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4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5A0"/>
    <a:srgbClr val="2F76B4"/>
    <a:srgbClr val="5C94B9"/>
    <a:srgbClr val="4B87AE"/>
    <a:srgbClr val="447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787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D54B-B667-36B3-E3F0-29BE995EA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70F2C-8E07-AFE4-F6F8-D1AC21A47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4A1B-B224-EF76-F041-C810E2F4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FCB2-1E58-664C-AE16-A886D3B1B774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F7140-364D-C76E-2524-A444413F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F8028-8F96-55E0-E3D5-40C7DB41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09B4-6A98-3147-A674-65D3D42D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9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B185-A255-2C08-E487-6C588EED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BCE38-C878-D643-0CF4-5C38E0E71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3125A-4A51-DBD4-DBE9-494C3E4E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FCB2-1E58-664C-AE16-A886D3B1B774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4B2F-4FF4-523F-7E95-E6D778E4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41371-B834-38FE-FCAF-41FB0956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09B4-6A98-3147-A674-65D3D42D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5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18515-DEA5-BDA4-E545-C3911DE42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C2DC7-A0D1-3035-9113-C901AC9D7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4DACE-8379-031A-0B93-94EDDF15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FCB2-1E58-664C-AE16-A886D3B1B774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9B275-00D9-4F7E-2B66-74304239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C3177-10EA-5D0E-F940-D90242E5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09B4-6A98-3147-A674-65D3D42D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6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71C7-9AC1-C07D-66A8-9D8DDD4D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05E8D-C9F6-D377-94FC-01CDBB86C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05364-D164-E388-2B5A-FB93F93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FCB2-1E58-664C-AE16-A886D3B1B774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3C4C-EB42-7451-C0A5-754F163E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1BD31-FFF1-E2E3-2638-91D6954F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09B4-6A98-3147-A674-65D3D42D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B83B-AC0A-5E49-3F0A-CB93D3EC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1E49E-74D1-600F-E1B6-9D56727BE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02F7A-D347-8B10-A58D-72DE080B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FCB2-1E58-664C-AE16-A886D3B1B774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0C2E8-3D5C-EC41-B2BA-F9AB1A41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05649-E65E-F880-B9CF-F7E63A0A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09B4-6A98-3147-A674-65D3D42D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3D82-F159-66A0-619B-91394FE8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30DBB-5F73-E96D-353A-595F605F5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BE20B-3192-B825-F76E-78A9D31CB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6467F-42D8-FD94-1857-224438A3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FCB2-1E58-664C-AE16-A886D3B1B774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559EA-90C9-5CFB-8E55-0E917619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C1FAE-EDB9-B4AD-5D10-F11AE63D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09B4-6A98-3147-A674-65D3D42D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8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6C84-63AD-9DEB-73D7-EB8F6AF5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F6010-B3E7-DFF6-FB59-1B393B858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39D08-95A6-DC66-E4EB-0AE14C974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1F174-944B-BE24-5435-E0CEAF7A4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D5472-5579-8391-A78C-3DC1B7654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9B03-28D8-0359-3015-04B51AAE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FCB2-1E58-664C-AE16-A886D3B1B774}" type="datetimeFigureOut">
              <a:rPr lang="en-US" smtClean="0"/>
              <a:t>7/21/22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F7D34C-34E5-6EF1-2100-86DC763B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47DACD-C4B2-90B7-BC81-2DD5D101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09B4-6A98-3147-A674-65D3D42D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2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B669-67EC-CC80-DD7A-BFFA804D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3FC0D1-34B8-CDC8-1431-9F80E867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FCB2-1E58-664C-AE16-A886D3B1B774}" type="datetimeFigureOut">
              <a:rPr lang="en-US" smtClean="0"/>
              <a:t>7/21/22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ED4C2-64AD-E7D4-7FE0-D6FF3796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4224F-30EC-D3DD-05E3-BABA3E55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09B4-6A98-3147-A674-65D3D42D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8856F-4A83-D59A-EAF0-60459BB7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FCB2-1E58-664C-AE16-A886D3B1B774}" type="datetimeFigureOut">
              <a:rPr lang="en-US" smtClean="0"/>
              <a:t>7/21/22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523DB-6053-09AE-7107-C5DC2107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6FF90-05D5-1982-2D55-32990AC4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09B4-6A98-3147-A674-65D3D42D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4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6017-9520-4F7E-E2BF-EEDD6797E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72BB0-67CA-4822-4E32-276434393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A098F-054A-7C18-8E44-FBB5D705C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14D0-BFF0-DE36-D5BF-8EB2A3A6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FCB2-1E58-664C-AE16-A886D3B1B774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DDAD9-2FF8-E19A-5439-0C903AD3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2E49A-D330-4FF4-629A-A43DC223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09B4-6A98-3147-A674-65D3D42D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07D8-1CFD-C7A1-A7D1-C1680703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A89BE-5CDE-43FC-4369-9A560F45E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69A94-9224-6B1A-BF95-4EA17B0F0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2BA40-2920-7233-210A-B3A4B300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FCB2-1E58-664C-AE16-A886D3B1B774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B8ED-F9FD-1B7E-431C-B057F10A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DB671-355E-8EA7-DD0B-D79EEF4F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09B4-6A98-3147-A674-65D3D42D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BFDCE6-318F-95C7-118F-ED471079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4450D-9D55-C63B-3533-153ADFF2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AFE77-0EB3-9ACA-5F80-20FD5715B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FCB2-1E58-664C-AE16-A886D3B1B774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A1C07-486F-1E86-5EDF-3D41AA2D9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07F6D-EE43-562D-F05B-90D3FD3CB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09B4-6A98-3147-A674-65D3D42D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446FF9A-0A1C-6F0A-68D0-7AB64BAF2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3" r="1" b="9937"/>
          <a:stretch/>
        </p:blipFill>
        <p:spPr>
          <a:xfrm>
            <a:off x="6096000" y="-10"/>
            <a:ext cx="6095980" cy="685799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40E0ED5-CAB7-B75D-C62F-35FA87EAE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6611"/>
          <a:stretch/>
        </p:blipFill>
        <p:spPr>
          <a:xfrm>
            <a:off x="0" y="0"/>
            <a:ext cx="6096000" cy="6857990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1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FC778-9D52-3719-A772-7F2A3B9DD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858" y="3961781"/>
            <a:ext cx="2472305" cy="994951"/>
          </a:xfrm>
          <a:noFill/>
        </p:spPr>
        <p:txBody>
          <a:bodyPr>
            <a:noAutofit/>
          </a:bodyPr>
          <a:lstStyle/>
          <a:p>
            <a:r>
              <a:rPr lang="en-US" sz="36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不一样的硒蛋白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019EF-4B56-895B-ABE3-AD9879AFC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1867" y="2525384"/>
            <a:ext cx="3788225" cy="1345720"/>
          </a:xfrm>
          <a:noFill/>
        </p:spPr>
        <p:txBody>
          <a:bodyPr anchor="ctr">
            <a:noAutofit/>
          </a:bodyPr>
          <a:lstStyle/>
          <a:p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基因修复片</a:t>
            </a:r>
          </a:p>
        </p:txBody>
      </p:sp>
    </p:spTree>
    <p:extLst>
      <p:ext uri="{BB962C8B-B14F-4D97-AF65-F5344CB8AC3E}">
        <p14:creationId xmlns:p14="http://schemas.microsoft.com/office/powerpoint/2010/main" val="175321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C87E01-A3F0-A24B-CA38-EC90589BE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B7BD8-9627-4880-8872-671216A21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7" y="2072640"/>
            <a:ext cx="6054643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硒蛋白</a:t>
            </a:r>
            <a:r>
              <a:rPr lang="en-US" sz="4000" b="1" dirty="0" err="1"/>
              <a:t>P</a:t>
            </a:r>
            <a:r>
              <a:rPr lang="en-US" sz="4000" dirty="0" err="1"/>
              <a:t>之父</a:t>
            </a:r>
            <a:r>
              <a:rPr lang="zh-CN" altLang="en-US" sz="4000" dirty="0"/>
              <a:t>：杨建国教授</a:t>
            </a:r>
            <a:endParaRPr lang="en-US" sz="4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40533-E51B-717D-43D0-7C09380BC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85" y="3368040"/>
            <a:ext cx="5636202" cy="2918907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杨建国：澳大利亚悉尼大学教授，</a:t>
            </a:r>
            <a:r>
              <a:rPr lang="zh-CN" altLang="en-U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原中国医科院肿瘤研究所教授，中科院动物所兼职研究员，</a:t>
            </a:r>
            <a:r>
              <a:rPr lang="zh-TW" altLang="en-U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北京化工大学教授</a:t>
            </a:r>
            <a:r>
              <a:rPr lang="zh-CN" altLang="en-U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，</a:t>
            </a:r>
            <a:r>
              <a:rPr lang="zh-TW" altLang="en-U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博士生导师，中国富硒联盟专家委员会副主任。长期从事硒蛋白的研究，在世界首次分离纯化硒蛋白</a:t>
            </a:r>
            <a:r>
              <a:rPr lang="en-AU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P，</a:t>
            </a:r>
            <a:r>
              <a:rPr lang="zh-TW" altLang="en-U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并首次克隆了其基因，被西方学者誉为硒蛋白</a:t>
            </a:r>
            <a:r>
              <a:rPr lang="en-AU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P</a:t>
            </a:r>
            <a:r>
              <a:rPr lang="zh-TW" altLang="en-U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之父；也是世界首次定位人类遗传性疾病“</a:t>
            </a:r>
            <a:r>
              <a:rPr lang="en-AU" sz="2400" b="1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CMTdisease</a:t>
            </a:r>
            <a:r>
              <a:rPr lang="en-AU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”</a:t>
            </a:r>
            <a:r>
              <a:rPr lang="zh-TW" altLang="en-U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基因的发明人之一。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8780315-4D29-BF9D-8460-A6B83D8A8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1333455"/>
            <a:ext cx="4526280" cy="49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2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9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412-8B57-C8C1-0AE9-9A81FEBC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80"/>
            <a:ext cx="10515600" cy="1049791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杨教授说硒演义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80AB-0BCA-59B6-C248-23734CC0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172482"/>
            <a:ext cx="10515600" cy="522831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从</a:t>
            </a:r>
            <a:r>
              <a:rPr lang="en-US" altLang="zh-CN" sz="2200" dirty="0">
                <a:latin typeface="NSimSun" panose="02010609030101010101" pitchFamily="49" charset="-122"/>
                <a:ea typeface="NSimSun" panose="02010609030101010101" pitchFamily="49" charset="-122"/>
              </a:rPr>
              <a:t>1961</a:t>
            </a:r>
            <a:r>
              <a:rPr lang="zh-CN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年中国工程院士，哈尔滨医科大学于维汉敎授在黑龙江省克山县经四年研究；以无机硒成功治愈「克山病」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世界各地的科学家经过六十年的不断研究，硒从无机硒至有机硒物质再转化硒蛋白，硒元素的治疗效果更好，更全面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从美国癌症中心</a:t>
            </a:r>
            <a:r>
              <a:rPr lang="en-US" altLang="zh-CN" sz="2200" dirty="0">
                <a:latin typeface="NSimSun" panose="02010609030101010101" pitchFamily="49" charset="-122"/>
                <a:ea typeface="NSimSun" panose="02010609030101010101" pitchFamily="49" charset="-122"/>
              </a:rPr>
              <a:t>Clark</a:t>
            </a:r>
            <a:r>
              <a:rPr lang="zh-CN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教授和中国医科院于树玉教授发现硒抗癌至今，还发现硒有防癌的作用。其原理是通过硒蛋白，阻断癌細胞营养的供应。同时可快速产生抗「肿瘤新生血管」生成的抑制因子，从而抑制「肿瘤新生血管网」，切断肿瘤细胞营养的供应渠道。肿瘤会逐渐枯萎，坏死。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硒本身没有功能，只有转化成</a:t>
            </a:r>
            <a:r>
              <a:rPr lang="en-US" altLang="zh-CN" sz="2200" dirty="0">
                <a:latin typeface="NSimSun" panose="02010609030101010101" pitchFamily="49" charset="-122"/>
                <a:ea typeface="NSimSun" panose="02010609030101010101" pitchFamily="49" charset="-122"/>
              </a:rPr>
              <a:t>25</a:t>
            </a:r>
            <a:r>
              <a:rPr lang="zh-CN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种硒蛋白后才有功能。每一种硒蛋白有</a:t>
            </a:r>
            <a:r>
              <a:rPr lang="en-US" altLang="zh-CN" sz="2200" dirty="0">
                <a:latin typeface="NSimSun" panose="02010609030101010101" pitchFamily="49" charset="-122"/>
                <a:ea typeface="NSimSun" panose="02010609030101010101" pitchFamily="49" charset="-122"/>
              </a:rPr>
              <a:t>5</a:t>
            </a:r>
            <a:r>
              <a:rPr lang="zh-CN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种功能。</a:t>
            </a:r>
            <a:r>
              <a:rPr lang="en-US" altLang="zh-CN" sz="2200" dirty="0">
                <a:latin typeface="NSimSun" panose="02010609030101010101" pitchFamily="49" charset="-122"/>
                <a:ea typeface="NSimSun" panose="02010609030101010101" pitchFamily="49" charset="-122"/>
              </a:rPr>
              <a:t>25</a:t>
            </a:r>
            <a:r>
              <a:rPr lang="zh-CN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种有百种功能。和</a:t>
            </a:r>
            <a:r>
              <a:rPr lang="en-US" altLang="zh-CN" sz="2200" dirty="0">
                <a:latin typeface="NSimSun" panose="02010609030101010101" pitchFamily="49" charset="-122"/>
                <a:ea typeface="NSimSun" panose="02010609030101010101" pitchFamily="49" charset="-122"/>
              </a:rPr>
              <a:t>40</a:t>
            </a:r>
            <a:r>
              <a:rPr lang="zh-CN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种疾病有直接关系，和</a:t>
            </a:r>
            <a:r>
              <a:rPr lang="en-US" altLang="zh-CN" sz="2200" dirty="0">
                <a:latin typeface="NSimSun" panose="02010609030101010101" pitchFamily="49" charset="-122"/>
                <a:ea typeface="NSimSun" panose="02010609030101010101" pitchFamily="49" charset="-122"/>
              </a:rPr>
              <a:t>800</a:t>
            </a:r>
            <a:r>
              <a:rPr lang="zh-CN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种疾病有间接关系。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599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9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412-8B57-C8C1-0AE9-9A81FEBC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80"/>
            <a:ext cx="10515600" cy="1049791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杨教授有硒话要说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80AB-0BCA-59B6-C248-23734CC0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172482"/>
            <a:ext cx="10515600" cy="522831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600" b="1" dirty="0">
                <a:latin typeface="NSimSun" panose="02010609030101010101" pitchFamily="49" charset="-122"/>
                <a:ea typeface="NSimSun" panose="02010609030101010101" pitchFamily="49" charset="-122"/>
              </a:rPr>
              <a:t>我向大家普及一下硒的基本知识：硒元素在自然界有三种基本形式存在：</a:t>
            </a:r>
            <a:endParaRPr lang="en-AU" altLang="zh-CN" sz="26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000" dirty="0">
                <a:latin typeface="NSimSun" panose="02010609030101010101" pitchFamily="49" charset="-122"/>
                <a:ea typeface="NSimSun" panose="02010609030101010101" pitchFamily="49" charset="-122"/>
              </a:rPr>
              <a:t>一</a:t>
            </a:r>
            <a:r>
              <a:rPr lang="en-AU" altLang="zh-CN" sz="20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无机盐形式，如亚硒酸鈉，硒酸鈉等；</a:t>
            </a:r>
            <a:endParaRPr lang="en-AU" altLang="zh-CN" sz="2600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914400" lvl="1" indent="-457200">
              <a:lnSpc>
                <a:spcPct val="150000"/>
              </a:lnSpc>
              <a:buAutoNum type="ea1ChsPlain" startAt="2"/>
            </a:pP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硒代蛋氨基酸</a:t>
            </a:r>
            <a:endParaRPr lang="en-AU" altLang="zh-CN" sz="2600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914400" lvl="1" indent="-457200">
              <a:lnSpc>
                <a:spcPct val="150000"/>
              </a:lnSpc>
              <a:buAutoNum type="ea1ChsPlain" startAt="2"/>
            </a:pP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硒代半胱氨基酸</a:t>
            </a:r>
            <a:endParaRPr lang="en-AU" altLang="zh-CN" sz="2600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硒元素在动植物和人体内必須转化成硒蛋白后，硒蛋白发挥作用和功能。目前全世界发现</a:t>
            </a:r>
            <a:r>
              <a:rPr lang="en-US" altLang="zh-CN" sz="2600" dirty="0">
                <a:latin typeface="NSimSun" panose="02010609030101010101" pitchFamily="49" charset="-122"/>
                <a:ea typeface="NSimSun" panose="02010609030101010101" pitchFamily="49" charset="-122"/>
              </a:rPr>
              <a:t>25</a:t>
            </a: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种硒蛋白</a:t>
            </a:r>
            <a:r>
              <a:rPr lang="en-AU" altLang="zh-CN" sz="2600" dirty="0">
                <a:latin typeface="NSimSun" panose="02010609030101010101" pitchFamily="49" charset="-122"/>
                <a:ea typeface="NSimSun" panose="02010609030101010101" pitchFamily="49" charset="-122"/>
              </a:rPr>
              <a:t>, </a:t>
            </a: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每种硒蛋白都含有一个硒代半胱氨酸</a:t>
            </a:r>
            <a:r>
              <a:rPr lang="en-AU" altLang="zh-CN" sz="2600" dirty="0">
                <a:latin typeface="NSimSun" panose="02010609030101010101" pitchFamily="49" charset="-122"/>
                <a:ea typeface="NSimSun" panose="02010609030101010101" pitchFamily="49" charset="-122"/>
              </a:rPr>
              <a:t>, </a:t>
            </a: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但是</a:t>
            </a:r>
            <a:r>
              <a:rPr lang="en-AU" altLang="zh-CN" sz="2600" dirty="0">
                <a:latin typeface="NSimSun" panose="02010609030101010101" pitchFamily="49" charset="-122"/>
                <a:ea typeface="NSimSun" panose="02010609030101010101" pitchFamily="49" charset="-122"/>
              </a:rPr>
              <a:t>,</a:t>
            </a: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 唯有硒蛋白</a:t>
            </a:r>
            <a:r>
              <a:rPr lang="en-US" altLang="zh-CN" sz="2600" dirty="0">
                <a:latin typeface="NSimSun" panose="02010609030101010101" pitchFamily="49" charset="-122"/>
                <a:ea typeface="NSimSun" panose="02010609030101010101" pitchFamily="49" charset="-122"/>
              </a:rPr>
              <a:t>p</a:t>
            </a: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含有十个硒代半胱氨酸</a:t>
            </a:r>
            <a:r>
              <a:rPr lang="en-AU" altLang="zh-CN" sz="2600" dirty="0">
                <a:latin typeface="NSimSun" panose="02010609030101010101" pitchFamily="49" charset="-122"/>
                <a:ea typeface="NSimSun" panose="02010609030101010101" pitchFamily="49" charset="-122"/>
              </a:rPr>
              <a:t>. </a:t>
            </a: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它有许多功能</a:t>
            </a:r>
            <a:r>
              <a:rPr lang="en-AU" altLang="zh-CN" sz="2600" dirty="0">
                <a:latin typeface="NSimSun" panose="02010609030101010101" pitchFamily="49" charset="-122"/>
                <a:ea typeface="NSimSun" panose="02010609030101010101" pitchFamily="49" charset="-122"/>
              </a:rPr>
              <a:t>, </a:t>
            </a: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至今还没有世界任何一个科学家获得它的晶体</a:t>
            </a:r>
            <a:r>
              <a:rPr lang="en-AU" altLang="zh-CN" sz="2600" dirty="0">
                <a:latin typeface="NSimSun" panose="02010609030101010101" pitchFamily="49" charset="-122"/>
                <a:ea typeface="NSimSun" panose="02010609030101010101" pitchFamily="49" charset="-122"/>
              </a:rPr>
              <a:t>, </a:t>
            </a: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也不知其三级结构</a:t>
            </a:r>
            <a:r>
              <a:rPr lang="en-AU" altLang="zh-CN" sz="2600" dirty="0">
                <a:latin typeface="NSimSun" panose="02010609030101010101" pitchFamily="49" charset="-122"/>
                <a:ea typeface="NSimSun" panose="02010609030101010101" pitchFamily="49" charset="-122"/>
              </a:rPr>
              <a:t>, </a:t>
            </a: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更多生理功能还没有确定</a:t>
            </a:r>
            <a:r>
              <a:rPr lang="en-AU" altLang="zh-CN" sz="2600" dirty="0">
                <a:latin typeface="NSimSun" panose="02010609030101010101" pitchFamily="49" charset="-122"/>
                <a:ea typeface="NSimSun" panose="02010609030101010101" pitchFamily="49" charset="-122"/>
              </a:rPr>
              <a:t>, </a:t>
            </a: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属世界难题</a:t>
            </a:r>
            <a:r>
              <a:rPr lang="en-AU" altLang="zh-CN" sz="2600" dirty="0">
                <a:latin typeface="NSimSun" panose="02010609030101010101" pitchFamily="49" charset="-122"/>
                <a:ea typeface="NSimSun" panose="02010609030101010101" pitchFamily="49" charset="-122"/>
              </a:rPr>
              <a:t>. </a:t>
            </a:r>
            <a:r>
              <a:rPr lang="zh-CN" altLang="en-US" sz="2600" dirty="0">
                <a:latin typeface="NSimSun" panose="02010609030101010101" pitchFamily="49" charset="-122"/>
                <a:ea typeface="NSimSun" panose="02010609030101010101" pitchFamily="49" charset="-122"/>
              </a:rPr>
              <a:t>我研究该蛋白质五十多年了，至今对它仍有极大兴趣的。虽然本人己达古稀之年，我希望仍可继续和国內的科学界继续研究它！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142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9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481259-D020-4E2E-B704-320373A3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17480"/>
            <a:ext cx="10591800" cy="1017361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           </a:t>
            </a:r>
            <a:r>
              <a:rPr lang="zh-CN" altLang="en-US" b="1" dirty="0">
                <a:solidFill>
                  <a:schemeClr val="bg1"/>
                </a:solidFill>
              </a:rPr>
              <a:t>目前人体已经发现</a:t>
            </a:r>
            <a:r>
              <a:rPr lang="en-AU" altLang="zh-CN" b="1" dirty="0">
                <a:solidFill>
                  <a:schemeClr val="bg1"/>
                </a:solidFill>
              </a:rPr>
              <a:t>25</a:t>
            </a:r>
            <a:r>
              <a:rPr lang="zh-CN" altLang="en-US" b="1" dirty="0">
                <a:solidFill>
                  <a:schemeClr val="bg1"/>
                </a:solidFill>
              </a:rPr>
              <a:t>种硒蛋白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1080A6F-D40F-48C9-917C-2C94EDA37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89" t="1" b="-2094"/>
          <a:stretch/>
        </p:blipFill>
        <p:spPr>
          <a:xfrm>
            <a:off x="1396999" y="1012820"/>
            <a:ext cx="9036049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7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9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412-8B57-C8C1-0AE9-9A81FEBC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6589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杨教授问</a:t>
            </a:r>
            <a:r>
              <a:rPr lang="zh-CN" altLang="en-US" dirty="0">
                <a:solidFill>
                  <a:schemeClr val="bg1"/>
                </a:solidFill>
              </a:rPr>
              <a:t>：你真</a:t>
            </a:r>
            <a:r>
              <a:rPr lang="en-US" dirty="0" err="1">
                <a:solidFill>
                  <a:schemeClr val="bg1"/>
                </a:solidFill>
              </a:rPr>
              <a:t>的在补硒</a:t>
            </a:r>
            <a:r>
              <a:rPr lang="zh-CN" altLang="en-US" dirty="0">
                <a:solidFill>
                  <a:schemeClr val="bg1"/>
                </a:solidFill>
              </a:rPr>
              <a:t>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80AB-0BCA-59B6-C248-23734CC08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NSimSun" panose="02010609030101010101" pitchFamily="49" charset="-122"/>
                <a:ea typeface="NSimSun" panose="02010609030101010101" pitchFamily="49" charset="-122"/>
              </a:rPr>
              <a:t>市场上的硒蛋白片有很多</a:t>
            </a:r>
            <a:r>
              <a:rPr lang="zh-CN" altLang="en-US" dirty="0">
                <a:latin typeface="NSimSun" panose="02010609030101010101" pitchFamily="49" charset="-122"/>
                <a:ea typeface="NSimSun" panose="02010609030101010101" pitchFamily="49" charset="-122"/>
              </a:rPr>
              <a:t>，主要分为两大类：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>
                <a:latin typeface="NSimSun" panose="02010609030101010101" pitchFamily="49" charset="-122"/>
                <a:ea typeface="NSimSun" panose="02010609030101010101" pitchFamily="49" charset="-122"/>
              </a:rPr>
              <a:t>硒酵母片（硒代蛋氨酸）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altLang="zh-TW" i="0" u="none" strike="noStrike" dirty="0">
                <a:ln w="0"/>
                <a:latin typeface="NSimSun" panose="02010609030101010101" pitchFamily="49" charset="-122"/>
                <a:ea typeface="NSimSun" panose="02010609030101010101" pitchFamily="49" charset="-122"/>
              </a:rPr>
              <a:t>L-</a:t>
            </a:r>
            <a:r>
              <a:rPr lang="zh-TW" altLang="en-US" i="0" u="none" strike="noStrike" dirty="0">
                <a:ln w="0"/>
                <a:latin typeface="NSimSun" panose="02010609030101010101" pitchFamily="49" charset="-122"/>
                <a:ea typeface="NSimSun" panose="02010609030101010101" pitchFamily="49" charset="-122"/>
              </a:rPr>
              <a:t>硒代蛋氨基酸</a:t>
            </a:r>
            <a:endParaRPr lang="zh-CN" altLang="en-US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457200" lvl="1" indent="0">
              <a:buNone/>
            </a:pPr>
            <a:endParaRPr lang="zh-CN" altLang="en-US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latin typeface="NSimSun" panose="02010609030101010101" pitchFamily="49" charset="-122"/>
                <a:ea typeface="NSimSun" panose="02010609030101010101" pitchFamily="49" charset="-122"/>
              </a:rPr>
              <a:t>目前市面上的大多数硒产品，主要成分是硒蛋氨酸，它需要在人体内依靠肝脏的一些酶才能转化成硒半胱氨酸，然后再合成硒蛋白而发挥作用。如果人体内这些酶缺乏，或者肝脏功能不好，都会直接影响硒蛋氨酸转化成硒半胱氨酸和硒蛋白，从而影响产品的功效。</a:t>
            </a:r>
            <a:endParaRPr lang="en-US" sz="24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096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9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8C5AFA9-BBAF-B5FB-86DB-7C0C2A294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93" y="1819581"/>
            <a:ext cx="2222882" cy="338212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CD4CCFD-A92D-0324-0CE2-D498ECA2A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1737936"/>
            <a:ext cx="3975817" cy="33821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EC1FE0F-2072-6CE5-CF7E-E0731CF7D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89" y="1737936"/>
            <a:ext cx="4028039" cy="37737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05F80C1-3429-773C-C2E4-A8825DC0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杨教授</a:t>
            </a:r>
            <a:r>
              <a:rPr lang="zh-CN" altLang="en-US" dirty="0">
                <a:solidFill>
                  <a:schemeClr val="bg1"/>
                </a:solidFill>
              </a:rPr>
              <a:t>：市场上典型的硒蛋白片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FDAEEC-7B68-0139-9949-2B8BE4A970BC}"/>
              </a:ext>
            </a:extLst>
          </p:cNvPr>
          <p:cNvSpPr txBox="1"/>
          <p:nvPr/>
        </p:nvSpPr>
        <p:spPr>
          <a:xfrm>
            <a:off x="1611553" y="53306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altLang="zh-TW" b="1" i="0" u="none" strike="noStrik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L-</a:t>
            </a:r>
            <a:r>
              <a:rPr lang="zh-TW" altLang="en-US" b="1" i="0" u="none" strike="noStrik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硒代蛋氨基酸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E3585-AEE9-DE53-F8BC-2B61F06BD4FC}"/>
              </a:ext>
            </a:extLst>
          </p:cNvPr>
          <p:cNvSpPr txBox="1"/>
          <p:nvPr/>
        </p:nvSpPr>
        <p:spPr>
          <a:xfrm>
            <a:off x="4916134" y="53306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altLang="zh-TW" b="1" i="0" u="none" strike="noStrik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L-</a:t>
            </a:r>
            <a:r>
              <a:rPr lang="zh-TW" altLang="en-US" b="1" i="0" u="none" strike="noStrik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硒代蛋氨基酸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C51BC-F2E1-496E-4A5B-B0CA528F7405}"/>
              </a:ext>
            </a:extLst>
          </p:cNvPr>
          <p:cNvSpPr txBox="1"/>
          <p:nvPr/>
        </p:nvSpPr>
        <p:spPr>
          <a:xfrm>
            <a:off x="8434033" y="5699935"/>
            <a:ext cx="263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b="1" i="0" u="none" strike="noStrik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硒酵母</a:t>
            </a:r>
            <a:r>
              <a:rPr lang="zh-CN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（</a:t>
            </a:r>
            <a:r>
              <a:rPr lang="zh-TW" altLang="en-US" b="1" i="0" u="none" strike="noStrik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硒代蛋氨基酸</a:t>
            </a:r>
            <a:r>
              <a:rPr lang="zh-CN" altLang="en-US" b="1" i="0" u="none" strike="noStrik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）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7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9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0857-DFC3-713B-E79B-67E848CE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杨教授独有的专利硒蛋白</a:t>
            </a:r>
            <a:r>
              <a:rPr lang="zh-CN" altLang="en-US" dirty="0">
                <a:solidFill>
                  <a:schemeClr val="bg1"/>
                </a:solidFill>
              </a:rPr>
              <a:t>：基因修复片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6BB29B-C5CF-2947-0ED2-BD5B9DE46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17" y="1845696"/>
            <a:ext cx="2475799" cy="3984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0497-B6DA-67CB-3323-BE4173CB6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008981"/>
            <a:ext cx="81153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NSimSun" panose="02010609030101010101" pitchFamily="49" charset="-122"/>
                <a:ea typeface="NSimSun" panose="02010609030101010101" pitchFamily="49" charset="-122"/>
              </a:rPr>
              <a:t>我们的基因修复片跟其他产品相比，优势在于：我们产品的主要成分是甲基硒半胱氨酸，它可以直接在人体转化成各种硒蛋白，包括硒蛋白</a:t>
            </a:r>
            <a:r>
              <a:rPr lang="en-US" dirty="0">
                <a:latin typeface="NSimSun" panose="02010609030101010101" pitchFamily="49" charset="-122"/>
                <a:ea typeface="NSimSun" panose="02010609030101010101" pitchFamily="49" charset="-122"/>
              </a:rPr>
              <a:t>P</a:t>
            </a:r>
            <a:r>
              <a:rPr lang="zh-TW" altLang="en-US" dirty="0">
                <a:latin typeface="NSimSun" panose="02010609030101010101" pitchFamily="49" charset="-122"/>
                <a:ea typeface="NSimSun" panose="02010609030101010101" pitchFamily="49" charset="-122"/>
              </a:rPr>
              <a:t>而发挥生理作用，不需要在人体内进行进一步的合成。它也是小分子，容易被人体吸收，生物利用率高。</a:t>
            </a:r>
            <a:endParaRPr lang="en-US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29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9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46B9-BE5E-B8C2-F4DA-F62C59F5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成本的差异和效果的差距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29EE-3345-C412-6C71-4DA23367B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844" y="1787524"/>
            <a:ext cx="6453717" cy="4351338"/>
          </a:xfrm>
        </p:spPr>
        <p:txBody>
          <a:bodyPr/>
          <a:lstStyle/>
          <a:p>
            <a:r>
              <a:rPr lang="zh-TW" altLang="en-US" b="0" i="0" u="none" strike="noStrike" dirty="0">
                <a:solidFill>
                  <a:srgbClr val="282828"/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硒代半胱氨酸的成本价格是硒酵母的</a:t>
            </a:r>
            <a:r>
              <a:rPr lang="zh-CN" altLang="en-US" b="0" i="0" u="none" strike="noStrike" dirty="0">
                <a:solidFill>
                  <a:srgbClr val="282828"/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altLang="zh-CN" b="0" i="0" u="none" strike="noStrike" dirty="0">
                <a:solidFill>
                  <a:srgbClr val="282828"/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300</a:t>
            </a:r>
            <a:r>
              <a:rPr lang="zh-CN" altLang="en-US" b="0" i="0" u="none" strike="noStrike" dirty="0">
                <a:solidFill>
                  <a:srgbClr val="282828"/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倍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dirty="0">
                <a:solidFill>
                  <a:srgbClr val="282828"/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硒酵母需要在肝脏内进行转化，肝脏不正常，合成硒蛋白比较难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82828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基因修复片含甲基硒代半胱氨酸，在肝脏不经过二个酶，就直接合成硒蛋白</a:t>
            </a:r>
            <a:r>
              <a:rPr lang="en-AU" altLang="zh-CN" dirty="0">
                <a:solidFill>
                  <a:srgbClr val="282828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p</a:t>
            </a:r>
            <a:endParaRPr lang="zh-CN" altLang="en-US" b="0" i="0" u="none" strike="noStrike" dirty="0">
              <a:solidFill>
                <a:srgbClr val="282828"/>
              </a:solidFill>
              <a:effectLst/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BDDC00-DA2D-2DD1-2A78-376EF41FB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3" y="1395639"/>
            <a:ext cx="3708813" cy="46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4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718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基因修复片</vt:lpstr>
      <vt:lpstr>硒蛋白P之父：杨建国教授</vt:lpstr>
      <vt:lpstr>杨教授说硒演义</vt:lpstr>
      <vt:lpstr>杨教授有硒话要说</vt:lpstr>
      <vt:lpstr>           目前人体已经发现25种硒蛋白</vt:lpstr>
      <vt:lpstr>杨教授问：你真的在补硒？</vt:lpstr>
      <vt:lpstr>杨教授：市场上典型的硒蛋白片</vt:lpstr>
      <vt:lpstr>杨教授独有的专利硒蛋白：基因修复片</vt:lpstr>
      <vt:lpstr>成本的差异和效果的差距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基因修复片</dc:title>
  <dc:creator>weifeng</dc:creator>
  <cp:lastModifiedBy>weifeng</cp:lastModifiedBy>
  <cp:revision>17</cp:revision>
  <dcterms:created xsi:type="dcterms:W3CDTF">2022-07-20T14:37:28Z</dcterms:created>
  <dcterms:modified xsi:type="dcterms:W3CDTF">2022-07-21T16:07:01Z</dcterms:modified>
</cp:coreProperties>
</file>