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theme/theme18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708" r:id="rId3"/>
    <p:sldMasterId id="2147483720" r:id="rId4"/>
    <p:sldMasterId id="2147483732" r:id="rId5"/>
    <p:sldMasterId id="2147483744" r:id="rId6"/>
    <p:sldMasterId id="2147483768" r:id="rId7"/>
    <p:sldMasterId id="2147483780" r:id="rId8"/>
    <p:sldMasterId id="2147483792" r:id="rId9"/>
    <p:sldMasterId id="2147483804" r:id="rId10"/>
    <p:sldMasterId id="2147483816" r:id="rId11"/>
    <p:sldMasterId id="2147483828" r:id="rId12"/>
    <p:sldMasterId id="2147483840" r:id="rId13"/>
    <p:sldMasterId id="2147483852" r:id="rId14"/>
    <p:sldMasterId id="2147483864" r:id="rId15"/>
    <p:sldMasterId id="2147483876" r:id="rId16"/>
    <p:sldMasterId id="2147483900" r:id="rId17"/>
  </p:sldMasterIdLst>
  <p:notesMasterIdLst>
    <p:notesMasterId r:id="rId55"/>
  </p:notesMasterIdLst>
  <p:sldIdLst>
    <p:sldId id="257" r:id="rId18"/>
    <p:sldId id="259" r:id="rId19"/>
    <p:sldId id="263" r:id="rId20"/>
    <p:sldId id="261" r:id="rId21"/>
    <p:sldId id="264" r:id="rId22"/>
    <p:sldId id="262" r:id="rId23"/>
    <p:sldId id="266" r:id="rId24"/>
    <p:sldId id="267" r:id="rId25"/>
    <p:sldId id="268" r:id="rId26"/>
    <p:sldId id="269" r:id="rId27"/>
    <p:sldId id="270" r:id="rId28"/>
    <p:sldId id="271" r:id="rId29"/>
    <p:sldId id="272" r:id="rId30"/>
    <p:sldId id="275" r:id="rId31"/>
    <p:sldId id="274" r:id="rId32"/>
    <p:sldId id="273" r:id="rId33"/>
    <p:sldId id="278" r:id="rId34"/>
    <p:sldId id="277" r:id="rId35"/>
    <p:sldId id="279" r:id="rId36"/>
    <p:sldId id="280" r:id="rId37"/>
    <p:sldId id="276" r:id="rId38"/>
    <p:sldId id="283" r:id="rId39"/>
    <p:sldId id="284" r:id="rId40"/>
    <p:sldId id="290" r:id="rId41"/>
    <p:sldId id="288" r:id="rId42"/>
    <p:sldId id="291" r:id="rId43"/>
    <p:sldId id="292" r:id="rId44"/>
    <p:sldId id="281" r:id="rId45"/>
    <p:sldId id="303" r:id="rId46"/>
    <p:sldId id="282" r:id="rId47"/>
    <p:sldId id="295" r:id="rId48"/>
    <p:sldId id="296" r:id="rId49"/>
    <p:sldId id="297" r:id="rId50"/>
    <p:sldId id="298" r:id="rId51"/>
    <p:sldId id="299" r:id="rId52"/>
    <p:sldId id="300" r:id="rId53"/>
    <p:sldId id="302" r:id="rId5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403" y="6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9" Type="http://schemas.openxmlformats.org/officeDocument/2006/relationships/slide" Target="slides/slide22.xml"/><Relationship Id="rId21" Type="http://schemas.openxmlformats.org/officeDocument/2006/relationships/slide" Target="slides/slide4.xml"/><Relationship Id="rId34" Type="http://schemas.openxmlformats.org/officeDocument/2006/relationships/slide" Target="slides/slide17.xml"/><Relationship Id="rId42" Type="http://schemas.openxmlformats.org/officeDocument/2006/relationships/slide" Target="slides/slide25.xml"/><Relationship Id="rId47" Type="http://schemas.openxmlformats.org/officeDocument/2006/relationships/slide" Target="slides/slide30.xml"/><Relationship Id="rId50" Type="http://schemas.openxmlformats.org/officeDocument/2006/relationships/slide" Target="slides/slide33.xml"/><Relationship Id="rId55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2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37" Type="http://schemas.openxmlformats.org/officeDocument/2006/relationships/slide" Target="slides/slide20.xml"/><Relationship Id="rId40" Type="http://schemas.openxmlformats.org/officeDocument/2006/relationships/slide" Target="slides/slide23.xml"/><Relationship Id="rId45" Type="http://schemas.openxmlformats.org/officeDocument/2006/relationships/slide" Target="slides/slide28.xml"/><Relationship Id="rId53" Type="http://schemas.openxmlformats.org/officeDocument/2006/relationships/slide" Target="slides/slide36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slide" Target="slides/slide18.xml"/><Relationship Id="rId43" Type="http://schemas.openxmlformats.org/officeDocument/2006/relationships/slide" Target="slides/slide26.xml"/><Relationship Id="rId48" Type="http://schemas.openxmlformats.org/officeDocument/2006/relationships/slide" Target="slides/slide31.xml"/><Relationship Id="rId56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8.xml"/><Relationship Id="rId33" Type="http://schemas.openxmlformats.org/officeDocument/2006/relationships/slide" Target="slides/slide16.xml"/><Relationship Id="rId38" Type="http://schemas.openxmlformats.org/officeDocument/2006/relationships/slide" Target="slides/slide21.xml"/><Relationship Id="rId46" Type="http://schemas.openxmlformats.org/officeDocument/2006/relationships/slide" Target="slides/slide29.xml"/><Relationship Id="rId59" Type="http://schemas.openxmlformats.org/officeDocument/2006/relationships/tableStyles" Target="tableStyles.xml"/><Relationship Id="rId20" Type="http://schemas.openxmlformats.org/officeDocument/2006/relationships/slide" Target="slides/slide3.xml"/><Relationship Id="rId41" Type="http://schemas.openxmlformats.org/officeDocument/2006/relationships/slide" Target="slides/slide24.xml"/><Relationship Id="rId54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slide" Target="slides/slide19.xml"/><Relationship Id="rId49" Type="http://schemas.openxmlformats.org/officeDocument/2006/relationships/slide" Target="slides/slide32.xml"/><Relationship Id="rId57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4.xml"/><Relationship Id="rId44" Type="http://schemas.openxmlformats.org/officeDocument/2006/relationships/slide" Target="slides/slide27.xml"/><Relationship Id="rId52" Type="http://schemas.openxmlformats.org/officeDocument/2006/relationships/slide" Target="slides/slide3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072283552617545"/>
          <c:y val="5.0179211469534052E-2"/>
          <c:w val="0.7819398243300566"/>
          <c:h val="0.74999034845098966"/>
        </c:manualLayout>
      </c:layout>
      <c:scatterChart>
        <c:scatterStyle val="lineMarker"/>
        <c:varyColors val="0"/>
        <c:ser>
          <c:idx val="0"/>
          <c:order val="0"/>
          <c:tx>
            <c:v>0ug/d</c:v>
          </c:tx>
          <c:spPr>
            <a:ln w="30605">
              <a:solidFill>
                <a:srgbClr val="63AAFE"/>
              </a:solidFill>
              <a:prstDash val="solid"/>
            </a:ln>
          </c:spPr>
          <c:marker>
            <c:symbol val="diamond"/>
            <c:size val="8"/>
            <c:spPr>
              <a:solidFill>
                <a:srgbClr val="63AAFE"/>
              </a:solidFill>
              <a:ln>
                <a:solidFill>
                  <a:srgbClr val="63AAFE"/>
                </a:solidFill>
                <a:prstDash val="solid"/>
              </a:ln>
            </c:spPr>
          </c:marker>
          <c:xVal>
            <c:numRef>
              <c:f>作图!$D$36:$L$36</c:f>
              <c:numCache>
                <c:formatCode>General</c:formatCode>
                <c:ptCount val="9"/>
                <c:pt idx="0">
                  <c:v>0</c:v>
                </c:pt>
                <c:pt idx="1">
                  <c:v>4</c:v>
                </c:pt>
                <c:pt idx="2">
                  <c:v>8</c:v>
                </c:pt>
                <c:pt idx="3">
                  <c:v>12</c:v>
                </c:pt>
                <c:pt idx="4">
                  <c:v>16</c:v>
                </c:pt>
                <c:pt idx="5">
                  <c:v>20</c:v>
                </c:pt>
                <c:pt idx="6">
                  <c:v>24</c:v>
                </c:pt>
                <c:pt idx="7">
                  <c:v>32</c:v>
                </c:pt>
                <c:pt idx="8">
                  <c:v>40</c:v>
                </c:pt>
              </c:numCache>
            </c:numRef>
          </c:xVal>
          <c:yVal>
            <c:numRef>
              <c:f>作图!$D$38:$L$38</c:f>
              <c:numCache>
                <c:formatCode>0.0_ </c:formatCode>
                <c:ptCount val="9"/>
                <c:pt idx="0">
                  <c:v>66.571428571428541</c:v>
                </c:pt>
                <c:pt idx="1">
                  <c:v>64.071428571428541</c:v>
                </c:pt>
                <c:pt idx="2">
                  <c:v>61.85714285714284</c:v>
                </c:pt>
                <c:pt idx="3">
                  <c:v>56.785714285714285</c:v>
                </c:pt>
                <c:pt idx="4">
                  <c:v>57</c:v>
                </c:pt>
                <c:pt idx="5">
                  <c:v>50.714285714285715</c:v>
                </c:pt>
                <c:pt idx="6">
                  <c:v>51.071428571428548</c:v>
                </c:pt>
                <c:pt idx="7">
                  <c:v>57.785714285714285</c:v>
                </c:pt>
                <c:pt idx="8">
                  <c:v>80.428571428571402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868-BE4E-A376-95EF3EC4AC48}"/>
            </c:ext>
          </c:extLst>
        </c:ser>
        <c:ser>
          <c:idx val="1"/>
          <c:order val="1"/>
          <c:tx>
            <c:v>21ug/d</c:v>
          </c:tx>
          <c:spPr>
            <a:ln w="30605">
              <a:solidFill>
                <a:srgbClr val="DD2D32"/>
              </a:solidFill>
              <a:prstDash val="solid"/>
            </a:ln>
          </c:spPr>
          <c:marker>
            <c:symbol val="square"/>
            <c:size val="8"/>
            <c:spPr>
              <a:solidFill>
                <a:srgbClr val="DD2D32"/>
              </a:solidFill>
              <a:ln>
                <a:solidFill>
                  <a:srgbClr val="DD2D32"/>
                </a:solidFill>
                <a:prstDash val="solid"/>
              </a:ln>
            </c:spPr>
          </c:marker>
          <c:xVal>
            <c:numRef>
              <c:f>作图!$D$36:$L$36</c:f>
              <c:numCache>
                <c:formatCode>General</c:formatCode>
                <c:ptCount val="9"/>
                <c:pt idx="0">
                  <c:v>0</c:v>
                </c:pt>
                <c:pt idx="1">
                  <c:v>4</c:v>
                </c:pt>
                <c:pt idx="2">
                  <c:v>8</c:v>
                </c:pt>
                <c:pt idx="3">
                  <c:v>12</c:v>
                </c:pt>
                <c:pt idx="4">
                  <c:v>16</c:v>
                </c:pt>
                <c:pt idx="5">
                  <c:v>20</c:v>
                </c:pt>
                <c:pt idx="6">
                  <c:v>24</c:v>
                </c:pt>
                <c:pt idx="7">
                  <c:v>32</c:v>
                </c:pt>
                <c:pt idx="8">
                  <c:v>40</c:v>
                </c:pt>
              </c:numCache>
            </c:numRef>
          </c:xVal>
          <c:yVal>
            <c:numRef>
              <c:f>作图!$D$40:$L$40</c:f>
              <c:numCache>
                <c:formatCode>0.0_ </c:formatCode>
                <c:ptCount val="9"/>
                <c:pt idx="0">
                  <c:v>76.142857142857096</c:v>
                </c:pt>
                <c:pt idx="1">
                  <c:v>83.071428571428541</c:v>
                </c:pt>
                <c:pt idx="2">
                  <c:v>96.857142857142833</c:v>
                </c:pt>
                <c:pt idx="3">
                  <c:v>93</c:v>
                </c:pt>
                <c:pt idx="4">
                  <c:v>96.571428571428541</c:v>
                </c:pt>
                <c:pt idx="5">
                  <c:v>91</c:v>
                </c:pt>
                <c:pt idx="6">
                  <c:v>96</c:v>
                </c:pt>
                <c:pt idx="7">
                  <c:v>106.35714285714285</c:v>
                </c:pt>
                <c:pt idx="8">
                  <c:v>121.1428571428571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868-BE4E-A376-95EF3EC4AC48}"/>
            </c:ext>
          </c:extLst>
        </c:ser>
        <c:ser>
          <c:idx val="2"/>
          <c:order val="2"/>
          <c:tx>
            <c:v>35ug/d</c:v>
          </c:tx>
          <c:spPr>
            <a:ln w="30605">
              <a:solidFill>
                <a:srgbClr val="99CC00"/>
              </a:solidFill>
              <a:prstDash val="solid"/>
            </a:ln>
          </c:spPr>
          <c:marker>
            <c:symbol val="triangle"/>
            <c:size val="8"/>
            <c:spPr>
              <a:solidFill>
                <a:srgbClr val="99CC00"/>
              </a:solidFill>
              <a:ln>
                <a:solidFill>
                  <a:srgbClr val="99CC00"/>
                </a:solidFill>
                <a:prstDash val="solid"/>
              </a:ln>
            </c:spPr>
          </c:marker>
          <c:xVal>
            <c:numRef>
              <c:f>作图!$D$36:$L$36</c:f>
              <c:numCache>
                <c:formatCode>General</c:formatCode>
                <c:ptCount val="9"/>
                <c:pt idx="0">
                  <c:v>0</c:v>
                </c:pt>
                <c:pt idx="1">
                  <c:v>4</c:v>
                </c:pt>
                <c:pt idx="2">
                  <c:v>8</c:v>
                </c:pt>
                <c:pt idx="3">
                  <c:v>12</c:v>
                </c:pt>
                <c:pt idx="4">
                  <c:v>16</c:v>
                </c:pt>
                <c:pt idx="5">
                  <c:v>20</c:v>
                </c:pt>
                <c:pt idx="6">
                  <c:v>24</c:v>
                </c:pt>
                <c:pt idx="7">
                  <c:v>32</c:v>
                </c:pt>
                <c:pt idx="8">
                  <c:v>40</c:v>
                </c:pt>
              </c:numCache>
            </c:numRef>
          </c:xVal>
          <c:yVal>
            <c:numRef>
              <c:f>作图!$D$42:$L$42</c:f>
              <c:numCache>
                <c:formatCode>0.0_ </c:formatCode>
                <c:ptCount val="9"/>
                <c:pt idx="0">
                  <c:v>67.071428571428541</c:v>
                </c:pt>
                <c:pt idx="1">
                  <c:v>85.785714285714292</c:v>
                </c:pt>
                <c:pt idx="2">
                  <c:v>97</c:v>
                </c:pt>
                <c:pt idx="3">
                  <c:v>97.428571428571402</c:v>
                </c:pt>
                <c:pt idx="4">
                  <c:v>105.9285714285714</c:v>
                </c:pt>
                <c:pt idx="5">
                  <c:v>99.142857142857096</c:v>
                </c:pt>
                <c:pt idx="6">
                  <c:v>99.285714285714292</c:v>
                </c:pt>
                <c:pt idx="7">
                  <c:v>112.21428571428572</c:v>
                </c:pt>
                <c:pt idx="8">
                  <c:v>120.35714285714285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4868-BE4E-A376-95EF3EC4AC48}"/>
            </c:ext>
          </c:extLst>
        </c:ser>
        <c:ser>
          <c:idx val="3"/>
          <c:order val="3"/>
          <c:tx>
            <c:v>55ug/d</c:v>
          </c:tx>
          <c:spPr>
            <a:ln w="30605">
              <a:solidFill>
                <a:srgbClr val="4EE257"/>
              </a:solidFill>
              <a:prstDash val="solid"/>
            </a:ln>
          </c:spPr>
          <c:marker>
            <c:symbol val="x"/>
            <c:size val="8"/>
            <c:spPr>
              <a:noFill/>
              <a:ln>
                <a:solidFill>
                  <a:srgbClr val="4EE257"/>
                </a:solidFill>
                <a:prstDash val="solid"/>
              </a:ln>
            </c:spPr>
          </c:marker>
          <c:xVal>
            <c:numRef>
              <c:f>作图!$D$36:$L$36</c:f>
              <c:numCache>
                <c:formatCode>General</c:formatCode>
                <c:ptCount val="9"/>
                <c:pt idx="0">
                  <c:v>0</c:v>
                </c:pt>
                <c:pt idx="1">
                  <c:v>4</c:v>
                </c:pt>
                <c:pt idx="2">
                  <c:v>8</c:v>
                </c:pt>
                <c:pt idx="3">
                  <c:v>12</c:v>
                </c:pt>
                <c:pt idx="4">
                  <c:v>16</c:v>
                </c:pt>
                <c:pt idx="5">
                  <c:v>20</c:v>
                </c:pt>
                <c:pt idx="6">
                  <c:v>24</c:v>
                </c:pt>
                <c:pt idx="7">
                  <c:v>32</c:v>
                </c:pt>
                <c:pt idx="8">
                  <c:v>40</c:v>
                </c:pt>
              </c:numCache>
            </c:numRef>
          </c:xVal>
          <c:yVal>
            <c:numRef>
              <c:f>作图!$D$44:$L$44</c:f>
              <c:numCache>
                <c:formatCode>0.0_ </c:formatCode>
                <c:ptCount val="9"/>
                <c:pt idx="0">
                  <c:v>57</c:v>
                </c:pt>
                <c:pt idx="1">
                  <c:v>80.384615384615415</c:v>
                </c:pt>
                <c:pt idx="2">
                  <c:v>97.769230769230816</c:v>
                </c:pt>
                <c:pt idx="3">
                  <c:v>96.923076923076891</c:v>
                </c:pt>
                <c:pt idx="4">
                  <c:v>90.84615384615384</c:v>
                </c:pt>
                <c:pt idx="5">
                  <c:v>94.461538461538467</c:v>
                </c:pt>
                <c:pt idx="6">
                  <c:v>94.07692307692308</c:v>
                </c:pt>
                <c:pt idx="7">
                  <c:v>99.769230769230816</c:v>
                </c:pt>
                <c:pt idx="8">
                  <c:v>105.30769230769231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4868-BE4E-A376-95EF3EC4AC48}"/>
            </c:ext>
          </c:extLst>
        </c:ser>
        <c:ser>
          <c:idx val="4"/>
          <c:order val="4"/>
          <c:tx>
            <c:v>79ug/d</c:v>
          </c:tx>
          <c:spPr>
            <a:ln w="30605">
              <a:solidFill>
                <a:srgbClr val="6711FF"/>
              </a:solidFill>
              <a:prstDash val="solid"/>
            </a:ln>
          </c:spPr>
          <c:marker>
            <c:symbol val="star"/>
            <c:size val="8"/>
            <c:spPr>
              <a:noFill/>
              <a:ln>
                <a:solidFill>
                  <a:srgbClr val="6711FF"/>
                </a:solidFill>
                <a:prstDash val="solid"/>
              </a:ln>
            </c:spPr>
          </c:marker>
          <c:xVal>
            <c:numRef>
              <c:f>作图!$D$36:$L$36</c:f>
              <c:numCache>
                <c:formatCode>General</c:formatCode>
                <c:ptCount val="9"/>
                <c:pt idx="0">
                  <c:v>0</c:v>
                </c:pt>
                <c:pt idx="1">
                  <c:v>4</c:v>
                </c:pt>
                <c:pt idx="2">
                  <c:v>8</c:v>
                </c:pt>
                <c:pt idx="3">
                  <c:v>12</c:v>
                </c:pt>
                <c:pt idx="4">
                  <c:v>16</c:v>
                </c:pt>
                <c:pt idx="5">
                  <c:v>20</c:v>
                </c:pt>
                <c:pt idx="6">
                  <c:v>24</c:v>
                </c:pt>
                <c:pt idx="7">
                  <c:v>32</c:v>
                </c:pt>
                <c:pt idx="8">
                  <c:v>40</c:v>
                </c:pt>
              </c:numCache>
            </c:numRef>
          </c:xVal>
          <c:yVal>
            <c:numRef>
              <c:f>作图!$D$46:$L$46</c:f>
              <c:numCache>
                <c:formatCode>0.0_ </c:formatCode>
                <c:ptCount val="9"/>
                <c:pt idx="0">
                  <c:v>64.666666666666671</c:v>
                </c:pt>
                <c:pt idx="1">
                  <c:v>96.666666666666671</c:v>
                </c:pt>
                <c:pt idx="2">
                  <c:v>111.66666666666667</c:v>
                </c:pt>
                <c:pt idx="3">
                  <c:v>105.3333333333333</c:v>
                </c:pt>
                <c:pt idx="4">
                  <c:v>107.4166666666667</c:v>
                </c:pt>
                <c:pt idx="5">
                  <c:v>100.4166666666667</c:v>
                </c:pt>
                <c:pt idx="6">
                  <c:v>104.9166666666667</c:v>
                </c:pt>
                <c:pt idx="7">
                  <c:v>115.3333333333333</c:v>
                </c:pt>
                <c:pt idx="8">
                  <c:v>121.9166666666667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4868-BE4E-A376-95EF3EC4AC48}"/>
            </c:ext>
          </c:extLst>
        </c:ser>
        <c:ser>
          <c:idx val="5"/>
          <c:order val="5"/>
          <c:tx>
            <c:v>102ug/d</c:v>
          </c:tx>
          <c:spPr>
            <a:ln w="30605">
              <a:solidFill>
                <a:srgbClr val="FEA746"/>
              </a:solidFill>
              <a:prstDash val="solid"/>
            </a:ln>
          </c:spPr>
          <c:marker>
            <c:symbol val="circle"/>
            <c:size val="8"/>
            <c:spPr>
              <a:solidFill>
                <a:srgbClr val="FEA746"/>
              </a:solidFill>
              <a:ln>
                <a:solidFill>
                  <a:srgbClr val="FEA746"/>
                </a:solidFill>
                <a:prstDash val="solid"/>
              </a:ln>
            </c:spPr>
          </c:marker>
          <c:xVal>
            <c:numRef>
              <c:f>作图!$D$36:$L$36</c:f>
              <c:numCache>
                <c:formatCode>General</c:formatCode>
                <c:ptCount val="9"/>
                <c:pt idx="0">
                  <c:v>0</c:v>
                </c:pt>
                <c:pt idx="1">
                  <c:v>4</c:v>
                </c:pt>
                <c:pt idx="2">
                  <c:v>8</c:v>
                </c:pt>
                <c:pt idx="3">
                  <c:v>12</c:v>
                </c:pt>
                <c:pt idx="4">
                  <c:v>16</c:v>
                </c:pt>
                <c:pt idx="5">
                  <c:v>20</c:v>
                </c:pt>
                <c:pt idx="6">
                  <c:v>24</c:v>
                </c:pt>
                <c:pt idx="7">
                  <c:v>32</c:v>
                </c:pt>
                <c:pt idx="8">
                  <c:v>40</c:v>
                </c:pt>
              </c:numCache>
            </c:numRef>
          </c:xVal>
          <c:yVal>
            <c:numRef>
              <c:f>作图!$D$48:$L$48</c:f>
              <c:numCache>
                <c:formatCode>0.0_ </c:formatCode>
                <c:ptCount val="9"/>
                <c:pt idx="0">
                  <c:v>61.142857142857153</c:v>
                </c:pt>
                <c:pt idx="1">
                  <c:v>90.357142857142833</c:v>
                </c:pt>
                <c:pt idx="2">
                  <c:v>105</c:v>
                </c:pt>
                <c:pt idx="3">
                  <c:v>101.21428571428572</c:v>
                </c:pt>
                <c:pt idx="4">
                  <c:v>101</c:v>
                </c:pt>
                <c:pt idx="5">
                  <c:v>95.857142857142833</c:v>
                </c:pt>
                <c:pt idx="6">
                  <c:v>99.714285714285722</c:v>
                </c:pt>
                <c:pt idx="7">
                  <c:v>104.78571428571429</c:v>
                </c:pt>
                <c:pt idx="8">
                  <c:v>111.1428571428571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4868-BE4E-A376-95EF3EC4AC48}"/>
            </c:ext>
          </c:extLst>
        </c:ser>
        <c:ser>
          <c:idx val="6"/>
          <c:order val="6"/>
          <c:tx>
            <c:v>125ug/d</c:v>
          </c:tx>
          <c:spPr>
            <a:ln w="30605">
              <a:solidFill>
                <a:srgbClr val="865357"/>
              </a:solidFill>
              <a:prstDash val="solid"/>
            </a:ln>
          </c:spPr>
          <c:marker>
            <c:symbol val="plus"/>
            <c:size val="8"/>
            <c:spPr>
              <a:noFill/>
              <a:ln>
                <a:solidFill>
                  <a:srgbClr val="865357"/>
                </a:solidFill>
                <a:prstDash val="solid"/>
              </a:ln>
            </c:spPr>
          </c:marker>
          <c:xVal>
            <c:numRef>
              <c:f>作图!$D$36:$L$36</c:f>
              <c:numCache>
                <c:formatCode>General</c:formatCode>
                <c:ptCount val="9"/>
                <c:pt idx="0">
                  <c:v>0</c:v>
                </c:pt>
                <c:pt idx="1">
                  <c:v>4</c:v>
                </c:pt>
                <c:pt idx="2">
                  <c:v>8</c:v>
                </c:pt>
                <c:pt idx="3">
                  <c:v>12</c:v>
                </c:pt>
                <c:pt idx="4">
                  <c:v>16</c:v>
                </c:pt>
                <c:pt idx="5">
                  <c:v>20</c:v>
                </c:pt>
                <c:pt idx="6">
                  <c:v>24</c:v>
                </c:pt>
                <c:pt idx="7">
                  <c:v>32</c:v>
                </c:pt>
                <c:pt idx="8">
                  <c:v>40</c:v>
                </c:pt>
              </c:numCache>
            </c:numRef>
          </c:xVal>
          <c:yVal>
            <c:numRef>
              <c:f>作图!$D$50:$L$50</c:f>
              <c:numCache>
                <c:formatCode>0.0_ </c:formatCode>
                <c:ptCount val="9"/>
                <c:pt idx="0">
                  <c:v>69.571428571428541</c:v>
                </c:pt>
                <c:pt idx="1">
                  <c:v>100.21428571428572</c:v>
                </c:pt>
                <c:pt idx="2">
                  <c:v>107.57142857142854</c:v>
                </c:pt>
                <c:pt idx="3">
                  <c:v>106.71428571428572</c:v>
                </c:pt>
                <c:pt idx="4">
                  <c:v>104.71428571428572</c:v>
                </c:pt>
                <c:pt idx="5">
                  <c:v>95.857142857142833</c:v>
                </c:pt>
                <c:pt idx="6">
                  <c:v>97.857142857142833</c:v>
                </c:pt>
                <c:pt idx="7">
                  <c:v>104.5</c:v>
                </c:pt>
                <c:pt idx="8">
                  <c:v>110.5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4868-BE4E-A376-95EF3EC4AC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9611648"/>
        <c:axId val="169613568"/>
      </c:scatterChart>
      <c:valAx>
        <c:axId val="169611648"/>
        <c:scaling>
          <c:orientation val="minMax"/>
          <c:max val="40"/>
        </c:scaling>
        <c:delete val="0"/>
        <c:axPos val="b"/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宋体"/>
                    <a:ea typeface="宋体"/>
                    <a:cs typeface="宋体"/>
                  </a:defRPr>
                </a:pPr>
                <a:r>
                  <a:rPr lang="en-US" altLang="en-US" sz="1600" dirty="0">
                    <a:latin typeface="+mn-ea"/>
                    <a:ea typeface="+mn-ea"/>
                  </a:rPr>
                  <a:t>Weeks</a:t>
                </a:r>
              </a:p>
            </c:rich>
          </c:tx>
          <c:layout>
            <c:manualLayout>
              <c:xMode val="edge"/>
              <c:yMode val="edge"/>
              <c:x val="0.51914352422606458"/>
              <c:y val="0.84452916251908772"/>
            </c:manualLayout>
          </c:layout>
          <c:overlay val="0"/>
          <c:spPr>
            <a:noFill/>
            <a:ln w="30605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82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386" b="1" i="0" u="none" strike="noStrike" baseline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宋体"/>
              </a:defRPr>
            </a:pPr>
            <a:endParaRPr lang="en-US"/>
          </a:p>
        </c:txPr>
        <c:crossAx val="169613568"/>
        <c:crosses val="autoZero"/>
        <c:crossBetween val="midCat"/>
      </c:valAx>
      <c:valAx>
        <c:axId val="169613568"/>
        <c:scaling>
          <c:orientation val="minMax"/>
          <c:max val="140"/>
          <c:min val="40"/>
        </c:scaling>
        <c:delete val="0"/>
        <c:axPos val="l"/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宋体"/>
                    <a:ea typeface="宋体"/>
                    <a:cs typeface="宋体"/>
                  </a:defRPr>
                </a:pPr>
                <a:r>
                  <a:rPr lang="en-US" altLang="en-US" sz="1600" dirty="0">
                    <a:latin typeface="+mn-ea"/>
                    <a:ea typeface="+mn-ea"/>
                  </a:rPr>
                  <a:t>Plasma GPX (U/L)</a:t>
                </a:r>
              </a:p>
            </c:rich>
          </c:tx>
          <c:layout>
            <c:manualLayout>
              <c:xMode val="edge"/>
              <c:yMode val="edge"/>
              <c:x val="5.6564631434413433E-2"/>
              <c:y val="0.269483470437063"/>
            </c:manualLayout>
          </c:layout>
          <c:overlay val="0"/>
          <c:spPr>
            <a:noFill/>
            <a:ln w="30605">
              <a:noFill/>
            </a:ln>
          </c:spPr>
        </c:title>
        <c:numFmt formatCode="0_);[Red]\(0\)" sourceLinked="0"/>
        <c:majorTickMark val="out"/>
        <c:minorTickMark val="none"/>
        <c:tickLblPos val="nextTo"/>
        <c:spPr>
          <a:ln w="382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386" b="1" i="0" u="none" strike="noStrike" baseline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宋体"/>
              </a:defRPr>
            </a:pPr>
            <a:endParaRPr lang="en-US"/>
          </a:p>
        </c:txPr>
        <c:crossAx val="169611648"/>
        <c:crosses val="autoZero"/>
        <c:crossBetween val="midCat"/>
        <c:majorUnit val="20"/>
      </c:valAx>
      <c:spPr>
        <a:noFill/>
        <a:ln w="30605">
          <a:noFill/>
        </a:ln>
      </c:spPr>
    </c:plotArea>
    <c:legend>
      <c:legendPos val="b"/>
      <c:layout>
        <c:manualLayout>
          <c:xMode val="edge"/>
          <c:yMode val="edge"/>
          <c:x val="1.7751479289940846E-2"/>
          <c:y val="0.89426523297491056"/>
          <c:w val="0.96252465483234706"/>
          <c:h val="0.10215053763440855"/>
        </c:manualLayout>
      </c:layout>
      <c:overlay val="0"/>
      <c:spPr>
        <a:solidFill>
          <a:srgbClr val="FFFFFF"/>
        </a:solidFill>
        <a:ln w="30605">
          <a:noFill/>
        </a:ln>
      </c:spPr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+mn-ea"/>
              <a:ea typeface="+mn-ea"/>
              <a:cs typeface="宋体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>
      <a:noFill/>
    </a:ln>
  </c:spPr>
  <c:txPr>
    <a:bodyPr/>
    <a:lstStyle/>
    <a:p>
      <a:pPr>
        <a:defRPr sz="964" b="0" i="0" u="none" strike="noStrike" baseline="0">
          <a:solidFill>
            <a:srgbClr val="000000"/>
          </a:solidFill>
          <a:latin typeface="宋体"/>
          <a:ea typeface="宋体"/>
          <a:cs typeface="宋体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813559322033901"/>
          <c:y val="5.2252252252252267E-2"/>
          <c:w val="0.76271186440677985"/>
          <c:h val="0.71531531531531534"/>
        </c:manualLayout>
      </c:layout>
      <c:scatterChart>
        <c:scatterStyle val="lineMarker"/>
        <c:varyColors val="0"/>
        <c:ser>
          <c:idx val="0"/>
          <c:order val="0"/>
          <c:tx>
            <c:v>20 weeks</c:v>
          </c:tx>
          <c:spPr>
            <a:ln w="27298">
              <a:solidFill>
                <a:srgbClr val="0000D4"/>
              </a:solidFill>
              <a:prstDash val="solid"/>
            </a:ln>
          </c:spPr>
          <c:marker>
            <c:symbol val="diamond"/>
            <c:size val="7"/>
            <c:spPr>
              <a:solidFill>
                <a:srgbClr val="0000D4"/>
              </a:solidFill>
              <a:ln>
                <a:solidFill>
                  <a:srgbClr val="0000D4"/>
                </a:solidFill>
                <a:prstDash val="solid"/>
              </a:ln>
            </c:spPr>
          </c:marker>
          <c:errBars>
            <c:errDir val="y"/>
            <c:errBarType val="minus"/>
            <c:errValType val="cust"/>
            <c:noEndCap val="0"/>
            <c:minus>
              <c:numRef>
                <c:f>作图!$D$74:$D$80</c:f>
                <c:numCache>
                  <c:formatCode>General</c:formatCode>
                  <c:ptCount val="7"/>
                  <c:pt idx="0">
                    <c:v>19.360660237583957</c:v>
                  </c:pt>
                  <c:pt idx="1">
                    <c:v>17.186756976946381</c:v>
                  </c:pt>
                  <c:pt idx="2">
                    <c:v>15.341533083842622</c:v>
                  </c:pt>
                  <c:pt idx="3">
                    <c:v>17.226991344086489</c:v>
                  </c:pt>
                  <c:pt idx="4">
                    <c:v>14.926841797935907</c:v>
                  </c:pt>
                  <c:pt idx="5">
                    <c:v>12.61169873787609</c:v>
                  </c:pt>
                  <c:pt idx="6">
                    <c:v>8.0082375171986797</c:v>
                  </c:pt>
                </c:numCache>
              </c:numRef>
            </c:minus>
            <c:spPr>
              <a:ln w="13649">
                <a:solidFill>
                  <a:srgbClr val="0000D4"/>
                </a:solidFill>
                <a:prstDash val="solid"/>
              </a:ln>
            </c:spPr>
          </c:errBars>
          <c:xVal>
            <c:numRef>
              <c:f>作图!$B$74:$B$80</c:f>
              <c:numCache>
                <c:formatCode>General</c:formatCode>
                <c:ptCount val="7"/>
                <c:pt idx="0">
                  <c:v>0</c:v>
                </c:pt>
                <c:pt idx="1">
                  <c:v>21</c:v>
                </c:pt>
                <c:pt idx="2">
                  <c:v>35</c:v>
                </c:pt>
                <c:pt idx="3">
                  <c:v>55</c:v>
                </c:pt>
                <c:pt idx="4">
                  <c:v>79</c:v>
                </c:pt>
                <c:pt idx="5">
                  <c:v>102</c:v>
                </c:pt>
                <c:pt idx="6">
                  <c:v>125</c:v>
                </c:pt>
              </c:numCache>
            </c:numRef>
          </c:xVal>
          <c:yVal>
            <c:numRef>
              <c:f>作图!$C$74:$C$80</c:f>
              <c:numCache>
                <c:formatCode>0.0_ </c:formatCode>
                <c:ptCount val="7"/>
                <c:pt idx="0">
                  <c:v>50.714285714285715</c:v>
                </c:pt>
                <c:pt idx="1">
                  <c:v>91</c:v>
                </c:pt>
                <c:pt idx="2">
                  <c:v>99.142857142857096</c:v>
                </c:pt>
                <c:pt idx="3">
                  <c:v>94.461538461538467</c:v>
                </c:pt>
                <c:pt idx="4">
                  <c:v>100.4166666666667</c:v>
                </c:pt>
                <c:pt idx="5">
                  <c:v>95.857142857142833</c:v>
                </c:pt>
                <c:pt idx="6">
                  <c:v>95.857142857142833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F40-334A-80E2-1EA74D9FF799}"/>
            </c:ext>
          </c:extLst>
        </c:ser>
        <c:ser>
          <c:idx val="2"/>
          <c:order val="1"/>
          <c:tx>
            <c:v>40 weeks</c:v>
          </c:tx>
          <c:spPr>
            <a:ln w="27298">
              <a:solidFill>
                <a:srgbClr val="DD2D32"/>
              </a:solidFill>
              <a:prstDash val="solid"/>
            </a:ln>
          </c:spPr>
          <c:marker>
            <c:symbol val="triangle"/>
            <c:size val="7"/>
            <c:spPr>
              <a:solidFill>
                <a:srgbClr val="DD2D32"/>
              </a:solidFill>
              <a:ln>
                <a:solidFill>
                  <a:srgbClr val="DD2D32"/>
                </a:solidFill>
                <a:prstDash val="solid"/>
              </a:ln>
            </c:spPr>
          </c:marker>
          <c:errBars>
            <c:errDir val="y"/>
            <c:errBarType val="plus"/>
            <c:errValType val="cust"/>
            <c:noEndCap val="0"/>
            <c:plus>
              <c:numRef>
                <c:f>作图!$F$74:$F$80</c:f>
                <c:numCache>
                  <c:formatCode>General</c:formatCode>
                  <c:ptCount val="7"/>
                  <c:pt idx="0">
                    <c:v>20.292910037798844</c:v>
                  </c:pt>
                  <c:pt idx="1">
                    <c:v>21.756898615442367</c:v>
                  </c:pt>
                  <c:pt idx="2">
                    <c:v>17.848107604307668</c:v>
                  </c:pt>
                  <c:pt idx="3">
                    <c:v>24.509809653091317</c:v>
                  </c:pt>
                  <c:pt idx="4">
                    <c:v>23.746610603442207</c:v>
                  </c:pt>
                  <c:pt idx="5">
                    <c:v>15.970439726411586</c:v>
                  </c:pt>
                  <c:pt idx="6">
                    <c:v>12.296028126688215</c:v>
                  </c:pt>
                </c:numCache>
              </c:numRef>
            </c:plus>
            <c:spPr>
              <a:ln w="13649">
                <a:solidFill>
                  <a:srgbClr val="DD0806"/>
                </a:solidFill>
                <a:prstDash val="solid"/>
              </a:ln>
            </c:spPr>
          </c:errBars>
          <c:xVal>
            <c:numRef>
              <c:f>作图!$B$74:$B$80</c:f>
              <c:numCache>
                <c:formatCode>General</c:formatCode>
                <c:ptCount val="7"/>
                <c:pt idx="0">
                  <c:v>0</c:v>
                </c:pt>
                <c:pt idx="1">
                  <c:v>21</c:v>
                </c:pt>
                <c:pt idx="2">
                  <c:v>35</c:v>
                </c:pt>
                <c:pt idx="3">
                  <c:v>55</c:v>
                </c:pt>
                <c:pt idx="4">
                  <c:v>79</c:v>
                </c:pt>
                <c:pt idx="5">
                  <c:v>102</c:v>
                </c:pt>
                <c:pt idx="6">
                  <c:v>125</c:v>
                </c:pt>
              </c:numCache>
            </c:numRef>
          </c:xVal>
          <c:yVal>
            <c:numRef>
              <c:f>作图!$E$74:$E$80</c:f>
              <c:numCache>
                <c:formatCode>0.0_ </c:formatCode>
                <c:ptCount val="7"/>
                <c:pt idx="0">
                  <c:v>80.428571428571402</c:v>
                </c:pt>
                <c:pt idx="1">
                  <c:v>121.1428571428571</c:v>
                </c:pt>
                <c:pt idx="2">
                  <c:v>120.35714285714285</c:v>
                </c:pt>
                <c:pt idx="3">
                  <c:v>105.30769230769231</c:v>
                </c:pt>
                <c:pt idx="4">
                  <c:v>121.9166666666667</c:v>
                </c:pt>
                <c:pt idx="5">
                  <c:v>111.1428571428571</c:v>
                </c:pt>
                <c:pt idx="6">
                  <c:v>110.5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F40-334A-80E2-1EA74D9FF7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183296"/>
        <c:axId val="210313216"/>
      </c:scatterChart>
      <c:valAx>
        <c:axId val="210183296"/>
        <c:scaling>
          <c:orientation val="minMax"/>
          <c:max val="125"/>
        </c:scaling>
        <c:delete val="0"/>
        <c:axPos val="b"/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宋体"/>
                    <a:ea typeface="宋体"/>
                    <a:cs typeface="宋体"/>
                  </a:defRPr>
                </a:pPr>
                <a:r>
                  <a:rPr lang="en-US" altLang="en-US" sz="1600" dirty="0">
                    <a:latin typeface="+mn-ea"/>
                    <a:ea typeface="+mn-ea"/>
                  </a:rPr>
                  <a:t>Supplement (</a:t>
                </a:r>
                <a:r>
                  <a:rPr lang="en-US" altLang="en-US" sz="1600" dirty="0" err="1">
                    <a:latin typeface="+mn-ea"/>
                    <a:ea typeface="+mn-ea"/>
                  </a:rPr>
                  <a:t>ug</a:t>
                </a:r>
                <a:r>
                  <a:rPr lang="en-US" altLang="en-US" sz="1600" dirty="0">
                    <a:latin typeface="+mn-ea"/>
                    <a:ea typeface="+mn-ea"/>
                  </a:rPr>
                  <a:t> Se/d)</a:t>
                </a:r>
              </a:p>
            </c:rich>
          </c:tx>
          <c:layout>
            <c:manualLayout>
              <c:xMode val="edge"/>
              <c:yMode val="edge"/>
              <c:x val="0.4565350132184976"/>
              <c:y val="0.84957874647446752"/>
            </c:manualLayout>
          </c:layout>
          <c:overlay val="0"/>
          <c:spPr>
            <a:noFill/>
            <a:ln w="27298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412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63" b="1" i="0" u="none" strike="noStrike" baseline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宋体"/>
              </a:defRPr>
            </a:pPr>
            <a:endParaRPr lang="en-US"/>
          </a:p>
        </c:txPr>
        <c:crossAx val="210313216"/>
        <c:crossesAt val="0"/>
        <c:crossBetween val="midCat"/>
        <c:majorUnit val="25"/>
      </c:valAx>
      <c:valAx>
        <c:axId val="210313216"/>
        <c:scaling>
          <c:orientation val="minMax"/>
          <c:max val="140"/>
          <c:min val="40"/>
        </c:scaling>
        <c:delete val="0"/>
        <c:axPos val="l"/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+mn-ea"/>
                    <a:ea typeface="+mn-ea"/>
                    <a:cs typeface="宋体"/>
                  </a:defRPr>
                </a:pPr>
                <a:r>
                  <a:rPr lang="en-US" altLang="en-US" sz="1600">
                    <a:latin typeface="+mn-ea"/>
                    <a:ea typeface="+mn-ea"/>
                  </a:rPr>
                  <a:t>Plasma GPX (U/L)</a:t>
                </a:r>
              </a:p>
            </c:rich>
          </c:tx>
          <c:layout>
            <c:manualLayout>
              <c:xMode val="edge"/>
              <c:yMode val="edge"/>
              <c:x val="7.5906213325840119E-2"/>
              <c:y val="0.25039207670346542"/>
            </c:manualLayout>
          </c:layout>
          <c:overlay val="0"/>
          <c:spPr>
            <a:noFill/>
            <a:ln w="27298">
              <a:noFill/>
            </a:ln>
          </c:spPr>
        </c:title>
        <c:numFmt formatCode="0_ " sourceLinked="0"/>
        <c:majorTickMark val="out"/>
        <c:minorTickMark val="none"/>
        <c:tickLblPos val="nextTo"/>
        <c:spPr>
          <a:ln w="3412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63" b="1" i="0" u="none" strike="noStrike" baseline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宋体"/>
              </a:defRPr>
            </a:pPr>
            <a:endParaRPr lang="en-US"/>
          </a:p>
        </c:txPr>
        <c:crossAx val="210183296"/>
        <c:crosses val="autoZero"/>
        <c:crossBetween val="midCat"/>
        <c:majorUnit val="20"/>
        <c:minorUnit val="5"/>
      </c:valAx>
      <c:spPr>
        <a:noFill/>
        <a:ln w="27298">
          <a:noFill/>
        </a:ln>
      </c:spPr>
    </c:plotArea>
    <c:legend>
      <c:legendPos val="b"/>
      <c:layout>
        <c:manualLayout>
          <c:xMode val="edge"/>
          <c:yMode val="edge"/>
          <c:x val="0.32542372881355947"/>
          <c:y val="0.93873873873873881"/>
          <c:w val="0.48305084745762722"/>
          <c:h val="5.7657657657657679E-2"/>
        </c:manualLayout>
      </c:layout>
      <c:overlay val="0"/>
      <c:spPr>
        <a:solidFill>
          <a:srgbClr val="FFFFFF"/>
        </a:solidFill>
        <a:ln w="27298">
          <a:noFill/>
        </a:ln>
      </c:spPr>
      <c:txPr>
        <a:bodyPr/>
        <a:lstStyle/>
        <a:p>
          <a:pPr>
            <a:defRPr sz="1600" b="0" i="0" u="none" strike="noStrike" baseline="0">
              <a:solidFill>
                <a:srgbClr val="000000"/>
              </a:solidFill>
              <a:latin typeface="+mn-ea"/>
              <a:ea typeface="+mn-ea"/>
              <a:cs typeface="宋体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>
      <a:noFill/>
    </a:ln>
  </c:spPr>
  <c:txPr>
    <a:bodyPr/>
    <a:lstStyle/>
    <a:p>
      <a:pPr>
        <a:defRPr sz="860" b="0" i="0" u="none" strike="noStrike" baseline="0">
          <a:solidFill>
            <a:srgbClr val="000000"/>
          </a:solidFill>
          <a:latin typeface="宋体"/>
          <a:ea typeface="宋体"/>
          <a:cs typeface="宋体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40536013400335"/>
          <c:y val="4.8275862068965475E-2"/>
          <c:w val="0.80737018425460638"/>
          <c:h val="0.74137931034482785"/>
        </c:manualLayout>
      </c:layout>
      <c:scatterChart>
        <c:scatterStyle val="lineMarker"/>
        <c:varyColors val="0"/>
        <c:ser>
          <c:idx val="0"/>
          <c:order val="0"/>
          <c:tx>
            <c:v>20 weeks</c:v>
          </c:tx>
          <c:spPr>
            <a:ln w="26273">
              <a:solidFill>
                <a:srgbClr val="0000D4"/>
              </a:solidFill>
              <a:prstDash val="solid"/>
            </a:ln>
          </c:spPr>
          <c:marker>
            <c:symbol val="diamond"/>
            <c:size val="7"/>
            <c:spPr>
              <a:solidFill>
                <a:srgbClr val="0000D4"/>
              </a:solidFill>
              <a:ln>
                <a:solidFill>
                  <a:srgbClr val="0000D4"/>
                </a:solidFill>
                <a:prstDash val="solid"/>
              </a:ln>
            </c:spPr>
          </c:marker>
          <c:errBars>
            <c:errDir val="y"/>
            <c:errBarType val="minus"/>
            <c:errValType val="cust"/>
            <c:noEndCap val="0"/>
            <c:minus>
              <c:numRef>
                <c:f>作图!$AK$74:$AK$80</c:f>
                <c:numCache>
                  <c:formatCode>General</c:formatCode>
                  <c:ptCount val="7"/>
                  <c:pt idx="0">
                    <c:v>0.68030374599379306</c:v>
                  </c:pt>
                  <c:pt idx="1">
                    <c:v>0.80909935004408118</c:v>
                  </c:pt>
                  <c:pt idx="2">
                    <c:v>0.71527755313722252</c:v>
                  </c:pt>
                  <c:pt idx="3">
                    <c:v>0.82264816294695553</c:v>
                  </c:pt>
                  <c:pt idx="4">
                    <c:v>0.95993805040015634</c:v>
                  </c:pt>
                  <c:pt idx="5">
                    <c:v>0.65845306557146144</c:v>
                  </c:pt>
                  <c:pt idx="6">
                    <c:v>0.87400681466903585</c:v>
                  </c:pt>
                </c:numCache>
              </c:numRef>
            </c:minus>
            <c:spPr>
              <a:ln w="13137">
                <a:solidFill>
                  <a:srgbClr val="0000D4"/>
                </a:solidFill>
                <a:prstDash val="solid"/>
              </a:ln>
            </c:spPr>
          </c:errBars>
          <c:xVal>
            <c:numRef>
              <c:f>作图!$AI$74:$AI$80</c:f>
              <c:numCache>
                <c:formatCode>General</c:formatCode>
                <c:ptCount val="7"/>
                <c:pt idx="0">
                  <c:v>0</c:v>
                </c:pt>
                <c:pt idx="1">
                  <c:v>21</c:v>
                </c:pt>
                <c:pt idx="2">
                  <c:v>35</c:v>
                </c:pt>
                <c:pt idx="3">
                  <c:v>55</c:v>
                </c:pt>
                <c:pt idx="4">
                  <c:v>79</c:v>
                </c:pt>
                <c:pt idx="5">
                  <c:v>102</c:v>
                </c:pt>
                <c:pt idx="6">
                  <c:v>125</c:v>
                </c:pt>
              </c:numCache>
            </c:numRef>
          </c:xVal>
          <c:yVal>
            <c:numRef>
              <c:f>作图!$AJ$74:$AJ$80</c:f>
              <c:numCache>
                <c:formatCode>0.0_ </c:formatCode>
                <c:ptCount val="7"/>
                <c:pt idx="0">
                  <c:v>1.1885714285714288</c:v>
                </c:pt>
                <c:pt idx="1">
                  <c:v>3.0557142857142865</c:v>
                </c:pt>
                <c:pt idx="2">
                  <c:v>3.572857142857143</c:v>
                </c:pt>
                <c:pt idx="3">
                  <c:v>4.3899999999999997</c:v>
                </c:pt>
                <c:pt idx="4">
                  <c:v>4.8758333333333352</c:v>
                </c:pt>
                <c:pt idx="5">
                  <c:v>4.8671428571428548</c:v>
                </c:pt>
                <c:pt idx="6">
                  <c:v>4.8842857142857126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210-B343-B00B-A3355D0E44D2}"/>
            </c:ext>
          </c:extLst>
        </c:ser>
        <c:ser>
          <c:idx val="2"/>
          <c:order val="1"/>
          <c:tx>
            <c:v>40 weeks</c:v>
          </c:tx>
          <c:spPr>
            <a:ln w="26273">
              <a:solidFill>
                <a:srgbClr val="DD2D32"/>
              </a:solidFill>
              <a:prstDash val="solid"/>
            </a:ln>
          </c:spPr>
          <c:marker>
            <c:symbol val="triangle"/>
            <c:size val="7"/>
            <c:spPr>
              <a:solidFill>
                <a:srgbClr val="DD2D32"/>
              </a:solidFill>
              <a:ln>
                <a:solidFill>
                  <a:srgbClr val="DD2D32"/>
                </a:solidFill>
                <a:prstDash val="solid"/>
              </a:ln>
            </c:spPr>
          </c:marker>
          <c:errBars>
            <c:errDir val="y"/>
            <c:errBarType val="plus"/>
            <c:errValType val="cust"/>
            <c:noEndCap val="0"/>
            <c:plus>
              <c:numRef>
                <c:f>作图!$AM$74:$AM$80</c:f>
                <c:numCache>
                  <c:formatCode>General</c:formatCode>
                  <c:ptCount val="7"/>
                  <c:pt idx="0">
                    <c:v>1.1803680279127697</c:v>
                  </c:pt>
                  <c:pt idx="1">
                    <c:v>0.65808788951755615</c:v>
                  </c:pt>
                  <c:pt idx="2">
                    <c:v>1.1476696407919829</c:v>
                  </c:pt>
                  <c:pt idx="3">
                    <c:v>0.70205832908377164</c:v>
                  </c:pt>
                  <c:pt idx="4">
                    <c:v>1.0804698753390358</c:v>
                  </c:pt>
                  <c:pt idx="5">
                    <c:v>1.073632275845066</c:v>
                  </c:pt>
                  <c:pt idx="6">
                    <c:v>1.1271367985463694</c:v>
                  </c:pt>
                </c:numCache>
              </c:numRef>
            </c:plus>
            <c:spPr>
              <a:ln w="13137">
                <a:solidFill>
                  <a:srgbClr val="DD0806"/>
                </a:solidFill>
                <a:prstDash val="solid"/>
              </a:ln>
            </c:spPr>
          </c:errBars>
          <c:xVal>
            <c:numRef>
              <c:f>作图!$AI$74:$AI$80</c:f>
              <c:numCache>
                <c:formatCode>General</c:formatCode>
                <c:ptCount val="7"/>
                <c:pt idx="0">
                  <c:v>0</c:v>
                </c:pt>
                <c:pt idx="1">
                  <c:v>21</c:v>
                </c:pt>
                <c:pt idx="2">
                  <c:v>35</c:v>
                </c:pt>
                <c:pt idx="3">
                  <c:v>55</c:v>
                </c:pt>
                <c:pt idx="4">
                  <c:v>79</c:v>
                </c:pt>
                <c:pt idx="5">
                  <c:v>102</c:v>
                </c:pt>
                <c:pt idx="6">
                  <c:v>125</c:v>
                </c:pt>
              </c:numCache>
            </c:numRef>
          </c:xVal>
          <c:yVal>
            <c:numRef>
              <c:f>作图!$AL$74:$AL$80</c:f>
              <c:numCache>
                <c:formatCode>0.0_ </c:formatCode>
                <c:ptCount val="7"/>
                <c:pt idx="0">
                  <c:v>2.2307142857142854</c:v>
                </c:pt>
                <c:pt idx="1">
                  <c:v>4.3678571428571411</c:v>
                </c:pt>
                <c:pt idx="2">
                  <c:v>4.9407142857142876</c:v>
                </c:pt>
                <c:pt idx="3">
                  <c:v>5.117692307692308</c:v>
                </c:pt>
                <c:pt idx="4">
                  <c:v>5.4283333333333363</c:v>
                </c:pt>
                <c:pt idx="5">
                  <c:v>5.5664285714285704</c:v>
                </c:pt>
                <c:pt idx="6">
                  <c:v>5.3471428571428561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210-B343-B00B-A3355D0E44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7823104"/>
        <c:axId val="217829376"/>
      </c:scatterChart>
      <c:valAx>
        <c:axId val="217823104"/>
        <c:scaling>
          <c:orientation val="minMax"/>
          <c:max val="125"/>
        </c:scaling>
        <c:delete val="0"/>
        <c:axPos val="b"/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+mn-ea"/>
                    <a:ea typeface="+mn-ea"/>
                    <a:cs typeface="宋体"/>
                  </a:defRPr>
                </a:pPr>
                <a:r>
                  <a:rPr lang="en-US" altLang="en-US" sz="1600">
                    <a:latin typeface="+mn-ea"/>
                    <a:ea typeface="+mn-ea"/>
                  </a:rPr>
                  <a:t>Supplement (ug Se/d)</a:t>
                </a:r>
              </a:p>
            </c:rich>
          </c:tx>
          <c:layout>
            <c:manualLayout>
              <c:xMode val="edge"/>
              <c:yMode val="edge"/>
              <c:x val="0.39739311066905081"/>
              <c:y val="0.8544215710900217"/>
            </c:manualLayout>
          </c:layout>
          <c:overlay val="0"/>
          <c:spPr>
            <a:noFill/>
            <a:ln w="26273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284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300" b="1" i="0" u="none" strike="noStrike" baseline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宋体"/>
              </a:defRPr>
            </a:pPr>
            <a:endParaRPr lang="en-US"/>
          </a:p>
        </c:txPr>
        <c:crossAx val="217829376"/>
        <c:crosses val="autoZero"/>
        <c:crossBetween val="midCat"/>
        <c:majorUnit val="25"/>
      </c:valAx>
      <c:valAx>
        <c:axId val="217829376"/>
        <c:scaling>
          <c:orientation val="minMax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190" b="1" i="0" u="none" strike="noStrike" baseline="0">
                    <a:solidFill>
                      <a:srgbClr val="000000"/>
                    </a:solidFill>
                    <a:latin typeface="宋体"/>
                    <a:ea typeface="宋体"/>
                    <a:cs typeface="宋体"/>
                  </a:defRPr>
                </a:pPr>
                <a:r>
                  <a:rPr lang="en-US" altLang="en-US" sz="1600" dirty="0">
                    <a:latin typeface="+mn-ea"/>
                    <a:ea typeface="+mn-ea"/>
                  </a:rPr>
                  <a:t>Plasma </a:t>
                </a:r>
                <a:r>
                  <a:rPr lang="en-US" altLang="en-US" sz="1600" dirty="0" err="1">
                    <a:latin typeface="+mn-ea"/>
                    <a:ea typeface="+mn-ea"/>
                  </a:rPr>
                  <a:t>SeP</a:t>
                </a:r>
                <a:r>
                  <a:rPr lang="en-US" altLang="en-US" sz="1600" dirty="0">
                    <a:latin typeface="+mn-ea"/>
                    <a:ea typeface="+mn-ea"/>
                  </a:rPr>
                  <a:t> (mg/L)</a:t>
                </a:r>
              </a:p>
            </c:rich>
          </c:tx>
          <c:layout>
            <c:manualLayout>
              <c:xMode val="edge"/>
              <c:yMode val="edge"/>
              <c:x val="5.0963510993309806E-2"/>
              <c:y val="0.22121091659659051"/>
            </c:manualLayout>
          </c:layout>
          <c:overlay val="0"/>
          <c:spPr>
            <a:noFill/>
            <a:ln w="26273">
              <a:noFill/>
            </a:ln>
          </c:spPr>
        </c:title>
        <c:numFmt formatCode="0_ " sourceLinked="0"/>
        <c:majorTickMark val="out"/>
        <c:minorTickMark val="none"/>
        <c:tickLblPos val="nextTo"/>
        <c:spPr>
          <a:ln w="3284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300" b="1" i="0" u="none" strike="noStrike" baseline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宋体"/>
              </a:defRPr>
            </a:pPr>
            <a:endParaRPr lang="en-US"/>
          </a:p>
        </c:txPr>
        <c:crossAx val="217823104"/>
        <c:crosses val="autoZero"/>
        <c:crossBetween val="midCat"/>
      </c:valAx>
      <c:spPr>
        <a:noFill/>
        <a:ln w="26273">
          <a:noFill/>
        </a:ln>
      </c:spPr>
    </c:plotArea>
    <c:legend>
      <c:legendPos val="b"/>
      <c:layout>
        <c:manualLayout>
          <c:xMode val="edge"/>
          <c:yMode val="edge"/>
          <c:x val="0.27775014366682244"/>
          <c:y val="0.93268207978857032"/>
          <c:w val="0.44723618090452266"/>
          <c:h val="0.05"/>
        </c:manualLayout>
      </c:layout>
      <c:overlay val="0"/>
      <c:spPr>
        <a:solidFill>
          <a:srgbClr val="FFFFFF"/>
        </a:solidFill>
        <a:ln w="26273">
          <a:noFill/>
        </a:ln>
      </c:spPr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+mn-ea"/>
              <a:ea typeface="+mn-ea"/>
              <a:cs typeface="宋体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>
      <a:noFill/>
    </a:ln>
  </c:spPr>
  <c:txPr>
    <a:bodyPr/>
    <a:lstStyle/>
    <a:p>
      <a:pPr>
        <a:defRPr sz="828" b="0" i="0" u="none" strike="noStrike" baseline="0">
          <a:solidFill>
            <a:srgbClr val="000000"/>
          </a:solidFill>
          <a:latin typeface="宋体"/>
          <a:ea typeface="宋体"/>
          <a:cs typeface="宋体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259842519685046"/>
          <c:y val="5.0632911392405083E-2"/>
          <c:w val="0.74015748031496054"/>
          <c:h val="0.67811934900542492"/>
        </c:manualLayout>
      </c:layout>
      <c:scatterChart>
        <c:scatterStyle val="lineMarker"/>
        <c:varyColors val="0"/>
        <c:ser>
          <c:idx val="0"/>
          <c:order val="0"/>
          <c:tx>
            <c:v>0ug/d</c:v>
          </c:tx>
          <c:spPr>
            <a:ln w="29606">
              <a:solidFill>
                <a:srgbClr val="63AAFE"/>
              </a:solidFill>
              <a:prstDash val="solid"/>
            </a:ln>
          </c:spPr>
          <c:marker>
            <c:symbol val="diamond"/>
            <c:size val="8"/>
            <c:spPr>
              <a:solidFill>
                <a:srgbClr val="63AAFE"/>
              </a:solidFill>
              <a:ln>
                <a:solidFill>
                  <a:srgbClr val="63AAFE"/>
                </a:solidFill>
                <a:prstDash val="solid"/>
              </a:ln>
            </c:spPr>
          </c:marker>
          <c:xVal>
            <c:numRef>
              <c:f>作图!$U$36:$AC$36</c:f>
              <c:numCache>
                <c:formatCode>General</c:formatCode>
                <c:ptCount val="9"/>
                <c:pt idx="0">
                  <c:v>0</c:v>
                </c:pt>
                <c:pt idx="1">
                  <c:v>4</c:v>
                </c:pt>
                <c:pt idx="2">
                  <c:v>8</c:v>
                </c:pt>
                <c:pt idx="3">
                  <c:v>12</c:v>
                </c:pt>
                <c:pt idx="4">
                  <c:v>16</c:v>
                </c:pt>
                <c:pt idx="5">
                  <c:v>20</c:v>
                </c:pt>
                <c:pt idx="6">
                  <c:v>24</c:v>
                </c:pt>
                <c:pt idx="7">
                  <c:v>32</c:v>
                </c:pt>
                <c:pt idx="8">
                  <c:v>40</c:v>
                </c:pt>
              </c:numCache>
            </c:numRef>
          </c:xVal>
          <c:yVal>
            <c:numRef>
              <c:f>作图!$U$38:$AC$38</c:f>
              <c:numCache>
                <c:formatCode>0_ </c:formatCode>
                <c:ptCount val="9"/>
                <c:pt idx="0">
                  <c:v>37.253214285714286</c:v>
                </c:pt>
                <c:pt idx="1">
                  <c:v>36.486428571428554</c:v>
                </c:pt>
                <c:pt idx="2">
                  <c:v>32.262500000000017</c:v>
                </c:pt>
                <c:pt idx="3">
                  <c:v>32.521428571428558</c:v>
                </c:pt>
                <c:pt idx="4">
                  <c:v>32.65285714285713</c:v>
                </c:pt>
                <c:pt idx="5">
                  <c:v>30.56</c:v>
                </c:pt>
                <c:pt idx="6">
                  <c:v>29.891785714285721</c:v>
                </c:pt>
                <c:pt idx="7">
                  <c:v>32.588928571428575</c:v>
                </c:pt>
                <c:pt idx="8">
                  <c:v>44.079642857142844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31F-D844-B792-38445DFEBDD9}"/>
            </c:ext>
          </c:extLst>
        </c:ser>
        <c:ser>
          <c:idx val="1"/>
          <c:order val="1"/>
          <c:tx>
            <c:v>21ug/d</c:v>
          </c:tx>
          <c:spPr>
            <a:ln w="29606">
              <a:solidFill>
                <a:srgbClr val="DD2D32"/>
              </a:solidFill>
              <a:prstDash val="solid"/>
            </a:ln>
          </c:spPr>
          <c:marker>
            <c:symbol val="square"/>
            <c:size val="8"/>
            <c:spPr>
              <a:solidFill>
                <a:srgbClr val="DD2D32"/>
              </a:solidFill>
              <a:ln>
                <a:solidFill>
                  <a:srgbClr val="DD2D32"/>
                </a:solidFill>
                <a:prstDash val="solid"/>
              </a:ln>
            </c:spPr>
          </c:marker>
          <c:xVal>
            <c:numRef>
              <c:f>作图!$U$36:$AC$36</c:f>
              <c:numCache>
                <c:formatCode>General</c:formatCode>
                <c:ptCount val="9"/>
                <c:pt idx="0">
                  <c:v>0</c:v>
                </c:pt>
                <c:pt idx="1">
                  <c:v>4</c:v>
                </c:pt>
                <c:pt idx="2">
                  <c:v>8</c:v>
                </c:pt>
                <c:pt idx="3">
                  <c:v>12</c:v>
                </c:pt>
                <c:pt idx="4">
                  <c:v>16</c:v>
                </c:pt>
                <c:pt idx="5">
                  <c:v>20</c:v>
                </c:pt>
                <c:pt idx="6">
                  <c:v>24</c:v>
                </c:pt>
                <c:pt idx="7">
                  <c:v>32</c:v>
                </c:pt>
                <c:pt idx="8">
                  <c:v>40</c:v>
                </c:pt>
              </c:numCache>
            </c:numRef>
          </c:xVal>
          <c:yVal>
            <c:numRef>
              <c:f>作图!$U$40:$AC$40</c:f>
              <c:numCache>
                <c:formatCode>0_ </c:formatCode>
                <c:ptCount val="9"/>
                <c:pt idx="0">
                  <c:v>37.757142857142846</c:v>
                </c:pt>
                <c:pt idx="1">
                  <c:v>52.089642857142842</c:v>
                </c:pt>
                <c:pt idx="2">
                  <c:v>57.230357142857166</c:v>
                </c:pt>
                <c:pt idx="3">
                  <c:v>60.738214285714285</c:v>
                </c:pt>
                <c:pt idx="4">
                  <c:v>62.443214285714255</c:v>
                </c:pt>
                <c:pt idx="5">
                  <c:v>62.780714285714275</c:v>
                </c:pt>
                <c:pt idx="6">
                  <c:v>64.827500000000001</c:v>
                </c:pt>
                <c:pt idx="7">
                  <c:v>72.710714285714332</c:v>
                </c:pt>
                <c:pt idx="8">
                  <c:v>80.267857142857153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31F-D844-B792-38445DFEBDD9}"/>
            </c:ext>
          </c:extLst>
        </c:ser>
        <c:ser>
          <c:idx val="2"/>
          <c:order val="2"/>
          <c:tx>
            <c:v>35ug/d</c:v>
          </c:tx>
          <c:spPr>
            <a:ln w="29606">
              <a:solidFill>
                <a:srgbClr val="99CC00"/>
              </a:solidFill>
              <a:prstDash val="solid"/>
            </a:ln>
          </c:spPr>
          <c:marker>
            <c:symbol val="triangle"/>
            <c:size val="8"/>
            <c:spPr>
              <a:solidFill>
                <a:srgbClr val="99CC00"/>
              </a:solidFill>
              <a:ln>
                <a:solidFill>
                  <a:srgbClr val="99CC00"/>
                </a:solidFill>
                <a:prstDash val="solid"/>
              </a:ln>
            </c:spPr>
          </c:marker>
          <c:xVal>
            <c:numRef>
              <c:f>作图!$U$36:$AC$36</c:f>
              <c:numCache>
                <c:formatCode>General</c:formatCode>
                <c:ptCount val="9"/>
                <c:pt idx="0">
                  <c:v>0</c:v>
                </c:pt>
                <c:pt idx="1">
                  <c:v>4</c:v>
                </c:pt>
                <c:pt idx="2">
                  <c:v>8</c:v>
                </c:pt>
                <c:pt idx="3">
                  <c:v>12</c:v>
                </c:pt>
                <c:pt idx="4">
                  <c:v>16</c:v>
                </c:pt>
                <c:pt idx="5">
                  <c:v>20</c:v>
                </c:pt>
                <c:pt idx="6">
                  <c:v>24</c:v>
                </c:pt>
                <c:pt idx="7">
                  <c:v>32</c:v>
                </c:pt>
                <c:pt idx="8">
                  <c:v>40</c:v>
                </c:pt>
              </c:numCache>
            </c:numRef>
          </c:xVal>
          <c:yVal>
            <c:numRef>
              <c:f>作图!$U$42:$AC$42</c:f>
              <c:numCache>
                <c:formatCode>0_ </c:formatCode>
                <c:ptCount val="9"/>
                <c:pt idx="0">
                  <c:v>35.382142857142846</c:v>
                </c:pt>
                <c:pt idx="1">
                  <c:v>59.398214285714275</c:v>
                </c:pt>
                <c:pt idx="2">
                  <c:v>65.778928571428509</c:v>
                </c:pt>
                <c:pt idx="3">
                  <c:v>73.81107142857141</c:v>
                </c:pt>
                <c:pt idx="4">
                  <c:v>79.237857142857138</c:v>
                </c:pt>
                <c:pt idx="5">
                  <c:v>79.937500000000028</c:v>
                </c:pt>
                <c:pt idx="6">
                  <c:v>83.462857142857118</c:v>
                </c:pt>
                <c:pt idx="7">
                  <c:v>91.567499999999995</c:v>
                </c:pt>
                <c:pt idx="8">
                  <c:v>98.306785714285638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F31F-D844-B792-38445DFEBDD9}"/>
            </c:ext>
          </c:extLst>
        </c:ser>
        <c:ser>
          <c:idx val="3"/>
          <c:order val="3"/>
          <c:tx>
            <c:v>55ug/d</c:v>
          </c:tx>
          <c:spPr>
            <a:ln w="29606">
              <a:solidFill>
                <a:srgbClr val="4EE257"/>
              </a:solidFill>
              <a:prstDash val="solid"/>
            </a:ln>
          </c:spPr>
          <c:marker>
            <c:symbol val="x"/>
            <c:size val="8"/>
            <c:spPr>
              <a:noFill/>
              <a:ln>
                <a:solidFill>
                  <a:srgbClr val="4EE257"/>
                </a:solidFill>
                <a:prstDash val="solid"/>
              </a:ln>
            </c:spPr>
          </c:marker>
          <c:xVal>
            <c:numRef>
              <c:f>作图!$U$36:$AC$36</c:f>
              <c:numCache>
                <c:formatCode>General</c:formatCode>
                <c:ptCount val="9"/>
                <c:pt idx="0">
                  <c:v>0</c:v>
                </c:pt>
                <c:pt idx="1">
                  <c:v>4</c:v>
                </c:pt>
                <c:pt idx="2">
                  <c:v>8</c:v>
                </c:pt>
                <c:pt idx="3">
                  <c:v>12</c:v>
                </c:pt>
                <c:pt idx="4">
                  <c:v>16</c:v>
                </c:pt>
                <c:pt idx="5">
                  <c:v>20</c:v>
                </c:pt>
                <c:pt idx="6">
                  <c:v>24</c:v>
                </c:pt>
                <c:pt idx="7">
                  <c:v>32</c:v>
                </c:pt>
                <c:pt idx="8">
                  <c:v>40</c:v>
                </c:pt>
              </c:numCache>
            </c:numRef>
          </c:xVal>
          <c:yVal>
            <c:numRef>
              <c:f>作图!$U$44:$AC$44</c:f>
              <c:numCache>
                <c:formatCode>0_ </c:formatCode>
                <c:ptCount val="9"/>
                <c:pt idx="0">
                  <c:v>34.881153846153858</c:v>
                </c:pt>
                <c:pt idx="1">
                  <c:v>70.496923076923096</c:v>
                </c:pt>
                <c:pt idx="2">
                  <c:v>81.26961538461542</c:v>
                </c:pt>
                <c:pt idx="3">
                  <c:v>89.976923076923086</c:v>
                </c:pt>
                <c:pt idx="4">
                  <c:v>91.73615384615384</c:v>
                </c:pt>
                <c:pt idx="5">
                  <c:v>98.346538461538472</c:v>
                </c:pt>
                <c:pt idx="6">
                  <c:v>100.32423076923079</c:v>
                </c:pt>
                <c:pt idx="7">
                  <c:v>108.62807692307686</c:v>
                </c:pt>
                <c:pt idx="8">
                  <c:v>112.18153846153844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F31F-D844-B792-38445DFEBDD9}"/>
            </c:ext>
          </c:extLst>
        </c:ser>
        <c:ser>
          <c:idx val="4"/>
          <c:order val="4"/>
          <c:tx>
            <c:v>79ug/d</c:v>
          </c:tx>
          <c:spPr>
            <a:ln w="29606">
              <a:solidFill>
                <a:srgbClr val="6711FF"/>
              </a:solidFill>
              <a:prstDash val="solid"/>
            </a:ln>
          </c:spPr>
          <c:marker>
            <c:symbol val="star"/>
            <c:size val="8"/>
            <c:spPr>
              <a:noFill/>
              <a:ln>
                <a:solidFill>
                  <a:srgbClr val="6711FF"/>
                </a:solidFill>
                <a:prstDash val="solid"/>
              </a:ln>
            </c:spPr>
          </c:marker>
          <c:xVal>
            <c:numRef>
              <c:f>作图!$U$36:$AC$36</c:f>
              <c:numCache>
                <c:formatCode>General</c:formatCode>
                <c:ptCount val="9"/>
                <c:pt idx="0">
                  <c:v>0</c:v>
                </c:pt>
                <c:pt idx="1">
                  <c:v>4</c:v>
                </c:pt>
                <c:pt idx="2">
                  <c:v>8</c:v>
                </c:pt>
                <c:pt idx="3">
                  <c:v>12</c:v>
                </c:pt>
                <c:pt idx="4">
                  <c:v>16</c:v>
                </c:pt>
                <c:pt idx="5">
                  <c:v>20</c:v>
                </c:pt>
                <c:pt idx="6">
                  <c:v>24</c:v>
                </c:pt>
                <c:pt idx="7">
                  <c:v>32</c:v>
                </c:pt>
                <c:pt idx="8">
                  <c:v>40</c:v>
                </c:pt>
              </c:numCache>
            </c:numRef>
          </c:xVal>
          <c:yVal>
            <c:numRef>
              <c:f>作图!$U$46:$AC$46</c:f>
              <c:numCache>
                <c:formatCode>0_ </c:formatCode>
                <c:ptCount val="9"/>
                <c:pt idx="0">
                  <c:v>40.867916666666638</c:v>
                </c:pt>
                <c:pt idx="1">
                  <c:v>88.463333333333338</c:v>
                </c:pt>
                <c:pt idx="2">
                  <c:v>101.52124999999999</c:v>
                </c:pt>
                <c:pt idx="3">
                  <c:v>114.21875</c:v>
                </c:pt>
                <c:pt idx="4">
                  <c:v>120.17958333333331</c:v>
                </c:pt>
                <c:pt idx="5">
                  <c:v>122.53666666666666</c:v>
                </c:pt>
                <c:pt idx="6">
                  <c:v>123.22750000000002</c:v>
                </c:pt>
                <c:pt idx="7">
                  <c:v>134.92125000000004</c:v>
                </c:pt>
                <c:pt idx="8">
                  <c:v>127.56041666666668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F31F-D844-B792-38445DFEBDD9}"/>
            </c:ext>
          </c:extLst>
        </c:ser>
        <c:ser>
          <c:idx val="5"/>
          <c:order val="5"/>
          <c:tx>
            <c:v>102ug/d</c:v>
          </c:tx>
          <c:spPr>
            <a:ln w="29606">
              <a:solidFill>
                <a:srgbClr val="FEA746"/>
              </a:solidFill>
              <a:prstDash val="solid"/>
            </a:ln>
          </c:spPr>
          <c:marker>
            <c:symbol val="circle"/>
            <c:size val="8"/>
            <c:spPr>
              <a:solidFill>
                <a:srgbClr val="FEA746"/>
              </a:solidFill>
              <a:ln>
                <a:solidFill>
                  <a:srgbClr val="FEA746"/>
                </a:solidFill>
                <a:prstDash val="solid"/>
              </a:ln>
            </c:spPr>
          </c:marker>
          <c:xVal>
            <c:numRef>
              <c:f>作图!$U$36:$AC$36</c:f>
              <c:numCache>
                <c:formatCode>General</c:formatCode>
                <c:ptCount val="9"/>
                <c:pt idx="0">
                  <c:v>0</c:v>
                </c:pt>
                <c:pt idx="1">
                  <c:v>4</c:v>
                </c:pt>
                <c:pt idx="2">
                  <c:v>8</c:v>
                </c:pt>
                <c:pt idx="3">
                  <c:v>12</c:v>
                </c:pt>
                <c:pt idx="4">
                  <c:v>16</c:v>
                </c:pt>
                <c:pt idx="5">
                  <c:v>20</c:v>
                </c:pt>
                <c:pt idx="6">
                  <c:v>24</c:v>
                </c:pt>
                <c:pt idx="7">
                  <c:v>32</c:v>
                </c:pt>
                <c:pt idx="8">
                  <c:v>40</c:v>
                </c:pt>
              </c:numCache>
            </c:numRef>
          </c:xVal>
          <c:yVal>
            <c:numRef>
              <c:f>作图!$U$48:$AC$48</c:f>
              <c:numCache>
                <c:formatCode>0_ </c:formatCode>
                <c:ptCount val="9"/>
                <c:pt idx="0">
                  <c:v>35.277857142857151</c:v>
                </c:pt>
                <c:pt idx="1">
                  <c:v>93.598571428571418</c:v>
                </c:pt>
                <c:pt idx="2">
                  <c:v>108.64714285714285</c:v>
                </c:pt>
                <c:pt idx="3">
                  <c:v>122.03928571428568</c:v>
                </c:pt>
                <c:pt idx="4">
                  <c:v>130.47928571428568</c:v>
                </c:pt>
                <c:pt idx="5">
                  <c:v>136.30642857142865</c:v>
                </c:pt>
                <c:pt idx="6">
                  <c:v>138.40178571428572</c:v>
                </c:pt>
                <c:pt idx="7">
                  <c:v>144.38071428571436</c:v>
                </c:pt>
                <c:pt idx="8">
                  <c:v>145.91250000000002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F31F-D844-B792-38445DFEBDD9}"/>
            </c:ext>
          </c:extLst>
        </c:ser>
        <c:ser>
          <c:idx val="6"/>
          <c:order val="6"/>
          <c:tx>
            <c:v>125ug/d</c:v>
          </c:tx>
          <c:spPr>
            <a:ln w="29606">
              <a:solidFill>
                <a:srgbClr val="865357"/>
              </a:solidFill>
              <a:prstDash val="solid"/>
            </a:ln>
          </c:spPr>
          <c:marker>
            <c:symbol val="plus"/>
            <c:size val="8"/>
            <c:spPr>
              <a:noFill/>
              <a:ln>
                <a:solidFill>
                  <a:srgbClr val="865357"/>
                </a:solidFill>
                <a:prstDash val="solid"/>
              </a:ln>
            </c:spPr>
          </c:marker>
          <c:xVal>
            <c:numRef>
              <c:f>作图!$U$36:$AC$36</c:f>
              <c:numCache>
                <c:formatCode>General</c:formatCode>
                <c:ptCount val="9"/>
                <c:pt idx="0">
                  <c:v>0</c:v>
                </c:pt>
                <c:pt idx="1">
                  <c:v>4</c:v>
                </c:pt>
                <c:pt idx="2">
                  <c:v>8</c:v>
                </c:pt>
                <c:pt idx="3">
                  <c:v>12</c:v>
                </c:pt>
                <c:pt idx="4">
                  <c:v>16</c:v>
                </c:pt>
                <c:pt idx="5">
                  <c:v>20</c:v>
                </c:pt>
                <c:pt idx="6">
                  <c:v>24</c:v>
                </c:pt>
                <c:pt idx="7">
                  <c:v>32</c:v>
                </c:pt>
                <c:pt idx="8">
                  <c:v>40</c:v>
                </c:pt>
              </c:numCache>
            </c:numRef>
          </c:xVal>
          <c:yVal>
            <c:numRef>
              <c:f>作图!$U$50:$AC$50</c:f>
              <c:numCache>
                <c:formatCode>0_ </c:formatCode>
                <c:ptCount val="9"/>
                <c:pt idx="0">
                  <c:v>38.468214285714275</c:v>
                </c:pt>
                <c:pt idx="1">
                  <c:v>108.84642857142858</c:v>
                </c:pt>
                <c:pt idx="2">
                  <c:v>123.98321428571435</c:v>
                </c:pt>
                <c:pt idx="3">
                  <c:v>138.72035714285715</c:v>
                </c:pt>
                <c:pt idx="4">
                  <c:v>146.19142857142865</c:v>
                </c:pt>
                <c:pt idx="5">
                  <c:v>151.35785714285711</c:v>
                </c:pt>
                <c:pt idx="6">
                  <c:v>156.46535714285702</c:v>
                </c:pt>
                <c:pt idx="7">
                  <c:v>172.01821428571429</c:v>
                </c:pt>
                <c:pt idx="8">
                  <c:v>162.90178571428572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F31F-D844-B792-38445DFEBD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6837120"/>
        <c:axId val="217724032"/>
      </c:scatterChart>
      <c:valAx>
        <c:axId val="216837120"/>
        <c:scaling>
          <c:orientation val="minMax"/>
          <c:max val="40"/>
        </c:scaling>
        <c:delete val="0"/>
        <c:axPos val="b"/>
        <c:title>
          <c:tx>
            <c:rich>
              <a:bodyPr/>
              <a:lstStyle/>
              <a:p>
                <a:pPr>
                  <a:defRPr sz="1340" b="1" i="0" u="none" strike="noStrike" baseline="0">
                    <a:solidFill>
                      <a:srgbClr val="000000"/>
                    </a:solidFill>
                    <a:latin typeface="宋体"/>
                    <a:ea typeface="宋体"/>
                    <a:cs typeface="宋体"/>
                  </a:defRPr>
                </a:pPr>
                <a:r>
                  <a:rPr lang="en-US" altLang="en-US" sz="1600" b="1" dirty="0">
                    <a:latin typeface="+mn-ea"/>
                    <a:ea typeface="+mn-ea"/>
                  </a:rPr>
                  <a:t>Weeks</a:t>
                </a:r>
              </a:p>
            </c:rich>
          </c:tx>
          <c:layout>
            <c:manualLayout>
              <c:xMode val="edge"/>
              <c:yMode val="edge"/>
              <c:x val="0.52165354330708669"/>
              <c:y val="0.80831826401446649"/>
            </c:manualLayout>
          </c:layout>
          <c:overlay val="0"/>
          <c:spPr>
            <a:noFill/>
            <a:ln w="29606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701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 algn="ctr">
              <a:defRPr lang="zh-CN" altLang="en-US" sz="1340" b="1" i="0" u="none" strike="noStrike" kern="1200" baseline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宋体"/>
              </a:defRPr>
            </a:pPr>
            <a:endParaRPr lang="en-US"/>
          </a:p>
        </c:txPr>
        <c:crossAx val="217724032"/>
        <c:crosses val="autoZero"/>
        <c:crossBetween val="midCat"/>
      </c:valAx>
      <c:valAx>
        <c:axId val="217724032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340" b="1" i="0" u="none" strike="noStrike" baseline="0">
                    <a:solidFill>
                      <a:srgbClr val="000000"/>
                    </a:solidFill>
                    <a:latin typeface="宋体"/>
                    <a:ea typeface="宋体"/>
                    <a:cs typeface="宋体"/>
                  </a:defRPr>
                </a:pPr>
                <a:r>
                  <a:rPr lang="en-US" altLang="en-US" sz="1600" b="1" dirty="0">
                    <a:latin typeface="+mn-ea"/>
                    <a:ea typeface="+mn-ea"/>
                  </a:rPr>
                  <a:t>Plasma Se (</a:t>
                </a:r>
                <a:r>
                  <a:rPr lang="en-US" altLang="en-US" sz="1600" b="1" dirty="0" err="1">
                    <a:latin typeface="+mn-ea"/>
                    <a:ea typeface="+mn-ea"/>
                  </a:rPr>
                  <a:t>ug</a:t>
                </a:r>
                <a:r>
                  <a:rPr lang="en-US" altLang="en-US" sz="1600" b="1" dirty="0">
                    <a:latin typeface="+mn-ea"/>
                    <a:ea typeface="+mn-ea"/>
                  </a:rPr>
                  <a:t>/L)</a:t>
                </a:r>
              </a:p>
            </c:rich>
          </c:tx>
          <c:layout>
            <c:manualLayout>
              <c:xMode val="edge"/>
              <c:yMode val="edge"/>
              <c:x val="9.7496614385302632E-2"/>
              <c:y val="0.20783977526128772"/>
            </c:manualLayout>
          </c:layout>
          <c:overlay val="0"/>
          <c:spPr>
            <a:noFill/>
            <a:ln w="29606">
              <a:noFill/>
            </a:ln>
          </c:spPr>
        </c:title>
        <c:numFmt formatCode="0_);[Red]\(0\)" sourceLinked="0"/>
        <c:majorTickMark val="out"/>
        <c:minorTickMark val="none"/>
        <c:tickLblPos val="nextTo"/>
        <c:spPr>
          <a:ln w="3701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340" b="1" i="0" u="none" strike="noStrike" baseline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宋体"/>
              </a:defRPr>
            </a:pPr>
            <a:endParaRPr lang="en-US"/>
          </a:p>
        </c:txPr>
        <c:crossAx val="216837120"/>
        <c:crosses val="autoZero"/>
        <c:crossBetween val="midCat"/>
        <c:majorUnit val="50"/>
      </c:valAx>
      <c:spPr>
        <a:solidFill>
          <a:srgbClr val="FFFFFF"/>
        </a:solidFill>
        <a:ln w="29606">
          <a:noFill/>
        </a:ln>
      </c:spPr>
    </c:plotArea>
    <c:legend>
      <c:legendPos val="b"/>
      <c:layout>
        <c:manualLayout>
          <c:xMode val="edge"/>
          <c:yMode val="edge"/>
          <c:x val="1.9685039370078747E-2"/>
          <c:y val="0.89330922242314681"/>
          <c:w val="0.96062992125984281"/>
          <c:h val="0.10307414104882463"/>
        </c:manualLayout>
      </c:layout>
      <c:overlay val="0"/>
      <c:spPr>
        <a:solidFill>
          <a:srgbClr val="FFFFFF"/>
        </a:solidFill>
        <a:ln w="29606">
          <a:noFill/>
        </a:ln>
      </c:spPr>
      <c:txPr>
        <a:bodyPr/>
        <a:lstStyle/>
        <a:p>
          <a:pPr>
            <a:defRPr sz="1600" b="0" i="0" u="none" strike="noStrike" baseline="0">
              <a:solidFill>
                <a:srgbClr val="000000"/>
              </a:solidFill>
              <a:latin typeface="+mn-ea"/>
              <a:ea typeface="+mn-ea"/>
              <a:cs typeface="宋体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>
      <a:noFill/>
    </a:ln>
  </c:spPr>
  <c:txPr>
    <a:bodyPr/>
    <a:lstStyle/>
    <a:p>
      <a:pPr>
        <a:defRPr sz="932" b="0" i="0" u="none" strike="noStrike" baseline="0">
          <a:solidFill>
            <a:srgbClr val="000000"/>
          </a:solidFill>
          <a:latin typeface="宋体"/>
          <a:ea typeface="宋体"/>
          <a:cs typeface="宋体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085427135678388"/>
          <c:y val="5.2064631956912091E-2"/>
          <c:w val="0.76046901172529313"/>
          <c:h val="0.68043087971274641"/>
        </c:manualLayout>
      </c:layout>
      <c:scatterChart>
        <c:scatterStyle val="lineMarker"/>
        <c:varyColors val="0"/>
        <c:ser>
          <c:idx val="0"/>
          <c:order val="0"/>
          <c:tx>
            <c:v>20 weeks</c:v>
          </c:tx>
          <c:spPr>
            <a:ln w="26891">
              <a:solidFill>
                <a:srgbClr val="0000D4"/>
              </a:solidFill>
              <a:prstDash val="solid"/>
            </a:ln>
          </c:spPr>
          <c:marker>
            <c:symbol val="diamond"/>
            <c:size val="7"/>
            <c:spPr>
              <a:solidFill>
                <a:srgbClr val="0000D4"/>
              </a:solidFill>
              <a:ln>
                <a:solidFill>
                  <a:srgbClr val="0000D4"/>
                </a:solidFill>
                <a:prstDash val="solid"/>
              </a:ln>
            </c:spPr>
          </c:marker>
          <c:errBars>
            <c:errDir val="y"/>
            <c:errBarType val="minus"/>
            <c:errValType val="cust"/>
            <c:noEndCap val="0"/>
            <c:minus>
              <c:numRef>
                <c:f>作图!$T$74:$T$80</c:f>
                <c:numCache>
                  <c:formatCode>General</c:formatCode>
                  <c:ptCount val="7"/>
                  <c:pt idx="0">
                    <c:v>10.491322604895903</c:v>
                  </c:pt>
                  <c:pt idx="1">
                    <c:v>14.663632126552317</c:v>
                  </c:pt>
                  <c:pt idx="2">
                    <c:v>12.686095772992523</c:v>
                  </c:pt>
                  <c:pt idx="3">
                    <c:v>10.076574604955439</c:v>
                  </c:pt>
                  <c:pt idx="4">
                    <c:v>17.03237670029085</c:v>
                  </c:pt>
                  <c:pt idx="5">
                    <c:v>16.675619862607654</c:v>
                  </c:pt>
                  <c:pt idx="6">
                    <c:v>16.833127561938458</c:v>
                  </c:pt>
                </c:numCache>
              </c:numRef>
            </c:minus>
            <c:spPr>
              <a:ln w="13446">
                <a:solidFill>
                  <a:srgbClr val="0000D4"/>
                </a:solidFill>
                <a:prstDash val="solid"/>
              </a:ln>
            </c:spPr>
          </c:errBars>
          <c:xVal>
            <c:numRef>
              <c:f>作图!$R$74:$R$80</c:f>
              <c:numCache>
                <c:formatCode>General</c:formatCode>
                <c:ptCount val="7"/>
                <c:pt idx="0">
                  <c:v>0</c:v>
                </c:pt>
                <c:pt idx="1">
                  <c:v>21</c:v>
                </c:pt>
                <c:pt idx="2">
                  <c:v>35</c:v>
                </c:pt>
                <c:pt idx="3">
                  <c:v>55</c:v>
                </c:pt>
                <c:pt idx="4">
                  <c:v>79</c:v>
                </c:pt>
                <c:pt idx="5">
                  <c:v>102</c:v>
                </c:pt>
                <c:pt idx="6">
                  <c:v>125</c:v>
                </c:pt>
              </c:numCache>
            </c:numRef>
          </c:xVal>
          <c:yVal>
            <c:numRef>
              <c:f>作图!$S$74:$S$80</c:f>
              <c:numCache>
                <c:formatCode>0_ </c:formatCode>
                <c:ptCount val="7"/>
                <c:pt idx="0">
                  <c:v>30.56</c:v>
                </c:pt>
                <c:pt idx="1">
                  <c:v>62.780714285714275</c:v>
                </c:pt>
                <c:pt idx="2">
                  <c:v>79.937500000000028</c:v>
                </c:pt>
                <c:pt idx="3">
                  <c:v>98.346538461538472</c:v>
                </c:pt>
                <c:pt idx="4">
                  <c:v>122.53666666666666</c:v>
                </c:pt>
                <c:pt idx="5">
                  <c:v>136.30642857142865</c:v>
                </c:pt>
                <c:pt idx="6">
                  <c:v>151.35785714285711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D94-114B-8EAE-31FE60BDD23E}"/>
            </c:ext>
          </c:extLst>
        </c:ser>
        <c:ser>
          <c:idx val="2"/>
          <c:order val="1"/>
          <c:tx>
            <c:v>40 weeks</c:v>
          </c:tx>
          <c:spPr>
            <a:ln w="26891">
              <a:solidFill>
                <a:srgbClr val="DD2D32"/>
              </a:solidFill>
              <a:prstDash val="solid"/>
            </a:ln>
          </c:spPr>
          <c:marker>
            <c:symbol val="triangle"/>
            <c:size val="7"/>
            <c:spPr>
              <a:solidFill>
                <a:srgbClr val="DD2D32"/>
              </a:solidFill>
              <a:ln>
                <a:solidFill>
                  <a:srgbClr val="DD2D32"/>
                </a:solidFill>
                <a:prstDash val="solid"/>
              </a:ln>
            </c:spPr>
          </c:marker>
          <c:errBars>
            <c:errDir val="y"/>
            <c:errBarType val="plus"/>
            <c:errValType val="cust"/>
            <c:noEndCap val="0"/>
            <c:plus>
              <c:numRef>
                <c:f>作图!$V$74:$V$80</c:f>
                <c:numCache>
                  <c:formatCode>General</c:formatCode>
                  <c:ptCount val="7"/>
                  <c:pt idx="0">
                    <c:v>19.85720247787318</c:v>
                  </c:pt>
                  <c:pt idx="1">
                    <c:v>9.03021886485873</c:v>
                  </c:pt>
                  <c:pt idx="2">
                    <c:v>15.264996864010289</c:v>
                  </c:pt>
                  <c:pt idx="3">
                    <c:v>13.933127847061609</c:v>
                  </c:pt>
                  <c:pt idx="4">
                    <c:v>15.016996046651792</c:v>
                  </c:pt>
                  <c:pt idx="5">
                    <c:v>19.505906082911824</c:v>
                  </c:pt>
                  <c:pt idx="6">
                    <c:v>15.935553212277004</c:v>
                  </c:pt>
                </c:numCache>
              </c:numRef>
            </c:plus>
            <c:spPr>
              <a:ln w="13446">
                <a:solidFill>
                  <a:srgbClr val="DD0806"/>
                </a:solidFill>
                <a:prstDash val="solid"/>
              </a:ln>
            </c:spPr>
          </c:errBars>
          <c:xVal>
            <c:numRef>
              <c:f>作图!$R$74:$R$80</c:f>
              <c:numCache>
                <c:formatCode>General</c:formatCode>
                <c:ptCount val="7"/>
                <c:pt idx="0">
                  <c:v>0</c:v>
                </c:pt>
                <c:pt idx="1">
                  <c:v>21</c:v>
                </c:pt>
                <c:pt idx="2">
                  <c:v>35</c:v>
                </c:pt>
                <c:pt idx="3">
                  <c:v>55</c:v>
                </c:pt>
                <c:pt idx="4">
                  <c:v>79</c:v>
                </c:pt>
                <c:pt idx="5">
                  <c:v>102</c:v>
                </c:pt>
                <c:pt idx="6">
                  <c:v>125</c:v>
                </c:pt>
              </c:numCache>
            </c:numRef>
          </c:xVal>
          <c:yVal>
            <c:numRef>
              <c:f>作图!$U$74:$U$80</c:f>
              <c:numCache>
                <c:formatCode>0_ </c:formatCode>
                <c:ptCount val="7"/>
                <c:pt idx="0">
                  <c:v>44.079642857142844</c:v>
                </c:pt>
                <c:pt idx="1">
                  <c:v>80.267857142857153</c:v>
                </c:pt>
                <c:pt idx="2">
                  <c:v>98.306785714285638</c:v>
                </c:pt>
                <c:pt idx="3">
                  <c:v>112.18153846153844</c:v>
                </c:pt>
                <c:pt idx="4">
                  <c:v>127.56041666666668</c:v>
                </c:pt>
                <c:pt idx="5">
                  <c:v>145.91250000000002</c:v>
                </c:pt>
                <c:pt idx="6">
                  <c:v>162.90178571428572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9D94-114B-8EAE-31FE60BDD2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4541824"/>
        <c:axId val="234543744"/>
      </c:scatterChart>
      <c:valAx>
        <c:axId val="234541824"/>
        <c:scaling>
          <c:orientation val="minMax"/>
          <c:max val="125"/>
        </c:scaling>
        <c:delete val="0"/>
        <c:axPos val="b"/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+mn-ea"/>
                    <a:ea typeface="+mn-ea"/>
                    <a:cs typeface="宋体"/>
                  </a:defRPr>
                </a:pPr>
                <a:r>
                  <a:rPr lang="en-US" altLang="en-US" sz="1600">
                    <a:latin typeface="+mn-ea"/>
                    <a:ea typeface="+mn-ea"/>
                  </a:rPr>
                  <a:t>Supplement (ug Se/d)</a:t>
                </a:r>
              </a:p>
            </c:rich>
          </c:tx>
          <c:layout>
            <c:manualLayout>
              <c:xMode val="edge"/>
              <c:yMode val="edge"/>
              <c:x val="0.38964218407125351"/>
              <c:y val="0.81430811162942629"/>
            </c:manualLayout>
          </c:layout>
          <c:overlay val="0"/>
          <c:spPr>
            <a:noFill/>
            <a:ln w="26891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361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宋体"/>
              </a:defRPr>
            </a:pPr>
            <a:endParaRPr lang="en-US"/>
          </a:p>
        </c:txPr>
        <c:crossAx val="234543744"/>
        <c:crosses val="autoZero"/>
        <c:crossBetween val="midCat"/>
        <c:majorUnit val="25"/>
      </c:valAx>
      <c:valAx>
        <c:axId val="234543744"/>
        <c:scaling>
          <c:orientation val="minMax"/>
          <c:min val="0"/>
        </c:scaling>
        <c:delete val="0"/>
        <c:axPos val="l"/>
        <c:title>
          <c:tx>
            <c:rich>
              <a:bodyPr/>
              <a:lstStyle/>
              <a:p>
                <a:pPr algn="ctr" rtl="0">
                  <a:defRPr lang="en-US" altLang="en-US" sz="1600" b="1" i="0" u="none" strike="noStrike" kern="1200" baseline="0">
                    <a:solidFill>
                      <a:srgbClr val="000000"/>
                    </a:solidFill>
                    <a:latin typeface="+mn-ea"/>
                    <a:ea typeface="+mn-ea"/>
                    <a:cs typeface="宋体"/>
                  </a:defRPr>
                </a:pPr>
                <a:r>
                  <a:rPr lang="en-US" altLang="en-US" sz="1600" b="1" i="0" u="none" strike="noStrike" kern="1200" baseline="0">
                    <a:solidFill>
                      <a:srgbClr val="000000"/>
                    </a:solidFill>
                    <a:latin typeface="+mn-ea"/>
                    <a:ea typeface="+mn-ea"/>
                    <a:cs typeface="宋体"/>
                  </a:rPr>
                  <a:t>Plasma Se (ug/L)</a:t>
                </a:r>
              </a:p>
            </c:rich>
          </c:tx>
          <c:layout>
            <c:manualLayout>
              <c:xMode val="edge"/>
              <c:yMode val="edge"/>
              <c:x val="4.7755131018458789E-2"/>
              <c:y val="0.18010291747431503"/>
            </c:manualLayout>
          </c:layout>
          <c:overlay val="0"/>
          <c:spPr>
            <a:noFill/>
            <a:ln w="26891">
              <a:noFill/>
            </a:ln>
          </c:spPr>
        </c:title>
        <c:numFmt formatCode="0_ " sourceLinked="0"/>
        <c:majorTickMark val="out"/>
        <c:minorTickMark val="none"/>
        <c:tickLblPos val="nextTo"/>
        <c:spPr>
          <a:ln w="3361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宋体"/>
              </a:defRPr>
            </a:pPr>
            <a:endParaRPr lang="en-US"/>
          </a:p>
        </c:txPr>
        <c:crossAx val="234541824"/>
        <c:crosses val="autoZero"/>
        <c:crossBetween val="midCat"/>
        <c:majorUnit val="50"/>
      </c:valAx>
      <c:spPr>
        <a:noFill/>
        <a:ln w="26891">
          <a:noFill/>
        </a:ln>
      </c:spPr>
    </c:plotArea>
    <c:legend>
      <c:legendPos val="b"/>
      <c:layout>
        <c:manualLayout>
          <c:xMode val="edge"/>
          <c:yMode val="edge"/>
          <c:x val="0.22958512972763651"/>
          <c:y val="0.89841536732911587"/>
          <c:w val="0.50753768844221059"/>
          <c:h val="5.9245960502693006E-2"/>
        </c:manualLayout>
      </c:layout>
      <c:overlay val="0"/>
      <c:spPr>
        <a:solidFill>
          <a:srgbClr val="FFFFFF"/>
        </a:solidFill>
        <a:ln w="26891">
          <a:noFill/>
        </a:ln>
      </c:spPr>
      <c:txPr>
        <a:bodyPr/>
        <a:lstStyle/>
        <a:p>
          <a:pPr algn="ctr" rtl="0">
            <a:defRPr lang="zh-CN" altLang="en-US" sz="1600" b="0" i="0" u="none" strike="noStrike" kern="1200" baseline="0">
              <a:solidFill>
                <a:srgbClr val="000000"/>
              </a:solidFill>
              <a:latin typeface="+mn-ea"/>
              <a:ea typeface="+mn-ea"/>
              <a:cs typeface="宋体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>
      <a:noFill/>
    </a:ln>
  </c:spPr>
  <c:txPr>
    <a:bodyPr/>
    <a:lstStyle/>
    <a:p>
      <a:pPr>
        <a:defRPr sz="847" b="0" i="0" u="none" strike="noStrike" baseline="0">
          <a:solidFill>
            <a:srgbClr val="000000"/>
          </a:solidFill>
          <a:latin typeface="宋体"/>
          <a:ea typeface="宋体"/>
          <a:cs typeface="宋体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7188D6-964D-4B5C-8035-E940CD65E7FB}" type="datetimeFigureOut">
              <a:rPr lang="zh-CN" altLang="en-US" smtClean="0"/>
              <a:pPr/>
              <a:t>2019/11/21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B55B64-4731-4CA2-8F0A-CCBB9BF3A43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0643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55B64-4731-4CA2-8F0A-CCBB9BF3A436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5981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55B64-4731-4CA2-8F0A-CCBB9BF3A436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1226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11/21/19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80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11/21/19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09067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11/21/19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4966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11/21/19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54611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11/21/19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71240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11/21/19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39861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11/21/19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5191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11/21/19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5646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11/21/19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24792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11/21/19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59087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11/21/19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61468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11/21/19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190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11/21/19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38437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11/21/19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67663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11/21/19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22554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11/21/19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75863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11/21/19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11112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11/21/19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86837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11/21/19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61940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11/21/19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22160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11/21/19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14237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11/21/19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57096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11/21/19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0060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11/21/19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70876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11/21/19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81140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11/21/19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61886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11/21/19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23651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11/21/19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70145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11/21/19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87476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11/21/19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41263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11/21/19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06460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11/21/19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03961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11/21/19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78796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11/21/19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8265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11/21/19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122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11/21/19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1780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11/21/19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17909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11/21/19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8975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11/21/19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5440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11/21/19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1775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11/21/19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46350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11/21/19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75639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11/21/19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66940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11/21/19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4183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11/21/19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7874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11/21/19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18326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11/21/19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24975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11/21/19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2207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11/21/19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64025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11/21/19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34134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11/21/19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020418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11/21/19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83670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11/21/19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17338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11/21/19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66555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11/21/19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54931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11/21/19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4944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11/21/19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84520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11/21/19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88811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11/21/19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88990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11/21/19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42297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11/21/19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325521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11/21/19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79904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11/21/19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70718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11/21/19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0969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11/21/19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018693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11/21/19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61711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11/21/19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3300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11/21/19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980513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11/21/19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323045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11/21/19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589185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11/21/19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367568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11/21/19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06899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11/21/19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615026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11/21/19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006375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11/21/19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264474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11/21/19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125062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11/21/19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116669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11/21/19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8825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11/21/19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208352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11/21/19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810450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11/21/19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252862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11/21/19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510174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11/21/19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665953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11/21/19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816492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11/21/19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953771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11/21/19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500426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11/21/19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103751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11/21/19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697082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11/21/19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5329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11/21/19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317136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11/21/19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64020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11/21/19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399732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11/21/19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21661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11/21/19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701032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11/21/19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249515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11/21/19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433229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11/21/19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462291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11/21/19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9041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11/21/19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430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11/21/19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1258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11/21/19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2944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11/21/19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207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11/21/19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6874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11/21/19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2525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11/21/19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0775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11/21/19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8386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11/21/19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8590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11/21/19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9270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11/21/19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5900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11/21/19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145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11/21/19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222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11/21/19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9642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11/21/19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7012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11/21/19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0976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11/21/19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2274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11/21/19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9514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11/21/19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8422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11/21/19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2986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11/21/19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6468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11/21/19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6785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11/21/19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826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11/21/19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4785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11/21/19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8455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11/21/19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0810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11/21/19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8472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11/21/19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87525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11/21/19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9398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11/21/19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3806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11/21/19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2492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11/21/19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6054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11/21/19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90070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11/21/19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368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11/21/19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5398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11/21/19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73446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11/21/19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76793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11/21/19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39561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11/21/19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04103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11/21/19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35250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11/21/19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4662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11/21/19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00756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11/21/19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35696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11/21/19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92129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11/21/19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622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11/21/19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9813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11/21/19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8194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11/21/19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67190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11/21/19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94506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11/21/19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27953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11/21/19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2050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11/21/19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35848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11/21/19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11880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11/21/19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41114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11/21/19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74207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11/21/19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201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11/21/19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91491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11/21/19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82727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11/21/19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87417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11/21/19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81171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11/21/19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24647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11/21/19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35053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11/21/19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4335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11/21/19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2971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11/21/19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02980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11/21/19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30292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11/21/19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236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11/21/19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00347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11/21/19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23817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11/21/19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81153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11/21/19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96392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11/21/19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9795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11/21/19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07142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11/21/19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42517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11/21/19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43300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11/21/19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93643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11/21/19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53625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11/21/19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644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11/21/19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68299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11/21/19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65424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11/21/19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29579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11/21/19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91678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11/21/19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65479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11/21/19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51354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11/21/19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46572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11/21/19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96697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11/21/19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76381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11/21/19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83394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11/21/19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234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11/21/19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79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11/21/19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160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11/21/19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5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11/21/19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834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11/21/19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030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11/21/19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196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11/21/19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841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11/21/19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024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11/21/19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059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11/21/19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181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11/21/19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38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11/21/19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213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11/21/19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445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11/21/19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813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11/21/19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023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11/21/19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364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11/21/19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323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2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3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7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213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012"/>
          <a:stretch>
            <a:fillRect/>
          </a:stretch>
        </p:blipFill>
        <p:spPr bwMode="auto">
          <a:xfrm>
            <a:off x="-45843" y="1988840"/>
            <a:ext cx="9266001" cy="1081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213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012"/>
          <a:stretch>
            <a:fillRect/>
          </a:stretch>
        </p:blipFill>
        <p:spPr bwMode="auto">
          <a:xfrm>
            <a:off x="-80527" y="3068047"/>
            <a:ext cx="9266001" cy="1081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96530" y="2760999"/>
            <a:ext cx="695094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人体</a:t>
            </a:r>
            <a:r>
              <a:rPr lang="zh-CN" altLang="en-US" sz="36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硒蛋白</a:t>
            </a:r>
            <a:r>
              <a:rPr lang="en-US" altLang="zh-CN" sz="36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</a:t>
            </a:r>
            <a:r>
              <a:rPr lang="zh-CN" altLang="en-US" sz="36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快速检测卡</a:t>
            </a:r>
            <a:r>
              <a:rPr lang="zh-CN" altLang="en-US" sz="3600" b="1" dirty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研发进展</a:t>
            </a:r>
          </a:p>
        </p:txBody>
      </p:sp>
      <p:cxnSp>
        <p:nvCxnSpPr>
          <p:cNvPr id="8" name="直接连接符 7"/>
          <p:cNvCxnSpPr>
            <a:endCxn id="3" idx="1"/>
          </p:cNvCxnSpPr>
          <p:nvPr/>
        </p:nvCxnSpPr>
        <p:spPr>
          <a:xfrm flipV="1">
            <a:off x="-1188640" y="3084165"/>
            <a:ext cx="2285170" cy="17180"/>
          </a:xfrm>
          <a:prstGeom prst="line">
            <a:avLst/>
          </a:prstGeom>
          <a:ln w="25400">
            <a:solidFill>
              <a:schemeClr val="tx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>
            <a:stCxn id="3" idx="3"/>
          </p:cNvCxnSpPr>
          <p:nvPr/>
        </p:nvCxnSpPr>
        <p:spPr>
          <a:xfrm flipV="1">
            <a:off x="8047471" y="3068961"/>
            <a:ext cx="2357177" cy="15204"/>
          </a:xfrm>
          <a:prstGeom prst="line">
            <a:avLst/>
          </a:prstGeom>
          <a:ln w="25400">
            <a:solidFill>
              <a:schemeClr val="tx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932166" y="4849996"/>
            <a:ext cx="1279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杨建国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536536" y="5565453"/>
            <a:ext cx="40318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北京化工大学生命科学与技术学院</a:t>
            </a:r>
          </a:p>
        </p:txBody>
      </p:sp>
    </p:spTree>
    <p:extLst>
      <p:ext uri="{BB962C8B-B14F-4D97-AF65-F5344CB8AC3E}">
        <p14:creationId xmlns:p14="http://schemas.microsoft.com/office/powerpoint/2010/main" val="2370119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0" y="-1"/>
            <a:ext cx="9146438" cy="685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0" y="-1"/>
            <a:ext cx="9144000" cy="6858001"/>
          </a:xfrm>
          <a:prstGeom prst="rect">
            <a:avLst/>
          </a:prstGeom>
          <a:solidFill>
            <a:schemeClr val="tx2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2975164" y="1664650"/>
            <a:ext cx="5483037" cy="173427"/>
          </a:xfr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900" dirty="0">
                <a:solidFill>
                  <a:schemeClr val="accent2"/>
                </a:solidFill>
              </a:rPr>
              <a:t>Alternative Featured Project</a:t>
            </a:r>
          </a:p>
        </p:txBody>
      </p:sp>
      <p:sp>
        <p:nvSpPr>
          <p:cNvPr id="43" name="AutoShape 2"/>
          <p:cNvSpPr>
            <a:spLocks noChangeArrowheads="1"/>
          </p:cNvSpPr>
          <p:nvPr/>
        </p:nvSpPr>
        <p:spPr bwMode="auto">
          <a:xfrm>
            <a:off x="1965325" y="1371600"/>
            <a:ext cx="1098550" cy="485775"/>
          </a:xfrm>
          <a:prstGeom prst="rightArrow">
            <a:avLst>
              <a:gd name="adj1" fmla="val 50000"/>
              <a:gd name="adj2" fmla="val 56536"/>
            </a:avLst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44" name="AutoShape 3"/>
          <p:cNvSpPr>
            <a:spLocks noChangeArrowheads="1"/>
          </p:cNvSpPr>
          <p:nvPr/>
        </p:nvSpPr>
        <p:spPr bwMode="auto">
          <a:xfrm>
            <a:off x="3165475" y="1371600"/>
            <a:ext cx="1028700" cy="9144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5400" y="10800"/>
                </a:lnTo>
                <a:close/>
              </a:path>
            </a:pathLst>
          </a:cu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45" name="AutoShape 4"/>
          <p:cNvSpPr>
            <a:spLocks noChangeArrowheads="1"/>
          </p:cNvSpPr>
          <p:nvPr/>
        </p:nvSpPr>
        <p:spPr bwMode="auto">
          <a:xfrm>
            <a:off x="4451350" y="1447800"/>
            <a:ext cx="1098550" cy="485775"/>
          </a:xfrm>
          <a:prstGeom prst="rightArrow">
            <a:avLst>
              <a:gd name="adj1" fmla="val 50000"/>
              <a:gd name="adj2" fmla="val 56536"/>
            </a:avLst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46" name="AutoShape 5"/>
          <p:cNvSpPr>
            <a:spLocks noChangeArrowheads="1"/>
          </p:cNvSpPr>
          <p:nvPr/>
        </p:nvSpPr>
        <p:spPr bwMode="auto">
          <a:xfrm>
            <a:off x="5822950" y="1219200"/>
            <a:ext cx="1028700" cy="914400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47" name="AutoShape 6"/>
          <p:cNvSpPr>
            <a:spLocks noChangeArrowheads="1"/>
          </p:cNvSpPr>
          <p:nvPr/>
        </p:nvSpPr>
        <p:spPr bwMode="auto">
          <a:xfrm>
            <a:off x="6251575" y="2286000"/>
            <a:ext cx="825500" cy="1214438"/>
          </a:xfrm>
          <a:prstGeom prst="curvedLeftArrow">
            <a:avLst>
              <a:gd name="adj1" fmla="val 29423"/>
              <a:gd name="adj2" fmla="val 58846"/>
              <a:gd name="adj3" fmla="val 33333"/>
            </a:avLst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48" name="AutoShape 7"/>
          <p:cNvSpPr>
            <a:spLocks noChangeArrowheads="1"/>
          </p:cNvSpPr>
          <p:nvPr/>
        </p:nvSpPr>
        <p:spPr bwMode="auto">
          <a:xfrm>
            <a:off x="1536700" y="2667000"/>
            <a:ext cx="4457700" cy="18288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49" name="Oval 8"/>
          <p:cNvSpPr>
            <a:spLocks noChangeArrowheads="1"/>
          </p:cNvSpPr>
          <p:nvPr/>
        </p:nvSpPr>
        <p:spPr bwMode="auto">
          <a:xfrm>
            <a:off x="2136775" y="3048000"/>
            <a:ext cx="257175" cy="228600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50" name="Oval 9"/>
          <p:cNvSpPr>
            <a:spLocks noChangeArrowheads="1"/>
          </p:cNvSpPr>
          <p:nvPr/>
        </p:nvSpPr>
        <p:spPr bwMode="auto">
          <a:xfrm>
            <a:off x="2393950" y="2971800"/>
            <a:ext cx="257175" cy="228600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51" name="Oval 10"/>
          <p:cNvSpPr>
            <a:spLocks noChangeArrowheads="1"/>
          </p:cNvSpPr>
          <p:nvPr/>
        </p:nvSpPr>
        <p:spPr bwMode="auto">
          <a:xfrm>
            <a:off x="2565400" y="2895600"/>
            <a:ext cx="257175" cy="228600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52" name="Oval 11"/>
          <p:cNvSpPr>
            <a:spLocks noChangeArrowheads="1"/>
          </p:cNvSpPr>
          <p:nvPr/>
        </p:nvSpPr>
        <p:spPr bwMode="auto">
          <a:xfrm>
            <a:off x="2736850" y="2819400"/>
            <a:ext cx="257175" cy="228600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53" name="Oval 12"/>
          <p:cNvSpPr>
            <a:spLocks noChangeArrowheads="1"/>
          </p:cNvSpPr>
          <p:nvPr/>
        </p:nvSpPr>
        <p:spPr bwMode="auto">
          <a:xfrm>
            <a:off x="2051050" y="3200400"/>
            <a:ext cx="257175" cy="228600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54" name="Oval 13"/>
          <p:cNvSpPr>
            <a:spLocks noChangeArrowheads="1"/>
          </p:cNvSpPr>
          <p:nvPr/>
        </p:nvSpPr>
        <p:spPr bwMode="auto">
          <a:xfrm>
            <a:off x="3079750" y="2971800"/>
            <a:ext cx="257175" cy="228600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55" name="Oval 14"/>
          <p:cNvSpPr>
            <a:spLocks noChangeArrowheads="1"/>
          </p:cNvSpPr>
          <p:nvPr/>
        </p:nvSpPr>
        <p:spPr bwMode="auto">
          <a:xfrm>
            <a:off x="2908300" y="2895600"/>
            <a:ext cx="257175" cy="228600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56" name="Oval 15"/>
          <p:cNvSpPr>
            <a:spLocks noChangeArrowheads="1"/>
          </p:cNvSpPr>
          <p:nvPr/>
        </p:nvSpPr>
        <p:spPr bwMode="auto">
          <a:xfrm>
            <a:off x="2222500" y="3352800"/>
            <a:ext cx="257175" cy="228600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57" name="Oval 16"/>
          <p:cNvSpPr>
            <a:spLocks noChangeArrowheads="1"/>
          </p:cNvSpPr>
          <p:nvPr/>
        </p:nvSpPr>
        <p:spPr bwMode="auto">
          <a:xfrm>
            <a:off x="2393950" y="3505200"/>
            <a:ext cx="257175" cy="228600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58" name="Oval 17"/>
          <p:cNvSpPr>
            <a:spLocks noChangeArrowheads="1"/>
          </p:cNvSpPr>
          <p:nvPr/>
        </p:nvSpPr>
        <p:spPr bwMode="auto">
          <a:xfrm>
            <a:off x="2565400" y="3657600"/>
            <a:ext cx="257175" cy="228600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59" name="Oval 18"/>
          <p:cNvSpPr>
            <a:spLocks noChangeArrowheads="1"/>
          </p:cNvSpPr>
          <p:nvPr/>
        </p:nvSpPr>
        <p:spPr bwMode="auto">
          <a:xfrm>
            <a:off x="2736850" y="3810000"/>
            <a:ext cx="257175" cy="228600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60" name="Oval 19"/>
          <p:cNvSpPr>
            <a:spLocks noChangeArrowheads="1"/>
          </p:cNvSpPr>
          <p:nvPr/>
        </p:nvSpPr>
        <p:spPr bwMode="auto">
          <a:xfrm>
            <a:off x="2908300" y="3962400"/>
            <a:ext cx="257175" cy="228600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61" name="Oval 20"/>
          <p:cNvSpPr>
            <a:spLocks noChangeArrowheads="1"/>
          </p:cNvSpPr>
          <p:nvPr/>
        </p:nvSpPr>
        <p:spPr bwMode="auto">
          <a:xfrm>
            <a:off x="3079750" y="4114800"/>
            <a:ext cx="257175" cy="228600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62" name="Oval 21"/>
          <p:cNvSpPr>
            <a:spLocks noChangeArrowheads="1"/>
          </p:cNvSpPr>
          <p:nvPr/>
        </p:nvSpPr>
        <p:spPr bwMode="auto">
          <a:xfrm>
            <a:off x="3251200" y="4267200"/>
            <a:ext cx="257175" cy="228600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63" name="Oval 22"/>
          <p:cNvSpPr>
            <a:spLocks noChangeArrowheads="1"/>
          </p:cNvSpPr>
          <p:nvPr/>
        </p:nvSpPr>
        <p:spPr bwMode="auto">
          <a:xfrm>
            <a:off x="3422650" y="4419600"/>
            <a:ext cx="257175" cy="228600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64" name="Oval 23"/>
          <p:cNvSpPr>
            <a:spLocks noChangeArrowheads="1"/>
          </p:cNvSpPr>
          <p:nvPr/>
        </p:nvSpPr>
        <p:spPr bwMode="auto">
          <a:xfrm>
            <a:off x="3508375" y="4572000"/>
            <a:ext cx="257175" cy="228600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65" name="Oval 24"/>
          <p:cNvSpPr>
            <a:spLocks noChangeArrowheads="1"/>
          </p:cNvSpPr>
          <p:nvPr/>
        </p:nvSpPr>
        <p:spPr bwMode="auto">
          <a:xfrm>
            <a:off x="3594100" y="4572000"/>
            <a:ext cx="257175" cy="228600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66" name="Oval 25"/>
          <p:cNvSpPr>
            <a:spLocks noChangeArrowheads="1"/>
          </p:cNvSpPr>
          <p:nvPr/>
        </p:nvSpPr>
        <p:spPr bwMode="auto">
          <a:xfrm>
            <a:off x="3765550" y="4724400"/>
            <a:ext cx="257175" cy="228600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76" name="Oval 26"/>
          <p:cNvSpPr>
            <a:spLocks noChangeArrowheads="1"/>
          </p:cNvSpPr>
          <p:nvPr/>
        </p:nvSpPr>
        <p:spPr bwMode="auto">
          <a:xfrm>
            <a:off x="3937000" y="4876800"/>
            <a:ext cx="257175" cy="228600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81" name="AutoShape 27"/>
          <p:cNvSpPr>
            <a:spLocks noChangeArrowheads="1"/>
          </p:cNvSpPr>
          <p:nvPr/>
        </p:nvSpPr>
        <p:spPr bwMode="auto">
          <a:xfrm>
            <a:off x="936625" y="1447800"/>
            <a:ext cx="466725" cy="381000"/>
          </a:xfrm>
          <a:prstGeom prst="sun">
            <a:avLst>
              <a:gd name="adj" fmla="val 25000"/>
            </a:avLst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86" name="AutoShape 28"/>
          <p:cNvSpPr>
            <a:spLocks noChangeArrowheads="1"/>
          </p:cNvSpPr>
          <p:nvPr/>
        </p:nvSpPr>
        <p:spPr bwMode="auto">
          <a:xfrm>
            <a:off x="2651125" y="3733800"/>
            <a:ext cx="514350" cy="381000"/>
          </a:xfrm>
          <a:prstGeom prst="sun">
            <a:avLst>
              <a:gd name="adj" fmla="val 25000"/>
            </a:avLst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90" name="AutoShape 29"/>
          <p:cNvSpPr>
            <a:spLocks noChangeArrowheads="1"/>
          </p:cNvSpPr>
          <p:nvPr/>
        </p:nvSpPr>
        <p:spPr bwMode="auto">
          <a:xfrm>
            <a:off x="3636962" y="1295400"/>
            <a:ext cx="471488" cy="381000"/>
          </a:xfrm>
          <a:prstGeom prst="sun">
            <a:avLst>
              <a:gd name="adj" fmla="val 25000"/>
            </a:avLst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93" name="AutoShape 30"/>
          <p:cNvSpPr>
            <a:spLocks noChangeArrowheads="1"/>
          </p:cNvSpPr>
          <p:nvPr/>
        </p:nvSpPr>
        <p:spPr bwMode="auto">
          <a:xfrm>
            <a:off x="8291513" y="1447800"/>
            <a:ext cx="446087" cy="381000"/>
          </a:xfrm>
          <a:prstGeom prst="sun">
            <a:avLst>
              <a:gd name="adj" fmla="val 25000"/>
            </a:avLst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94" name="AutoShape 31"/>
          <p:cNvSpPr>
            <a:spLocks noChangeArrowheads="1"/>
          </p:cNvSpPr>
          <p:nvPr/>
        </p:nvSpPr>
        <p:spPr bwMode="auto">
          <a:xfrm>
            <a:off x="6251575" y="1371600"/>
            <a:ext cx="428625" cy="381000"/>
          </a:xfrm>
          <a:prstGeom prst="sun">
            <a:avLst>
              <a:gd name="adj" fmla="val 25000"/>
            </a:avLst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95" name="AutoShape 32"/>
          <p:cNvSpPr>
            <a:spLocks noChangeArrowheads="1"/>
          </p:cNvSpPr>
          <p:nvPr/>
        </p:nvSpPr>
        <p:spPr bwMode="auto">
          <a:xfrm>
            <a:off x="4860032" y="3086100"/>
            <a:ext cx="534293" cy="419100"/>
          </a:xfrm>
          <a:prstGeom prst="sun">
            <a:avLst>
              <a:gd name="adj" fmla="val 25000"/>
            </a:avLst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96" name="AutoShape 33"/>
          <p:cNvSpPr>
            <a:spLocks noChangeArrowheads="1"/>
          </p:cNvSpPr>
          <p:nvPr/>
        </p:nvSpPr>
        <p:spPr bwMode="auto">
          <a:xfrm>
            <a:off x="3594099" y="4495800"/>
            <a:ext cx="428625" cy="381000"/>
          </a:xfrm>
          <a:prstGeom prst="sun">
            <a:avLst>
              <a:gd name="adj" fmla="val 25000"/>
            </a:avLst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97" name="AutoShape 34"/>
          <p:cNvSpPr>
            <a:spLocks noChangeArrowheads="1"/>
          </p:cNvSpPr>
          <p:nvPr/>
        </p:nvSpPr>
        <p:spPr bwMode="auto">
          <a:xfrm>
            <a:off x="6937375" y="1371600"/>
            <a:ext cx="1098550" cy="485775"/>
          </a:xfrm>
          <a:prstGeom prst="rightArrow">
            <a:avLst>
              <a:gd name="adj1" fmla="val 50000"/>
              <a:gd name="adj2" fmla="val 56536"/>
            </a:avLst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98" name="Text Box 35"/>
          <p:cNvSpPr txBox="1">
            <a:spLocks noChangeArrowheads="1"/>
          </p:cNvSpPr>
          <p:nvPr/>
        </p:nvSpPr>
        <p:spPr bwMode="auto">
          <a:xfrm>
            <a:off x="803275" y="838200"/>
            <a:ext cx="4363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b="1" dirty="0">
                <a:solidFill>
                  <a:schemeClr val="bg1"/>
                </a:solidFill>
                <a:latin typeface="+mn-ea"/>
                <a:ea typeface="+mn-ea"/>
              </a:rPr>
              <a:t>Se</a:t>
            </a:r>
            <a:endParaRPr lang="en-US" altLang="zh-CN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99" name="Text Box 36"/>
          <p:cNvSpPr txBox="1">
            <a:spLocks noChangeArrowheads="1"/>
          </p:cNvSpPr>
          <p:nvPr/>
        </p:nvSpPr>
        <p:spPr bwMode="auto">
          <a:xfrm>
            <a:off x="3148013" y="554038"/>
            <a:ext cx="11079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十二指肠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Text Box 37"/>
          <p:cNvSpPr txBox="1">
            <a:spLocks noChangeArrowheads="1"/>
          </p:cNvSpPr>
          <p:nvPr/>
        </p:nvSpPr>
        <p:spPr bwMode="auto">
          <a:xfrm>
            <a:off x="5994400" y="4191000"/>
            <a:ext cx="6463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血液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1" name="Text Box 38"/>
          <p:cNvSpPr txBox="1">
            <a:spLocks noChangeArrowheads="1"/>
          </p:cNvSpPr>
          <p:nvPr/>
        </p:nvSpPr>
        <p:spPr bwMode="auto">
          <a:xfrm>
            <a:off x="936625" y="2819400"/>
            <a:ext cx="4154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肝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" name="Text Box 39"/>
          <p:cNvSpPr txBox="1">
            <a:spLocks noChangeArrowheads="1"/>
          </p:cNvSpPr>
          <p:nvPr/>
        </p:nvSpPr>
        <p:spPr bwMode="auto">
          <a:xfrm>
            <a:off x="250825" y="4495800"/>
            <a:ext cx="13468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活性硒蛋白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3" name="Line 40"/>
          <p:cNvSpPr>
            <a:spLocks noChangeShapeType="1"/>
          </p:cNvSpPr>
          <p:nvPr/>
        </p:nvSpPr>
        <p:spPr bwMode="auto">
          <a:xfrm flipV="1">
            <a:off x="2136775" y="4495800"/>
            <a:ext cx="942975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4" name="AutoShape 41"/>
          <p:cNvSpPr>
            <a:spLocks noChangeArrowheads="1"/>
          </p:cNvSpPr>
          <p:nvPr/>
        </p:nvSpPr>
        <p:spPr bwMode="auto">
          <a:xfrm>
            <a:off x="8223250" y="2057400"/>
            <a:ext cx="685800" cy="914400"/>
          </a:xfrm>
          <a:prstGeom prst="downArrowCallout">
            <a:avLst>
              <a:gd name="adj1" fmla="val 25000"/>
              <a:gd name="adj2" fmla="val 25000"/>
              <a:gd name="adj3" fmla="val 22222"/>
              <a:gd name="adj4" fmla="val 66667"/>
            </a:avLst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05" name="Text Box 42"/>
          <p:cNvSpPr txBox="1">
            <a:spLocks noChangeArrowheads="1"/>
          </p:cNvSpPr>
          <p:nvPr/>
        </p:nvSpPr>
        <p:spPr bwMode="auto">
          <a:xfrm>
            <a:off x="8291513" y="3297238"/>
            <a:ext cx="41549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排</a:t>
            </a:r>
          </a:p>
          <a:p>
            <a:pPr eaLnBrk="1" hangingPunct="1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</a:t>
            </a:r>
          </a:p>
          <a:p>
            <a:pPr eaLnBrk="1" hangingPunct="1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</a:t>
            </a:r>
          </a:p>
          <a:p>
            <a:pPr eaLnBrk="1" hangingPunct="1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外</a:t>
            </a:r>
          </a:p>
        </p:txBody>
      </p:sp>
      <p:sp>
        <p:nvSpPr>
          <p:cNvPr id="106" name="Text Box 43"/>
          <p:cNvSpPr txBox="1">
            <a:spLocks noChangeArrowheads="1"/>
          </p:cNvSpPr>
          <p:nvPr/>
        </p:nvSpPr>
        <p:spPr bwMode="auto">
          <a:xfrm>
            <a:off x="998538" y="5867400"/>
            <a:ext cx="71469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9pPr>
          </a:lstStyle>
          <a:p>
            <a:pPr algn="ctr" eaLnBrk="1" hangingPunct="1"/>
            <a:r>
              <a:rPr lang="zh-CN" altLang="en-US" sz="32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硒是以</a:t>
            </a:r>
            <a:r>
              <a:rPr lang="zh-CN" altLang="en-US" sz="32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活性硒蛋白</a:t>
            </a:r>
            <a:r>
              <a:rPr lang="zh-CN" altLang="en-US" sz="32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形式在体内发挥作用</a:t>
            </a:r>
            <a:endParaRPr lang="zh-CN" altLang="en-US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7" name="AutoShape 44"/>
          <p:cNvSpPr>
            <a:spLocks noChangeArrowheads="1"/>
          </p:cNvSpPr>
          <p:nvPr/>
        </p:nvSpPr>
        <p:spPr bwMode="auto">
          <a:xfrm>
            <a:off x="5222875" y="4648200"/>
            <a:ext cx="1028700" cy="914400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08" name="AutoShape 45"/>
          <p:cNvSpPr>
            <a:spLocks noChangeArrowheads="1"/>
          </p:cNvSpPr>
          <p:nvPr/>
        </p:nvSpPr>
        <p:spPr bwMode="auto">
          <a:xfrm>
            <a:off x="4022725" y="5029200"/>
            <a:ext cx="1098550" cy="485775"/>
          </a:xfrm>
          <a:prstGeom prst="rightArrow">
            <a:avLst>
              <a:gd name="adj1" fmla="val 50000"/>
              <a:gd name="adj2" fmla="val 56536"/>
            </a:avLst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09" name="Rectangle 49"/>
          <p:cNvSpPr>
            <a:spLocks noChangeArrowheads="1"/>
          </p:cNvSpPr>
          <p:nvPr/>
        </p:nvSpPr>
        <p:spPr bwMode="auto">
          <a:xfrm>
            <a:off x="5908675" y="533400"/>
            <a:ext cx="6463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血液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0" name="AutoShape 50"/>
          <p:cNvSpPr>
            <a:spLocks noChangeArrowheads="1"/>
          </p:cNvSpPr>
          <p:nvPr/>
        </p:nvSpPr>
        <p:spPr bwMode="auto">
          <a:xfrm>
            <a:off x="6423025" y="4953000"/>
            <a:ext cx="1098550" cy="485775"/>
          </a:xfrm>
          <a:prstGeom prst="rightArrow">
            <a:avLst>
              <a:gd name="adj1" fmla="val 50000"/>
              <a:gd name="adj2" fmla="val 56536"/>
            </a:avLst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9pPr>
          </a:lstStyle>
          <a:p>
            <a:pPr eaLnBrk="1" hangingPunct="1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77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 Box 2"/>
          <p:cNvSpPr txBox="1">
            <a:spLocks noChangeArrowheads="1"/>
          </p:cNvSpPr>
          <p:nvPr/>
        </p:nvSpPr>
        <p:spPr bwMode="auto">
          <a:xfrm>
            <a:off x="529841" y="260350"/>
            <a:ext cx="808431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28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人体中已鉴别到的</a:t>
            </a:r>
            <a:r>
              <a:rPr kumimoji="1" lang="en-US" altLang="zh-CN" sz="28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25</a:t>
            </a:r>
            <a:r>
              <a:rPr kumimoji="1" lang="zh-CN" altLang="en-US" sz="28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种硒蛋白</a:t>
            </a:r>
            <a:r>
              <a:rPr kumimoji="1" lang="en-US" altLang="zh-CN" sz="28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kumimoji="1" lang="zh-CN" altLang="en-US" sz="28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</a:t>
            </a:r>
            <a:r>
              <a:rPr kumimoji="1" lang="en-US" altLang="zh-CN" sz="28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Sec</a:t>
            </a:r>
            <a:r>
              <a:rPr kumimoji="1" lang="zh-CN" altLang="en-US" sz="28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为活性中心</a:t>
            </a:r>
            <a:r>
              <a:rPr kumimoji="1" lang="en-US" altLang="zh-CN" sz="28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kumimoji="1" lang="en-US" altLang="zh-CN" sz="24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36712"/>
            <a:ext cx="7439499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0034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0" y="-1"/>
            <a:ext cx="9146438" cy="685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0" y="-1"/>
            <a:ext cx="9144000" cy="6858001"/>
          </a:xfrm>
          <a:prstGeom prst="rect">
            <a:avLst/>
          </a:prstGeom>
          <a:solidFill>
            <a:schemeClr val="tx2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4" name="矩形 1"/>
          <p:cNvSpPr>
            <a:spLocks noChangeArrowheads="1"/>
          </p:cNvSpPr>
          <p:nvPr/>
        </p:nvSpPr>
        <p:spPr bwMode="auto">
          <a:xfrm>
            <a:off x="1000126" y="2446958"/>
            <a:ext cx="7500937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sz="20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夏奕明 和 </a:t>
            </a:r>
            <a:r>
              <a:rPr lang="en-US" altLang="zh-CN" sz="20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Raymond</a:t>
            </a:r>
            <a:r>
              <a:rPr lang="zh-CN" altLang="en-US" sz="20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BURK</a:t>
            </a:r>
            <a:r>
              <a:rPr lang="zh-CN" altLang="en-US" sz="20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教授</a:t>
            </a:r>
          </a:p>
          <a:p>
            <a:pPr eaLnBrk="1" hangingPunct="1"/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latin typeface="+mn-ea"/>
                <a:ea typeface="+mn-ea"/>
              </a:rPr>
              <a:t>Xia Y, Hill KE, Li P, Xu J, Zhou D, Motley AK, Wang L, Byrne DW and Burk RF: </a:t>
            </a:r>
            <a:r>
              <a:rPr lang="en-US" altLang="zh-CN" sz="2000" dirty="0">
                <a:solidFill>
                  <a:schemeClr val="bg1">
                    <a:lumMod val="95000"/>
                  </a:schemeClr>
                </a:solidFill>
                <a:latin typeface="+mn-ea"/>
                <a:ea typeface="+mn-ea"/>
              </a:rPr>
              <a:t>Optimization of </a:t>
            </a:r>
            <a:r>
              <a:rPr lang="en-US" altLang="zh-CN" sz="2000" dirty="0" err="1">
                <a:solidFill>
                  <a:schemeClr val="bg1">
                    <a:lumMod val="95000"/>
                  </a:schemeClr>
                </a:solidFill>
                <a:latin typeface="+mn-ea"/>
                <a:ea typeface="+mn-ea"/>
              </a:rPr>
              <a:t>selenoprotein</a:t>
            </a:r>
            <a:r>
              <a:rPr lang="en-US" altLang="zh-CN" sz="2000" dirty="0">
                <a:solidFill>
                  <a:schemeClr val="bg1">
                    <a:lumMod val="95000"/>
                  </a:schemeClr>
                </a:solidFill>
                <a:latin typeface="+mn-ea"/>
                <a:ea typeface="+mn-ea"/>
              </a:rPr>
              <a:t> P and other plasma selenium biomarkers for the assessment of the selenium nutritional requirement: a placebo</a:t>
            </a:r>
            <a:r>
              <a:rPr lang="zh-CN" altLang="en-US" sz="2000" dirty="0">
                <a:solidFill>
                  <a:schemeClr val="bg1">
                    <a:lumMod val="95000"/>
                  </a:schemeClr>
                </a:solidFill>
                <a:latin typeface="+mn-ea"/>
                <a:ea typeface="+mn-ea"/>
              </a:rPr>
              <a:t> </a:t>
            </a:r>
            <a:r>
              <a:rPr lang="en-US" altLang="zh-CN" sz="2000" dirty="0">
                <a:solidFill>
                  <a:schemeClr val="bg1">
                    <a:lumMod val="95000"/>
                  </a:schemeClr>
                </a:solidFill>
                <a:latin typeface="+mn-ea"/>
                <a:ea typeface="+mn-ea"/>
              </a:rPr>
              <a:t>controlled double-blind study of </a:t>
            </a:r>
            <a:r>
              <a:rPr lang="en-US" altLang="zh-CN" sz="2000" dirty="0" err="1">
                <a:solidFill>
                  <a:schemeClr val="bg1">
                    <a:lumMod val="95000"/>
                  </a:schemeClr>
                </a:solidFill>
                <a:latin typeface="+mn-ea"/>
                <a:ea typeface="+mn-ea"/>
              </a:rPr>
              <a:t>selenomethionine</a:t>
            </a:r>
            <a:r>
              <a:rPr lang="en-US" altLang="zh-CN" sz="2000" dirty="0">
                <a:solidFill>
                  <a:schemeClr val="bg1">
                    <a:lumMod val="95000"/>
                  </a:schemeClr>
                </a:solidFill>
                <a:latin typeface="+mn-ea"/>
                <a:ea typeface="+mn-ea"/>
              </a:rPr>
              <a:t> supplementation in selenium-deficient Chinese subjects.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latin typeface="+mn-ea"/>
                <a:ea typeface="+mn-ea"/>
              </a:rPr>
              <a:t>   Am J 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latin typeface="+mn-ea"/>
                <a:ea typeface="+mn-ea"/>
              </a:rPr>
              <a:t>Clin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latin typeface="+mn-ea"/>
                <a:ea typeface="+mn-ea"/>
              </a:rPr>
              <a:t> 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latin typeface="+mn-ea"/>
                <a:ea typeface="+mn-ea"/>
              </a:rPr>
              <a:t>Nutr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latin typeface="+mn-ea"/>
                <a:ea typeface="+mn-ea"/>
              </a:rPr>
              <a:t> 2010; 92: 1-7</a:t>
            </a:r>
          </a:p>
          <a:p>
            <a:pPr eaLnBrk="1" hangingPunct="1"/>
            <a:endParaRPr lang="en-US" altLang="zh-CN" sz="2000" b="1" dirty="0">
              <a:ea typeface="楷体_GB2312" pitchFamily="49" charset="-122"/>
            </a:endParaRPr>
          </a:p>
        </p:txBody>
      </p:sp>
      <p:sp>
        <p:nvSpPr>
          <p:cNvPr id="45" name="副标题 3"/>
          <p:cNvSpPr txBox="1">
            <a:spLocks/>
          </p:cNvSpPr>
          <p:nvPr/>
        </p:nvSpPr>
        <p:spPr>
          <a:xfrm>
            <a:off x="1340644" y="428625"/>
            <a:ext cx="6819900" cy="2362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zh-CN" altLang="en-US" sz="36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硒蛋白</a:t>
            </a:r>
            <a:r>
              <a:rPr lang="en-US" altLang="zh-CN" sz="36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</a:t>
            </a:r>
            <a:br>
              <a:rPr lang="en-US" altLang="zh-CN" sz="36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36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最好的人体活性硒指标</a:t>
            </a:r>
            <a:endParaRPr lang="zh-CN" altLang="en-US" sz="3600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57977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0" y="-1"/>
            <a:ext cx="9146438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8605458"/>
              </p:ext>
            </p:extLst>
          </p:nvPr>
        </p:nvGraphicFramePr>
        <p:xfrm>
          <a:off x="590550" y="1370731"/>
          <a:ext cx="8107363" cy="5154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Rectangle 23"/>
          <p:cNvSpPr>
            <a:spLocks noChangeArrowheads="1"/>
          </p:cNvSpPr>
          <p:nvPr/>
        </p:nvSpPr>
        <p:spPr bwMode="auto">
          <a:xfrm>
            <a:off x="1997814" y="424772"/>
            <a:ext cx="51483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2800" b="1" dirty="0">
                <a:solidFill>
                  <a:schemeClr val="accent1"/>
                </a:solidFill>
                <a:latin typeface="+mn-lt"/>
                <a:ea typeface="+mn-ea"/>
              </a:rPr>
              <a:t>Response of Plasma GPX in 2007</a:t>
            </a:r>
          </a:p>
        </p:txBody>
      </p:sp>
    </p:spTree>
    <p:extLst>
      <p:ext uri="{BB962C8B-B14F-4D97-AF65-F5344CB8AC3E}">
        <p14:creationId xmlns:p14="http://schemas.microsoft.com/office/powerpoint/2010/main" val="3122067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0" y="-1"/>
            <a:ext cx="9146438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7990189"/>
              </p:ext>
            </p:extLst>
          </p:nvPr>
        </p:nvGraphicFramePr>
        <p:xfrm>
          <a:off x="611560" y="1414958"/>
          <a:ext cx="8074372" cy="4750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2077430" y="478854"/>
            <a:ext cx="4989140" cy="576064"/>
          </a:xfrm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en-US" altLang="zh-CN" b="1" dirty="0">
                <a:ln>
                  <a:noFill/>
                </a:ln>
                <a:solidFill>
                  <a:schemeClr val="accent1"/>
                </a:solidFill>
                <a:effectLst/>
                <a:latin typeface="+mn-lt"/>
                <a:ea typeface="+mn-ea"/>
              </a:rPr>
              <a:t>Response of Plasma GPX in 2007</a:t>
            </a:r>
            <a:endParaRPr lang="en-AU" b="1" dirty="0">
              <a:solidFill>
                <a:schemeClr val="accent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86905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0" y="-1"/>
            <a:ext cx="9146438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938436" y="246088"/>
            <a:ext cx="5410944" cy="735360"/>
          </a:xfrm>
          <a:prstGeom prst="rect">
            <a:avLst/>
          </a:prstGeom>
        </p:spPr>
        <p:txBody>
          <a:bodyPr vert="horz" wrap="square" lIns="0" tIns="9144" rIns="0" bIns="9144" numCol="1" anchor="b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800" b="1" kern="1200">
                <a:ln w="500">
                  <a:solidFill>
                    <a:schemeClr val="tx2">
                      <a:shade val="20000"/>
                      <a:satMod val="350000"/>
                    </a:schemeClr>
                  </a:solidFill>
                </a:ln>
                <a:solidFill>
                  <a:srgbClr val="FFFFD2"/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FFFFD2"/>
                </a:solidFill>
                <a:latin typeface="Corbel" pitchFamily="34" charset="0"/>
                <a:ea typeface="华文新魏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FFFFD2"/>
                </a:solidFill>
                <a:latin typeface="Corbel" pitchFamily="34" charset="0"/>
                <a:ea typeface="华文新魏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FFFFD2"/>
                </a:solidFill>
                <a:latin typeface="Corbel" pitchFamily="34" charset="0"/>
                <a:ea typeface="华文新魏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FFFFD2"/>
                </a:solidFill>
                <a:latin typeface="Corbel" pitchFamily="34" charset="0"/>
                <a:ea typeface="华文新魏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FFFFD2"/>
                </a:solidFill>
                <a:latin typeface="Corbel" pitchFamily="34" charset="0"/>
                <a:ea typeface="华文新魏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FFFFD2"/>
                </a:solidFill>
                <a:latin typeface="Corbel" pitchFamily="34" charset="0"/>
                <a:ea typeface="华文新魏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FFFFD2"/>
                </a:solidFill>
                <a:latin typeface="Corbel" pitchFamily="34" charset="0"/>
                <a:ea typeface="华文新魏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FFFFD2"/>
                </a:solidFill>
                <a:latin typeface="Corbel" pitchFamily="34" charset="0"/>
                <a:ea typeface="华文新魏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j-cs"/>
              </a:rPr>
              <a:t>Response of Plasma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j-cs"/>
              </a:rPr>
              <a:t>Sel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j-cs"/>
              </a:rPr>
              <a:t>-P in 2007</a:t>
            </a:r>
            <a:endParaRPr kumimoji="0" lang="en-AU" sz="6000" b="1" i="0" u="none" strike="noStrike" kern="1200" cap="none" spc="0" normalizeH="0" baseline="0" noProof="0" dirty="0">
              <a:ln w="500">
                <a:solidFill>
                  <a:srgbClr val="FFF9E5">
                    <a:shade val="20000"/>
                    <a:satMod val="350000"/>
                  </a:srgbClr>
                </a:solidFill>
              </a:ln>
              <a:solidFill>
                <a:schemeClr val="accent1"/>
              </a:solidFill>
              <a:effectLst>
                <a:outerShdw blurRad="30000" dist="30000" dir="2700000" algn="tl" rotWithShape="0">
                  <a:srgbClr val="30356E">
                    <a:shade val="45000"/>
                    <a:satMod val="150000"/>
                    <a:alpha val="90000"/>
                  </a:srgbClr>
                </a:outerShdw>
              </a:effectLst>
              <a:uLnTx/>
              <a:uFillTx/>
              <a:latin typeface="+mn-lt"/>
              <a:ea typeface="+mn-ea"/>
              <a:cs typeface="+mj-cs"/>
            </a:endParaRPr>
          </a:p>
        </p:txBody>
      </p:sp>
      <p:pic>
        <p:nvPicPr>
          <p:cNvPr id="8" name="Picture 18" descr="SeP-2007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706" y="1484784"/>
            <a:ext cx="7092588" cy="4958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0420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0" y="-1"/>
            <a:ext cx="9146438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437066" y="692696"/>
            <a:ext cx="6269868" cy="504056"/>
          </a:xfrm>
          <a:prstGeom prst="rect">
            <a:avLst/>
          </a:prstGeom>
        </p:spPr>
        <p:txBody>
          <a:bodyPr vert="horz" wrap="square" lIns="0" tIns="9144" rIns="0" bIns="9144" numCol="1" anchor="b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800" b="1" kern="1200">
                <a:ln w="500">
                  <a:solidFill>
                    <a:schemeClr val="tx2">
                      <a:shade val="20000"/>
                      <a:satMod val="350000"/>
                    </a:schemeClr>
                  </a:solidFill>
                </a:ln>
                <a:solidFill>
                  <a:srgbClr val="FFFFD2"/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FFFFD2"/>
                </a:solidFill>
                <a:latin typeface="Corbel" pitchFamily="34" charset="0"/>
                <a:ea typeface="华文新魏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FFFFD2"/>
                </a:solidFill>
                <a:latin typeface="Corbel" pitchFamily="34" charset="0"/>
                <a:ea typeface="华文新魏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FFFFD2"/>
                </a:solidFill>
                <a:latin typeface="Corbel" pitchFamily="34" charset="0"/>
                <a:ea typeface="华文新魏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FFFFD2"/>
                </a:solidFill>
                <a:latin typeface="Corbel" pitchFamily="34" charset="0"/>
                <a:ea typeface="华文新魏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FFFFD2"/>
                </a:solidFill>
                <a:latin typeface="Corbel" pitchFamily="34" charset="0"/>
                <a:ea typeface="华文新魏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FFFFD2"/>
                </a:solidFill>
                <a:latin typeface="Corbel" pitchFamily="34" charset="0"/>
                <a:ea typeface="华文新魏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FFFFD2"/>
                </a:solidFill>
                <a:latin typeface="Corbel" pitchFamily="34" charset="0"/>
                <a:ea typeface="华文新魏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FFFFD2"/>
                </a:solidFill>
                <a:latin typeface="Corbel" pitchFamily="34" charset="0"/>
                <a:ea typeface="华文新魏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j-cs"/>
              </a:rPr>
              <a:t>Response of Plasma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j-cs"/>
              </a:rPr>
              <a:t>Sel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j-cs"/>
              </a:rPr>
              <a:t>-P in 2007</a:t>
            </a:r>
            <a:endParaRPr kumimoji="0" lang="en-AU" sz="4800" b="1" i="0" u="none" strike="noStrike" kern="1200" cap="none" spc="0" normalizeH="0" baseline="0" noProof="0" dirty="0">
              <a:ln w="500">
                <a:solidFill>
                  <a:srgbClr val="FFF9E5">
                    <a:shade val="20000"/>
                    <a:satMod val="350000"/>
                  </a:srgbClr>
                </a:solidFill>
              </a:ln>
              <a:solidFill>
                <a:schemeClr val="accent1"/>
              </a:solidFill>
              <a:effectLst>
                <a:outerShdw blurRad="30000" dist="30000" dir="2700000" algn="tl" rotWithShape="0">
                  <a:srgbClr val="30356E">
                    <a:shade val="45000"/>
                    <a:satMod val="150000"/>
                    <a:alpha val="90000"/>
                  </a:srgbClr>
                </a:outerShdw>
              </a:effectLst>
              <a:uLnTx/>
              <a:uFillTx/>
              <a:latin typeface="+mn-lt"/>
              <a:ea typeface="+mn-ea"/>
              <a:cs typeface="+mj-cs"/>
            </a:endParaRPr>
          </a:p>
        </p:txBody>
      </p:sp>
      <p:graphicFrame>
        <p:nvGraphicFramePr>
          <p:cNvPr id="2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5140395"/>
              </p:ext>
            </p:extLst>
          </p:nvPr>
        </p:nvGraphicFramePr>
        <p:xfrm>
          <a:off x="735013" y="1824038"/>
          <a:ext cx="7818437" cy="4578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65329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0" y="-1"/>
            <a:ext cx="9146438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3900981"/>
              </p:ext>
            </p:extLst>
          </p:nvPr>
        </p:nvGraphicFramePr>
        <p:xfrm>
          <a:off x="446087" y="1412776"/>
          <a:ext cx="8251825" cy="4938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052889" y="592337"/>
            <a:ext cx="50406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chemeClr val="accent1"/>
                </a:solidFill>
                <a:latin typeface="+mn-ea"/>
                <a:ea typeface="+mn-ea"/>
              </a:rPr>
              <a:t>Response of Plasma Se in 2007</a:t>
            </a:r>
          </a:p>
        </p:txBody>
      </p:sp>
    </p:spTree>
    <p:extLst>
      <p:ext uri="{BB962C8B-B14F-4D97-AF65-F5344CB8AC3E}">
        <p14:creationId xmlns:p14="http://schemas.microsoft.com/office/powerpoint/2010/main" val="183102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0" y="-1"/>
            <a:ext cx="9146438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656895" y="476672"/>
            <a:ext cx="5832648" cy="807368"/>
          </a:xfrm>
          <a:prstGeom prst="rect">
            <a:avLst/>
          </a:prstGeom>
        </p:spPr>
        <p:txBody>
          <a:bodyPr vert="horz" wrap="square" lIns="0" tIns="9144" rIns="0" bIns="9144" numCol="1" anchor="b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800" b="1" kern="1200">
                <a:ln w="500">
                  <a:solidFill>
                    <a:schemeClr val="tx2">
                      <a:shade val="20000"/>
                      <a:satMod val="350000"/>
                    </a:schemeClr>
                  </a:solidFill>
                </a:ln>
                <a:solidFill>
                  <a:srgbClr val="FFFFD2"/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FFFFD2"/>
                </a:solidFill>
                <a:latin typeface="Corbel" pitchFamily="34" charset="0"/>
                <a:ea typeface="华文新魏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FFFFD2"/>
                </a:solidFill>
                <a:latin typeface="Corbel" pitchFamily="34" charset="0"/>
                <a:ea typeface="华文新魏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FFFFD2"/>
                </a:solidFill>
                <a:latin typeface="Corbel" pitchFamily="34" charset="0"/>
                <a:ea typeface="华文新魏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FFFFD2"/>
                </a:solidFill>
                <a:latin typeface="Corbel" pitchFamily="34" charset="0"/>
                <a:ea typeface="华文新魏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FFFFD2"/>
                </a:solidFill>
                <a:latin typeface="Corbel" pitchFamily="34" charset="0"/>
                <a:ea typeface="华文新魏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FFFFD2"/>
                </a:solidFill>
                <a:latin typeface="Corbel" pitchFamily="34" charset="0"/>
                <a:ea typeface="华文新魏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FFFFD2"/>
                </a:solidFill>
                <a:latin typeface="Corbel" pitchFamily="34" charset="0"/>
                <a:ea typeface="华文新魏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FFFFD2"/>
                </a:solidFill>
                <a:latin typeface="Corbel" pitchFamily="34" charset="0"/>
                <a:ea typeface="华文新魏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j-cs"/>
              </a:rPr>
              <a:t>Response of Plasma Se in 2007</a:t>
            </a:r>
            <a:endParaRPr kumimoji="0" lang="en-AU" sz="4800" b="1" i="0" u="none" strike="noStrike" kern="1200" cap="none" spc="0" normalizeH="0" baseline="0" noProof="0" dirty="0">
              <a:ln w="500">
                <a:solidFill>
                  <a:srgbClr val="FFF9E5">
                    <a:shade val="20000"/>
                    <a:satMod val="350000"/>
                  </a:srgbClr>
                </a:solidFill>
              </a:ln>
              <a:solidFill>
                <a:schemeClr val="accent1"/>
              </a:solidFill>
              <a:effectLst>
                <a:outerShdw blurRad="30000" dist="30000" dir="2700000" algn="tl" rotWithShape="0">
                  <a:srgbClr val="30356E">
                    <a:shade val="45000"/>
                    <a:satMod val="150000"/>
                    <a:alpha val="90000"/>
                  </a:srgbClr>
                </a:outerShdw>
              </a:effectLst>
              <a:uLnTx/>
              <a:uFillTx/>
              <a:latin typeface="+mn-lt"/>
              <a:ea typeface="+mn-ea"/>
              <a:cs typeface="+mj-cs"/>
            </a:endParaRPr>
          </a:p>
        </p:txBody>
      </p:sp>
      <p:graphicFrame>
        <p:nvGraphicFramePr>
          <p:cNvPr id="2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9254504"/>
              </p:ext>
            </p:extLst>
          </p:nvPr>
        </p:nvGraphicFramePr>
        <p:xfrm>
          <a:off x="827584" y="1628800"/>
          <a:ext cx="7747000" cy="4506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76612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7200" y="671403"/>
            <a:ext cx="8229600" cy="523220"/>
          </a:xfrm>
        </p:spPr>
        <p:txBody>
          <a:bodyPr>
            <a:spAutoFit/>
          </a:bodyPr>
          <a:lstStyle/>
          <a:p>
            <a:r>
              <a:rPr lang="zh-CN" altLang="en-US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结论和意见</a:t>
            </a:r>
            <a:endParaRPr lang="en-US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343400" y="1240531"/>
            <a:ext cx="457200" cy="235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84" name="Straight Connector 83"/>
          <p:cNvCxnSpPr/>
          <p:nvPr/>
        </p:nvCxnSpPr>
        <p:spPr>
          <a:xfrm flipH="1">
            <a:off x="667891" y="4724400"/>
            <a:ext cx="7655077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130994" y="1700808"/>
            <a:ext cx="6897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硒蛋白</a:t>
            </a:r>
            <a:r>
              <a:rPr lang="en-US" altLang="zh-CN" sz="24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</a:t>
            </a:r>
            <a:r>
              <a:rPr lang="zh-CN" altLang="en-US" sz="24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SEPP1</a:t>
            </a:r>
            <a:r>
              <a:rPr lang="zh-CN" altLang="en-US" sz="24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）是最好的生物标志物（指标）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1591317" y="2581332"/>
            <a:ext cx="1668727" cy="1668727"/>
            <a:chOff x="5647949" y="1129014"/>
            <a:chExt cx="1668727" cy="1668727"/>
          </a:xfrm>
        </p:grpSpPr>
        <p:sp>
          <p:nvSpPr>
            <p:cNvPr id="14" name="椭圆 13"/>
            <p:cNvSpPr/>
            <p:nvPr/>
          </p:nvSpPr>
          <p:spPr>
            <a:xfrm>
              <a:off x="5647949" y="1129014"/>
              <a:ext cx="1668727" cy="16687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椭圆 4"/>
            <p:cNvSpPr/>
            <p:nvPr/>
          </p:nvSpPr>
          <p:spPr>
            <a:xfrm>
              <a:off x="5892328" y="1373393"/>
              <a:ext cx="1179969" cy="11799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</a:rPr>
                <a:t>49 </a:t>
              </a:r>
              <a:r>
                <a:rPr lang="en-US" altLang="zh-CN" sz="2000" b="1" dirty="0">
                  <a:solidFill>
                    <a:schemeClr val="bg1"/>
                  </a:solidFill>
                  <a:sym typeface="Symbol" pitchFamily="18" charset="2"/>
                </a:rPr>
                <a:t></a:t>
              </a:r>
              <a:r>
                <a:rPr lang="en-US" altLang="zh-CN" sz="2000" b="1" dirty="0">
                  <a:solidFill>
                    <a:schemeClr val="bg1"/>
                  </a:solidFill>
                </a:rPr>
                <a:t>g/d </a:t>
              </a:r>
            </a:p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使 </a:t>
              </a:r>
              <a:r>
                <a:rPr lang="en-US" altLang="zh-CN" sz="2000" b="1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SEPP1 </a:t>
              </a: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饱和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7" name="chevron_175679"/>
          <p:cNvSpPr>
            <a:spLocks noChangeAspect="1"/>
          </p:cNvSpPr>
          <p:nvPr/>
        </p:nvSpPr>
        <p:spPr bwMode="auto">
          <a:xfrm rot="16200000">
            <a:off x="4229065" y="3124158"/>
            <a:ext cx="598050" cy="609685"/>
          </a:xfrm>
          <a:custGeom>
            <a:avLst/>
            <a:gdLst>
              <a:gd name="T0" fmla="*/ 2720 w 3076"/>
              <a:gd name="T1" fmla="*/ 224 h 3140"/>
              <a:gd name="T2" fmla="*/ 1580 w 3076"/>
              <a:gd name="T3" fmla="*/ 2504 h 3140"/>
              <a:gd name="T4" fmla="*/ 448 w 3076"/>
              <a:gd name="T5" fmla="*/ 224 h 3140"/>
              <a:gd name="T6" fmla="*/ 112 w 3076"/>
              <a:gd name="T7" fmla="*/ 392 h 3140"/>
              <a:gd name="T8" fmla="*/ 1412 w 3076"/>
              <a:gd name="T9" fmla="*/ 3000 h 3140"/>
              <a:gd name="T10" fmla="*/ 1748 w 3076"/>
              <a:gd name="T11" fmla="*/ 3000 h 3140"/>
              <a:gd name="T12" fmla="*/ 3054 w 3076"/>
              <a:gd name="T13" fmla="*/ 392 h 3140"/>
              <a:gd name="T14" fmla="*/ 3076 w 3076"/>
              <a:gd name="T15" fmla="*/ 308 h 3140"/>
              <a:gd name="T16" fmla="*/ 2720 w 3076"/>
              <a:gd name="T17" fmla="*/ 224 h 3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076" h="3140">
                <a:moveTo>
                  <a:pt x="2720" y="224"/>
                </a:moveTo>
                <a:lnTo>
                  <a:pt x="1580" y="2504"/>
                </a:lnTo>
                <a:lnTo>
                  <a:pt x="448" y="224"/>
                </a:lnTo>
                <a:cubicBezTo>
                  <a:pt x="336" y="0"/>
                  <a:pt x="0" y="168"/>
                  <a:pt x="112" y="392"/>
                </a:cubicBezTo>
                <a:lnTo>
                  <a:pt x="1412" y="3000"/>
                </a:lnTo>
                <a:cubicBezTo>
                  <a:pt x="1482" y="3140"/>
                  <a:pt x="1678" y="3140"/>
                  <a:pt x="1748" y="3000"/>
                </a:cubicBezTo>
                <a:lnTo>
                  <a:pt x="3054" y="392"/>
                </a:lnTo>
                <a:cubicBezTo>
                  <a:pt x="3069" y="370"/>
                  <a:pt x="3076" y="336"/>
                  <a:pt x="3076" y="308"/>
                </a:cubicBezTo>
                <a:cubicBezTo>
                  <a:pt x="3076" y="112"/>
                  <a:pt x="2804" y="49"/>
                  <a:pt x="2720" y="2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grpSp>
        <p:nvGrpSpPr>
          <p:cNvPr id="18" name="组合 17"/>
          <p:cNvGrpSpPr/>
          <p:nvPr/>
        </p:nvGrpSpPr>
        <p:grpSpPr>
          <a:xfrm>
            <a:off x="5796136" y="2594636"/>
            <a:ext cx="1668727" cy="1668727"/>
            <a:chOff x="5647949" y="1129014"/>
            <a:chExt cx="1668727" cy="1668727"/>
          </a:xfrm>
        </p:grpSpPr>
        <p:sp>
          <p:nvSpPr>
            <p:cNvPr id="19" name="椭圆 18"/>
            <p:cNvSpPr/>
            <p:nvPr/>
          </p:nvSpPr>
          <p:spPr>
            <a:xfrm>
              <a:off x="5647949" y="1129014"/>
              <a:ext cx="1668727" cy="16687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椭圆 4"/>
            <p:cNvSpPr/>
            <p:nvPr/>
          </p:nvSpPr>
          <p:spPr>
            <a:xfrm>
              <a:off x="5892328" y="1373393"/>
              <a:ext cx="1179969" cy="11799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sym typeface="Symbol" pitchFamily="18" charset="2"/>
                </a:rPr>
                <a:t>35 </a:t>
              </a:r>
              <a:r>
                <a:rPr lang="en-US" altLang="zh-CN" sz="2000" b="1" dirty="0">
                  <a:solidFill>
                    <a:schemeClr val="bg1"/>
                  </a:solidFill>
                </a:rPr>
                <a:t>g/d </a:t>
              </a:r>
            </a:p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使</a:t>
              </a:r>
              <a:r>
                <a:rPr lang="zh-CN" altLang="en-US" sz="2000" b="1" dirty="0">
                  <a:solidFill>
                    <a:schemeClr val="bg1"/>
                  </a:solidFill>
                </a:rPr>
                <a:t> </a:t>
              </a:r>
              <a:r>
                <a:rPr lang="en-US" altLang="zh-CN" sz="2000" b="1" dirty="0">
                  <a:solidFill>
                    <a:schemeClr val="bg1"/>
                  </a:solidFill>
                </a:rPr>
                <a:t>GPX3 </a:t>
              </a: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饱和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746927" y="4879612"/>
            <a:ext cx="13575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tx1">
                    <a:lumMod val="50000"/>
                  </a:schemeClr>
                </a:solidFill>
                <a:sym typeface="Symbol" pitchFamily="18" charset="2"/>
              </a:rPr>
              <a:t>49 </a:t>
            </a:r>
            <a:r>
              <a:rPr lang="en-US" altLang="zh-CN" sz="2000" b="1" dirty="0">
                <a:solidFill>
                  <a:schemeClr val="tx1">
                    <a:lumMod val="50000"/>
                  </a:schemeClr>
                </a:solidFill>
              </a:rPr>
              <a:t>g/d </a:t>
            </a:r>
          </a:p>
          <a:p>
            <a:pPr algn="ctr"/>
            <a:r>
              <a:rPr lang="en-US" altLang="zh-CN" sz="2000" b="1" dirty="0">
                <a:solidFill>
                  <a:schemeClr val="tx1">
                    <a:lumMod val="50000"/>
                  </a:schemeClr>
                </a:solidFill>
              </a:rPr>
              <a:t>(58kgBW)</a:t>
            </a:r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5580112" y="4941167"/>
            <a:ext cx="25988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sz="1600" b="1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人体硒需要量和修订膳食硒参考摄入量</a:t>
            </a:r>
            <a:r>
              <a:rPr lang="en-US" altLang="zh-CN" sz="1600" b="1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DRIs</a:t>
            </a:r>
            <a:r>
              <a:rPr lang="zh-CN" altLang="en-US" sz="1600" b="1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的参考</a:t>
            </a:r>
            <a:r>
              <a:rPr lang="zh-CN" altLang="en-US" sz="1600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cxnSp>
        <p:nvCxnSpPr>
          <p:cNvPr id="11" name="直接箭头连接符 10"/>
          <p:cNvCxnSpPr>
            <a:endCxn id="24" idx="1"/>
          </p:cNvCxnSpPr>
          <p:nvPr/>
        </p:nvCxnSpPr>
        <p:spPr>
          <a:xfrm>
            <a:off x="3203848" y="5233554"/>
            <a:ext cx="2376264" cy="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862365" y="4837802"/>
            <a:ext cx="10549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适当调节</a:t>
            </a:r>
          </a:p>
        </p:txBody>
      </p:sp>
      <p:sp>
        <p:nvSpPr>
          <p:cNvPr id="31" name="Rectangle 6"/>
          <p:cNvSpPr>
            <a:spLocks noChangeArrowheads="1"/>
          </p:cNvSpPr>
          <p:nvPr/>
        </p:nvSpPr>
        <p:spPr bwMode="auto">
          <a:xfrm>
            <a:off x="3271594" y="5301208"/>
            <a:ext cx="223651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9pPr>
          </a:lstStyle>
          <a:p>
            <a:pPr algn="ctr" eaLnBrk="1" hangingPunct="1"/>
            <a:r>
              <a:rPr lang="zh-CN" altLang="en-US" sz="160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体重和个体变异等因素</a:t>
            </a:r>
          </a:p>
        </p:txBody>
      </p:sp>
    </p:spTree>
    <p:extLst>
      <p:ext uri="{BB962C8B-B14F-4D97-AF65-F5344CB8AC3E}">
        <p14:creationId xmlns:p14="http://schemas.microsoft.com/office/powerpoint/2010/main" val="3819472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905000"/>
            <a:ext cx="9144000" cy="2820144"/>
            <a:chOff x="0" y="1428750"/>
            <a:chExt cx="9144000" cy="1828800"/>
          </a:xfrm>
        </p:grpSpPr>
        <p:sp>
          <p:nvSpPr>
            <p:cNvPr id="12" name="Rectangle 11"/>
            <p:cNvSpPr/>
            <p:nvPr/>
          </p:nvSpPr>
          <p:spPr>
            <a:xfrm>
              <a:off x="2699792" y="1428750"/>
              <a:ext cx="6444208" cy="18288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5" name="Pentagon 14"/>
            <p:cNvSpPr/>
            <p:nvPr/>
          </p:nvSpPr>
          <p:spPr>
            <a:xfrm>
              <a:off x="0" y="1428750"/>
              <a:ext cx="3059832" cy="1828800"/>
            </a:xfrm>
            <a:prstGeom prst="homePlate">
              <a:avLst>
                <a:gd name="adj" fmla="val 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7200" y="671403"/>
            <a:ext cx="8229600" cy="523220"/>
          </a:xfrm>
        </p:spPr>
        <p:txBody>
          <a:bodyPr>
            <a:spAutoFit/>
          </a:bodyPr>
          <a:lstStyle/>
          <a:p>
            <a:r>
              <a:rPr lang="zh-CN" altLang="en-US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产品研发背景</a:t>
            </a:r>
            <a:endParaRPr lang="en-US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3563888" y="2132856"/>
            <a:ext cx="4495800" cy="16588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富硒产品目前市场现状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富硒产品市场推广中的瓶颈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硒蛋白</a:t>
            </a: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是最好的人体活性硒指标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独一无二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社会效益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市场前景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728537" y="2492896"/>
            <a:ext cx="1539207" cy="1546315"/>
            <a:chOff x="728537" y="2492896"/>
            <a:chExt cx="1539207" cy="1546315"/>
          </a:xfrm>
        </p:grpSpPr>
        <p:sp>
          <p:nvSpPr>
            <p:cNvPr id="4" name="TextBox 3"/>
            <p:cNvSpPr txBox="1"/>
            <p:nvPr/>
          </p:nvSpPr>
          <p:spPr>
            <a:xfrm>
              <a:off x="728537" y="2715772"/>
              <a:ext cx="123241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000" dirty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硒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619672" y="2492896"/>
              <a:ext cx="6480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+mn-ea"/>
                </a:rPr>
                <a:t>Se</a:t>
              </a:r>
              <a:endParaRPr lang="zh-CN" altLang="en-US" dirty="0">
                <a:solidFill>
                  <a:schemeClr val="bg1"/>
                </a:solidFill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1923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itle 1"/>
          <p:cNvSpPr>
            <a:spLocks noGrp="1"/>
          </p:cNvSpPr>
          <p:nvPr>
            <p:ph type="title"/>
          </p:nvPr>
        </p:nvSpPr>
        <p:spPr>
          <a:xfrm>
            <a:off x="457200" y="671403"/>
            <a:ext cx="8229600" cy="523220"/>
          </a:xfrm>
        </p:spPr>
        <p:txBody>
          <a:bodyPr>
            <a:spAutoFit/>
          </a:bodyPr>
          <a:lstStyle/>
          <a:p>
            <a:r>
              <a:rPr lang="zh-CN" altLang="en-US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硒蛋白</a:t>
            </a:r>
            <a:r>
              <a:rPr lang="en-US" altLang="zh-CN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</a:t>
            </a:r>
            <a:r>
              <a:rPr lang="zh-CN" altLang="en-US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的检查三阶段</a:t>
            </a:r>
            <a:endParaRPr lang="en-US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632460" y="3976895"/>
            <a:ext cx="787908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1722014" y="3489117"/>
            <a:ext cx="0" cy="457414"/>
          </a:xfrm>
          <a:prstGeom prst="line">
            <a:avLst/>
          </a:prstGeom>
          <a:solidFill>
            <a:schemeClr val="accent4"/>
          </a:solidFill>
          <a:ln>
            <a:solidFill>
              <a:schemeClr val="accent4"/>
            </a:solidFill>
            <a:headEnd type="none" w="med" len="med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Content Placeholder 2"/>
          <p:cNvSpPr txBox="1">
            <a:spLocks/>
          </p:cNvSpPr>
          <p:nvPr/>
        </p:nvSpPr>
        <p:spPr>
          <a:xfrm>
            <a:off x="1014859" y="4141019"/>
            <a:ext cx="1414309" cy="6561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zh-CN" altLang="en-US" sz="20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第一阶段</a:t>
            </a:r>
            <a:endParaRPr lang="en-US" altLang="zh-CN" sz="2000" b="1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ctr">
              <a:buNone/>
            </a:pPr>
            <a:r>
              <a:rPr lang="en-US" altLang="zh-CN" sz="20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1987</a:t>
            </a:r>
            <a:r>
              <a:rPr lang="zh-CN" altLang="en-US" sz="20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endParaRPr lang="en-US" sz="2000" b="1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5207146" y="3060064"/>
            <a:ext cx="0" cy="891214"/>
          </a:xfrm>
          <a:prstGeom prst="line">
            <a:avLst/>
          </a:prstGeom>
          <a:ln>
            <a:headEnd type="none" w="med" len="med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Content Placeholder 2"/>
          <p:cNvSpPr txBox="1">
            <a:spLocks/>
          </p:cNvSpPr>
          <p:nvPr/>
        </p:nvSpPr>
        <p:spPr>
          <a:xfrm>
            <a:off x="4499992" y="4141019"/>
            <a:ext cx="1414309" cy="6561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zh-CN" altLang="en-US" sz="20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第二阶段</a:t>
            </a:r>
            <a:endParaRPr lang="en-US" altLang="zh-CN" sz="2000" b="1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ctr">
              <a:buNone/>
            </a:pPr>
            <a:r>
              <a:rPr lang="en-US" altLang="zh-CN" sz="20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2006</a:t>
            </a:r>
            <a:r>
              <a:rPr lang="zh-CN" altLang="en-US" sz="20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endParaRPr lang="en-US" sz="2000" b="1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7145487" y="2460958"/>
            <a:ext cx="0" cy="1485574"/>
          </a:xfrm>
          <a:prstGeom prst="line">
            <a:avLst/>
          </a:prstGeom>
          <a:solidFill>
            <a:schemeClr val="accent2"/>
          </a:solidFill>
          <a:ln>
            <a:solidFill>
              <a:schemeClr val="accent2"/>
            </a:solidFill>
            <a:headEnd type="none" w="med" len="med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Content Placeholder 2"/>
          <p:cNvSpPr txBox="1">
            <a:spLocks/>
          </p:cNvSpPr>
          <p:nvPr/>
        </p:nvSpPr>
        <p:spPr>
          <a:xfrm>
            <a:off x="6444208" y="4141019"/>
            <a:ext cx="1414309" cy="6561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zh-CN" altLang="en-US" sz="20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第三阶段</a:t>
            </a:r>
            <a:endParaRPr lang="en-US" altLang="zh-CN" sz="2000" b="1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ctr">
              <a:buNone/>
            </a:pPr>
            <a:r>
              <a:rPr lang="en-US" altLang="zh-CN" sz="20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2016</a:t>
            </a:r>
            <a:r>
              <a:rPr lang="zh-CN" altLang="en-US" sz="20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endParaRPr lang="en-US" sz="2000" b="1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55976" y="2654820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酶免法</a:t>
            </a:r>
            <a:r>
              <a:rPr lang="zh-CN" altLang="en-US" sz="2000" b="1" dirty="0">
                <a:solidFill>
                  <a:schemeClr val="bg2">
                    <a:lumMod val="10000"/>
                  </a:schemeClr>
                </a:solidFill>
                <a:ea typeface="微软雅黑" panose="020B0503020204020204" pitchFamily="34" charset="-122"/>
              </a:rPr>
              <a:t>（</a:t>
            </a:r>
            <a:r>
              <a:rPr lang="en-US" altLang="zh-CN" sz="2000" b="1" dirty="0">
                <a:solidFill>
                  <a:schemeClr val="bg2">
                    <a:lumMod val="10000"/>
                  </a:schemeClr>
                </a:solidFill>
                <a:ea typeface="微软雅黑" panose="020B0503020204020204" pitchFamily="34" charset="-122"/>
              </a:rPr>
              <a:t>Burk</a:t>
            </a:r>
            <a:r>
              <a:rPr lang="zh-CN" altLang="en-US" sz="2000" b="1" dirty="0">
                <a:solidFill>
                  <a:schemeClr val="bg2">
                    <a:lumMod val="10000"/>
                  </a:schemeClr>
                </a:solidFill>
                <a:ea typeface="微软雅黑" panose="020B0503020204020204" pitchFamily="34" charset="-122"/>
              </a:rPr>
              <a:t>）</a:t>
            </a:r>
            <a:endParaRPr lang="en-US" altLang="zh-CN" sz="2000" b="1" dirty="0">
              <a:solidFill>
                <a:schemeClr val="bg2">
                  <a:lumMod val="1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9552" y="3060324"/>
            <a:ext cx="2872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放射免疫法</a:t>
            </a:r>
            <a:r>
              <a:rPr lang="zh-CN" altLang="en-US" sz="2000" b="1" dirty="0">
                <a:solidFill>
                  <a:schemeClr val="bg2">
                    <a:lumMod val="10000"/>
                  </a:schemeClr>
                </a:solidFill>
                <a:ea typeface="微软雅黑" panose="020B0503020204020204" pitchFamily="34" charset="-122"/>
              </a:rPr>
              <a:t>（</a:t>
            </a:r>
            <a:r>
              <a:rPr lang="en-US" altLang="zh-CN" sz="2000" b="1" dirty="0" err="1">
                <a:solidFill>
                  <a:schemeClr val="bg2">
                    <a:lumMod val="10000"/>
                  </a:schemeClr>
                </a:solidFill>
                <a:ea typeface="微软雅黑" panose="020B0503020204020204" pitchFamily="34" charset="-122"/>
              </a:rPr>
              <a:t>Yang,Burk</a:t>
            </a:r>
            <a:r>
              <a:rPr lang="en-US" altLang="zh-CN" sz="2000" b="1" dirty="0">
                <a:solidFill>
                  <a:schemeClr val="bg2">
                    <a:lumMod val="10000"/>
                  </a:schemeClr>
                </a:solidFill>
                <a:ea typeface="微软雅黑" panose="020B0503020204020204" pitchFamily="34" charset="-122"/>
              </a:rPr>
              <a:t>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880625" y="2060848"/>
            <a:ext cx="3005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快速检测试纸卡（中国）</a:t>
            </a:r>
            <a:endParaRPr lang="en-US" altLang="zh-CN" sz="2000" b="1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3168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0" y="-1"/>
            <a:ext cx="9146438" cy="685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0" y="-1"/>
            <a:ext cx="9144000" cy="6858001"/>
          </a:xfrm>
          <a:prstGeom prst="rect">
            <a:avLst/>
          </a:prstGeom>
          <a:solidFill>
            <a:schemeClr val="tx2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467544" y="389384"/>
            <a:ext cx="8229600" cy="109540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zh-CN" altLang="en-US" sz="3200" dirty="0">
                <a:ln>
                  <a:noFill/>
                </a:ln>
                <a:solidFill>
                  <a:srgbClr val="FFC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人体硒蛋白</a:t>
            </a:r>
            <a:r>
              <a:rPr lang="en-US" altLang="zh-CN" sz="3200" dirty="0">
                <a:ln>
                  <a:noFill/>
                </a:ln>
                <a:solidFill>
                  <a:srgbClr val="FFC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P</a:t>
            </a:r>
            <a:r>
              <a:rPr lang="zh-CN" altLang="en-US" sz="3200" dirty="0">
                <a:ln>
                  <a:noFill/>
                </a:ln>
                <a:solidFill>
                  <a:srgbClr val="FFC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快速检测卡</a:t>
            </a:r>
            <a:endParaRPr lang="zh-CN" altLang="en-US" sz="1400" dirty="0">
              <a:solidFill>
                <a:srgbClr val="FFC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Picture 2" descr="C:\Users\yang\Desktop\IMG_20170820_14182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1175" y="1916113"/>
            <a:ext cx="4176713" cy="4392612"/>
          </a:xfrm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4860032" y="1844824"/>
            <a:ext cx="36054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24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1987</a:t>
            </a:r>
            <a:r>
              <a:rPr lang="zh-CN" altLang="en-US" sz="24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年首次纯化硒蛋白</a:t>
            </a:r>
            <a:r>
              <a:rPr lang="en-US" altLang="zh-CN" sz="24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</a:t>
            </a:r>
            <a:endParaRPr lang="zh-CN" altLang="en-US" sz="2400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4863840" y="2524273"/>
            <a:ext cx="4249738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+mn-ea"/>
                <a:ea typeface="+mn-ea"/>
              </a:rPr>
              <a:t>Purification and </a:t>
            </a:r>
            <a:r>
              <a:rPr lang="en-US" altLang="zh-CN" dirty="0" err="1">
                <a:solidFill>
                  <a:schemeClr val="bg1">
                    <a:lumMod val="95000"/>
                  </a:schemeClr>
                </a:solidFill>
                <a:latin typeface="+mn-ea"/>
                <a:ea typeface="+mn-ea"/>
              </a:rPr>
              <a:t>Quantitationof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+mn-ea"/>
                <a:ea typeface="+mn-ea"/>
              </a:rPr>
              <a:t> a Rat Plasma </a:t>
            </a:r>
            <a:r>
              <a:rPr lang="en-US" altLang="zh-CN" dirty="0" err="1">
                <a:solidFill>
                  <a:schemeClr val="bg1">
                    <a:lumMod val="95000"/>
                  </a:schemeClr>
                </a:solidFill>
                <a:latin typeface="+mn-ea"/>
                <a:ea typeface="+mn-ea"/>
              </a:rPr>
              <a:t>Selenoprotein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+mn-ea"/>
                <a:ea typeface="+mn-ea"/>
              </a:rPr>
              <a:t> </a:t>
            </a:r>
          </a:p>
          <a:p>
            <a:pPr eaLnBrk="1" hangingPunct="1"/>
            <a:r>
              <a:rPr lang="en-US" altLang="zh-CN" dirty="0" err="1">
                <a:solidFill>
                  <a:schemeClr val="bg1">
                    <a:lumMod val="95000"/>
                  </a:schemeClr>
                </a:solidFill>
                <a:latin typeface="+mn-ea"/>
                <a:ea typeface="+mn-ea"/>
              </a:rPr>
              <a:t>Distinctfrom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+mn-ea"/>
                <a:ea typeface="+mn-ea"/>
              </a:rPr>
              <a:t> Glutathione Peroxidase</a:t>
            </a:r>
          </a:p>
          <a:p>
            <a:pPr eaLnBrk="1" hangingPunct="1"/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+mn-ea"/>
                <a:ea typeface="+mn-ea"/>
              </a:rPr>
              <a:t> Using Monoclonal Antibodies*</a:t>
            </a:r>
          </a:p>
          <a:p>
            <a:pPr eaLnBrk="1" hangingPunct="1"/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+mn-ea"/>
                <a:ea typeface="+mn-ea"/>
              </a:rPr>
              <a:t>(Received for publication, June 8, 1987)</a:t>
            </a:r>
          </a:p>
          <a:p>
            <a:pPr eaLnBrk="1" hangingPunct="1"/>
            <a:r>
              <a:rPr lang="en-US" altLang="zh-CN" b="1" u="sng" dirty="0">
                <a:solidFill>
                  <a:schemeClr val="bg1">
                    <a:lumMod val="95000"/>
                  </a:schemeClr>
                </a:solidFill>
                <a:latin typeface="+mn-ea"/>
                <a:ea typeface="+mn-ea"/>
              </a:rPr>
              <a:t>Jian-</a:t>
            </a:r>
            <a:r>
              <a:rPr lang="en-US" altLang="zh-CN" b="1" u="sng" dirty="0" err="1">
                <a:solidFill>
                  <a:schemeClr val="bg1">
                    <a:lumMod val="95000"/>
                  </a:schemeClr>
                </a:solidFill>
                <a:latin typeface="+mn-ea"/>
                <a:ea typeface="+mn-ea"/>
              </a:rPr>
              <a:t>Guo</a:t>
            </a:r>
            <a:r>
              <a:rPr lang="en-US" altLang="zh-CN" b="1" u="sng" dirty="0">
                <a:solidFill>
                  <a:schemeClr val="bg1">
                    <a:lumMod val="95000"/>
                  </a:schemeClr>
                </a:solidFill>
                <a:latin typeface="+mn-ea"/>
                <a:ea typeface="+mn-ea"/>
              </a:rPr>
              <a:t> Yang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+mn-ea"/>
                <a:ea typeface="+mn-ea"/>
              </a:rPr>
              <a:t>, Janice Morrison-Plummer, </a:t>
            </a:r>
          </a:p>
          <a:p>
            <a:pPr eaLnBrk="1" hangingPunct="1"/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+mn-ea"/>
                <a:ea typeface="+mn-ea"/>
              </a:rPr>
              <a:t>and Raymond </a:t>
            </a:r>
            <a:r>
              <a:rPr lang="en-US" altLang="zh-CN" b="1" dirty="0">
                <a:solidFill>
                  <a:schemeClr val="bg1">
                    <a:lumMod val="95000"/>
                  </a:schemeClr>
                </a:solidFill>
                <a:latin typeface="+mn-ea"/>
                <a:ea typeface="+mn-ea"/>
              </a:rPr>
              <a:t>F. </a:t>
            </a:r>
            <a:r>
              <a:rPr lang="en-US" altLang="zh-CN" b="1" dirty="0" err="1">
                <a:solidFill>
                  <a:schemeClr val="bg1">
                    <a:lumMod val="95000"/>
                  </a:schemeClr>
                </a:solidFill>
                <a:latin typeface="+mn-ea"/>
                <a:ea typeface="+mn-ea"/>
              </a:rPr>
              <a:t>BurkS</a:t>
            </a:r>
            <a:endParaRPr lang="en-US" altLang="zh-CN" b="1" dirty="0">
              <a:solidFill>
                <a:schemeClr val="bg1">
                  <a:lumMod val="95000"/>
                </a:schemeClr>
              </a:solidFill>
              <a:latin typeface="+mn-ea"/>
              <a:ea typeface="+mn-ea"/>
            </a:endParaRPr>
          </a:p>
          <a:p>
            <a:pPr eaLnBrk="1" hangingPunct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695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0" y="-1"/>
            <a:ext cx="9146438" cy="685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0" y="-1"/>
            <a:ext cx="9144000" cy="6858001"/>
          </a:xfrm>
          <a:prstGeom prst="rect">
            <a:avLst/>
          </a:prstGeom>
          <a:solidFill>
            <a:schemeClr val="tx2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467544" y="389384"/>
            <a:ext cx="8229600" cy="109540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zh-CN" altLang="en-US" sz="3200" dirty="0">
                <a:ln>
                  <a:noFill/>
                </a:ln>
                <a:solidFill>
                  <a:srgbClr val="FFC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人体硒蛋白</a:t>
            </a:r>
            <a:r>
              <a:rPr lang="en-US" altLang="zh-CN" sz="3200" dirty="0">
                <a:ln>
                  <a:noFill/>
                </a:ln>
                <a:solidFill>
                  <a:srgbClr val="FFC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P</a:t>
            </a:r>
            <a:r>
              <a:rPr lang="zh-CN" altLang="en-US" sz="3200" dirty="0">
                <a:ln>
                  <a:noFill/>
                </a:ln>
                <a:solidFill>
                  <a:srgbClr val="FFC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快速检测卡</a:t>
            </a:r>
            <a:endParaRPr lang="zh-CN" altLang="en-US" sz="1400" dirty="0">
              <a:solidFill>
                <a:srgbClr val="FFC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内容占位符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114800"/>
          </a:xfrm>
        </p:spPr>
        <p:txBody>
          <a:bodyPr>
            <a:norm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zh-CN" altLang="en-US" sz="24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首次放射免疫法测硒蛋白</a:t>
            </a:r>
            <a:r>
              <a:rPr lang="en-US" altLang="zh-CN" sz="24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</a:t>
            </a:r>
            <a:endParaRPr lang="zh-CN" altLang="en-US" sz="2400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Picture 2" descr="C:\Users\yang\Desktop\IMG_20170819_17352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428" y="2492896"/>
            <a:ext cx="6059145" cy="3338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0618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0" y="-1"/>
            <a:ext cx="9146438" cy="685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0" y="-1"/>
            <a:ext cx="9144000" cy="6858001"/>
          </a:xfrm>
          <a:prstGeom prst="rect">
            <a:avLst/>
          </a:prstGeom>
          <a:solidFill>
            <a:schemeClr val="tx2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467544" y="389384"/>
            <a:ext cx="8229600" cy="109540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zh-CN" altLang="en-US" sz="3200" dirty="0">
                <a:ln>
                  <a:noFill/>
                </a:ln>
                <a:solidFill>
                  <a:srgbClr val="FFC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人体硒蛋白</a:t>
            </a:r>
            <a:r>
              <a:rPr lang="en-US" altLang="zh-CN" sz="3200" dirty="0">
                <a:ln>
                  <a:noFill/>
                </a:ln>
                <a:solidFill>
                  <a:srgbClr val="FFC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P</a:t>
            </a:r>
            <a:r>
              <a:rPr lang="zh-CN" altLang="en-US" sz="3200" dirty="0">
                <a:ln>
                  <a:noFill/>
                </a:ln>
                <a:solidFill>
                  <a:srgbClr val="FFC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快速检测卡</a:t>
            </a:r>
            <a:endParaRPr lang="zh-CN" altLang="en-US" sz="1400" dirty="0">
              <a:solidFill>
                <a:srgbClr val="FFC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Picture 2" descr="C:\Users\yang\Desktop\IMG_20170820_1418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93" y="1772816"/>
            <a:ext cx="3426054" cy="4547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4499992" y="3013500"/>
            <a:ext cx="445987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首个人体硒蛋白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</a:t>
            </a:r>
            <a:r>
              <a:rPr lang="zh-CN" altLang="en-US" sz="28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国家专利 </a:t>
            </a:r>
            <a:br>
              <a:rPr lang="en-US" altLang="zh-CN" sz="28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8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2016</a:t>
            </a:r>
            <a:r>
              <a:rPr lang="zh-CN" altLang="en-US" sz="28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26</a:t>
            </a:r>
            <a:r>
              <a:rPr lang="zh-CN" altLang="en-US" sz="28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日授权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sz="28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5437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5" name="Straight Connector 134"/>
          <p:cNvCxnSpPr/>
          <p:nvPr/>
        </p:nvCxnSpPr>
        <p:spPr>
          <a:xfrm>
            <a:off x="4840021" y="2907385"/>
            <a:ext cx="0" cy="1853528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7200" y="671403"/>
            <a:ext cx="8229600" cy="523220"/>
          </a:xfrm>
        </p:spPr>
        <p:txBody>
          <a:bodyPr>
            <a:spAutoFit/>
          </a:bodyPr>
          <a:lstStyle/>
          <a:p>
            <a:r>
              <a:rPr lang="zh-CN" altLang="en-US" dirty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人体硒蛋白</a:t>
            </a:r>
            <a:r>
              <a:rPr lang="en-US" altLang="zh-CN" dirty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</a:t>
            </a:r>
            <a:r>
              <a:rPr lang="zh-CN" altLang="en-US" dirty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快速检测卡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343400" y="1240531"/>
            <a:ext cx="457200" cy="235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149" name="Group 148"/>
          <p:cNvGrpSpPr/>
          <p:nvPr/>
        </p:nvGrpSpPr>
        <p:grpSpPr>
          <a:xfrm>
            <a:off x="5046638" y="2591797"/>
            <a:ext cx="3269778" cy="1989331"/>
            <a:chOff x="6084168" y="1810039"/>
            <a:chExt cx="3269778" cy="1985848"/>
          </a:xfrm>
        </p:grpSpPr>
        <p:sp>
          <p:nvSpPr>
            <p:cNvPr id="150" name="Content Placeholder 2"/>
            <p:cNvSpPr txBox="1">
              <a:spLocks/>
            </p:cNvSpPr>
            <p:nvPr/>
          </p:nvSpPr>
          <p:spPr>
            <a:xfrm>
              <a:off x="6084168" y="2342323"/>
              <a:ext cx="3269778" cy="145356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Wingdings 2" pitchFamily="18" charset="2"/>
                <a:buNone/>
              </a:pPr>
              <a:r>
                <a:rPr lang="zh-CN" altLang="en-US" sz="1800" b="1" dirty="0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800" b="1" dirty="0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r>
                <a:rPr lang="zh-CN" altLang="en-US" sz="1800" b="1" dirty="0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）准确，特异性单克隆抗体</a:t>
              </a:r>
            </a:p>
            <a:p>
              <a:pPr marL="0" indent="0">
                <a:buFont typeface="Wingdings 2" pitchFamily="18" charset="2"/>
                <a:buNone/>
              </a:pPr>
              <a:r>
                <a:rPr lang="zh-CN" altLang="en-US" sz="1800" b="1" dirty="0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800" b="1" dirty="0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zh-CN" altLang="en-US" sz="1800" b="1" dirty="0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）简单，</a:t>
              </a:r>
              <a:r>
                <a:rPr lang="en-US" altLang="zh-CN" sz="1800" b="1" dirty="0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zh-CN" altLang="en-US" sz="1800" b="1" dirty="0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分钟出结果</a:t>
              </a:r>
            </a:p>
            <a:p>
              <a:pPr marL="0" indent="0">
                <a:buFont typeface="Wingdings 2" pitchFamily="18" charset="2"/>
                <a:buNone/>
              </a:pPr>
              <a:r>
                <a:rPr lang="zh-CN" altLang="en-US" sz="1800" b="1" dirty="0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800" b="1" dirty="0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r>
                <a:rPr lang="zh-CN" altLang="en-US" sz="1800" b="1" dirty="0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）可用于自己检测</a:t>
              </a:r>
            </a:p>
            <a:p>
              <a:pPr marL="0" indent="0">
                <a:buFont typeface="Wingdings 2" pitchFamily="18" charset="2"/>
                <a:buNone/>
              </a:pPr>
              <a:r>
                <a:rPr lang="zh-CN" altLang="en-US" sz="1800" b="1" dirty="0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800" b="1" dirty="0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r>
                <a:rPr lang="zh-CN" altLang="en-US" sz="1800" b="1" dirty="0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）便于推广</a:t>
              </a:r>
            </a:p>
            <a:p>
              <a:pPr marL="0" indent="0">
                <a:buFont typeface="Wingdings 2" pitchFamily="18" charset="2"/>
                <a:buNone/>
              </a:pPr>
              <a:r>
                <a:rPr lang="zh-CN" altLang="en-US" sz="1800" b="1" dirty="0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800" b="1" dirty="0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r>
                <a:rPr lang="zh-CN" altLang="en-US" sz="1800" b="1" dirty="0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）国内外首创自主知识产权</a:t>
              </a:r>
            </a:p>
          </p:txBody>
        </p:sp>
        <p:sp>
          <p:nvSpPr>
            <p:cNvPr id="151" name="Title 13"/>
            <p:cNvSpPr txBox="1">
              <a:spLocks/>
            </p:cNvSpPr>
            <p:nvPr/>
          </p:nvSpPr>
          <p:spPr>
            <a:xfrm>
              <a:off x="6185594" y="1810039"/>
              <a:ext cx="2520280" cy="53228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r>
                <a:rPr lang="zh-CN" altLang="en-US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优点：</a:t>
              </a:r>
              <a:endParaRPr 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0" name="Rectangle 5"/>
          <p:cNvSpPr>
            <a:spLocks noChangeArrowheads="1"/>
          </p:cNvSpPr>
          <p:nvPr/>
        </p:nvSpPr>
        <p:spPr bwMode="auto">
          <a:xfrm>
            <a:off x="1867815" y="2082800"/>
            <a:ext cx="936625" cy="3025775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41" name="Line 6"/>
          <p:cNvSpPr>
            <a:spLocks noChangeShapeType="1"/>
          </p:cNvSpPr>
          <p:nvPr/>
        </p:nvSpPr>
        <p:spPr bwMode="auto">
          <a:xfrm>
            <a:off x="2072603" y="4090988"/>
            <a:ext cx="503237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2" name="Line 7"/>
          <p:cNvSpPr>
            <a:spLocks noChangeShapeType="1"/>
          </p:cNvSpPr>
          <p:nvPr/>
        </p:nvSpPr>
        <p:spPr bwMode="auto">
          <a:xfrm>
            <a:off x="2085303" y="2906713"/>
            <a:ext cx="503237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" name="Line 8"/>
          <p:cNvSpPr>
            <a:spLocks noChangeShapeType="1"/>
          </p:cNvSpPr>
          <p:nvPr/>
        </p:nvSpPr>
        <p:spPr bwMode="auto">
          <a:xfrm>
            <a:off x="2072603" y="3500438"/>
            <a:ext cx="503237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" name="Line 11"/>
          <p:cNvSpPr>
            <a:spLocks noChangeShapeType="1"/>
          </p:cNvSpPr>
          <p:nvPr/>
        </p:nvSpPr>
        <p:spPr bwMode="auto">
          <a:xfrm flipH="1">
            <a:off x="3164803" y="4113213"/>
            <a:ext cx="647700" cy="0"/>
          </a:xfrm>
          <a:prstGeom prst="line">
            <a:avLst/>
          </a:prstGeom>
          <a:noFill/>
          <a:ln w="19050">
            <a:solidFill>
              <a:schemeClr val="tx2">
                <a:lumMod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7" name="Line 12"/>
          <p:cNvSpPr>
            <a:spLocks noChangeShapeType="1"/>
          </p:cNvSpPr>
          <p:nvPr/>
        </p:nvSpPr>
        <p:spPr bwMode="auto">
          <a:xfrm flipH="1">
            <a:off x="3164803" y="2906713"/>
            <a:ext cx="647700" cy="0"/>
          </a:xfrm>
          <a:prstGeom prst="line">
            <a:avLst/>
          </a:prstGeom>
          <a:noFill/>
          <a:ln w="19050">
            <a:solidFill>
              <a:schemeClr val="tx2">
                <a:lumMod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8" name="Line 13"/>
          <p:cNvSpPr>
            <a:spLocks noChangeShapeType="1"/>
          </p:cNvSpPr>
          <p:nvPr/>
        </p:nvSpPr>
        <p:spPr bwMode="auto">
          <a:xfrm flipH="1">
            <a:off x="3164803" y="3495675"/>
            <a:ext cx="647700" cy="0"/>
          </a:xfrm>
          <a:prstGeom prst="line">
            <a:avLst/>
          </a:prstGeom>
          <a:noFill/>
          <a:ln w="19050">
            <a:solidFill>
              <a:schemeClr val="tx2">
                <a:lumMod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9" name="Text Box 14"/>
          <p:cNvSpPr txBox="1">
            <a:spLocks noChangeArrowheads="1"/>
          </p:cNvSpPr>
          <p:nvPr/>
        </p:nvSpPr>
        <p:spPr bwMode="auto">
          <a:xfrm>
            <a:off x="3906934" y="3906838"/>
            <a:ext cx="650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b="1" dirty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缺硒</a:t>
            </a:r>
          </a:p>
        </p:txBody>
      </p:sp>
      <p:sp>
        <p:nvSpPr>
          <p:cNvPr id="50" name="Text Box 15"/>
          <p:cNvSpPr txBox="1">
            <a:spLocks noChangeArrowheads="1"/>
          </p:cNvSpPr>
          <p:nvPr/>
        </p:nvSpPr>
        <p:spPr bwMode="auto">
          <a:xfrm>
            <a:off x="3884709" y="2755900"/>
            <a:ext cx="6492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b="1" dirty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高硒</a:t>
            </a:r>
          </a:p>
        </p:txBody>
      </p:sp>
      <p:sp>
        <p:nvSpPr>
          <p:cNvPr id="51" name="Text Box 17"/>
          <p:cNvSpPr txBox="1">
            <a:spLocks noChangeArrowheads="1"/>
          </p:cNvSpPr>
          <p:nvPr/>
        </p:nvSpPr>
        <p:spPr bwMode="auto">
          <a:xfrm>
            <a:off x="3906934" y="3317875"/>
            <a:ext cx="650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b="1" dirty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正常</a:t>
            </a:r>
          </a:p>
        </p:txBody>
      </p:sp>
      <p:sp>
        <p:nvSpPr>
          <p:cNvPr id="52" name="AutoShape 18"/>
          <p:cNvSpPr>
            <a:spLocks noChangeArrowheads="1"/>
          </p:cNvSpPr>
          <p:nvPr/>
        </p:nvSpPr>
        <p:spPr bwMode="auto">
          <a:xfrm>
            <a:off x="2228178" y="4543425"/>
            <a:ext cx="217487" cy="21748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53" name="TextBox 14"/>
          <p:cNvSpPr txBox="1">
            <a:spLocks noChangeArrowheads="1"/>
          </p:cNvSpPr>
          <p:nvPr/>
        </p:nvSpPr>
        <p:spPr bwMode="auto">
          <a:xfrm>
            <a:off x="3402449" y="1340768"/>
            <a:ext cx="23391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快速自测试纸卡</a:t>
            </a:r>
          </a:p>
        </p:txBody>
      </p:sp>
    </p:spTree>
    <p:extLst>
      <p:ext uri="{BB962C8B-B14F-4D97-AF65-F5344CB8AC3E}">
        <p14:creationId xmlns:p14="http://schemas.microsoft.com/office/powerpoint/2010/main" val="2716080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0" y="-1"/>
            <a:ext cx="9146438" cy="685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438" y="-1"/>
            <a:ext cx="9144000" cy="6858001"/>
          </a:xfrm>
          <a:prstGeom prst="rect">
            <a:avLst/>
          </a:prstGeom>
          <a:solidFill>
            <a:schemeClr val="tx2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467544" y="389384"/>
            <a:ext cx="8229600" cy="109540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zh-CN" altLang="en-US" sz="3200" dirty="0">
                <a:ln>
                  <a:noFill/>
                </a:ln>
                <a:solidFill>
                  <a:srgbClr val="FFC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人体硒蛋白</a:t>
            </a:r>
            <a:r>
              <a:rPr lang="en-US" altLang="zh-CN" sz="3200" dirty="0">
                <a:ln>
                  <a:noFill/>
                </a:ln>
                <a:solidFill>
                  <a:srgbClr val="FFC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P</a:t>
            </a:r>
            <a:r>
              <a:rPr lang="zh-CN" altLang="en-US" sz="3200" dirty="0">
                <a:ln>
                  <a:noFill/>
                </a:ln>
                <a:solidFill>
                  <a:srgbClr val="FFC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快速检测卡</a:t>
            </a:r>
            <a:endParaRPr lang="zh-CN" altLang="en-US" sz="1400" dirty="0">
              <a:solidFill>
                <a:srgbClr val="FFC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内容占位符 2"/>
          <p:cNvSpPr txBox="1">
            <a:spLocks/>
          </p:cNvSpPr>
          <p:nvPr/>
        </p:nvSpPr>
        <p:spPr bwMode="auto">
          <a:xfrm>
            <a:off x="1945230" y="1734733"/>
            <a:ext cx="8229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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23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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233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53E"/>
              </a:buClr>
              <a:buFont typeface="Wingdings 2" pitchFamily="18" charset="2"/>
              <a:buChar char="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D52"/>
              </a:buClr>
              <a:buFont typeface="Wingdings 2" pitchFamily="18" charset="2"/>
              <a:buChar char="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55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6A6BD"/>
              </a:buClr>
              <a:buFont typeface="Wingdings 2" pitchFamily="18" charset="2"/>
              <a:buChar char="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73352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1096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21408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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22576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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 pitchFamily="18" charset="2"/>
              <a:buNone/>
            </a:pPr>
            <a:r>
              <a:rPr lang="zh-CN" altLang="en-US" sz="2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经济效益评估：</a:t>
            </a:r>
            <a:endParaRPr lang="en-US" altLang="zh-CN" sz="28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sz="24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国内：</a:t>
            </a:r>
            <a:r>
              <a:rPr lang="en-US" altLang="zh-CN" sz="24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24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</a:t>
            </a:r>
            <a:r>
              <a:rPr lang="en-US" altLang="zh-CN" sz="24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x7</a:t>
            </a:r>
            <a:r>
              <a:rPr lang="zh-CN" altLang="en-US" sz="24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亿人次</a:t>
            </a:r>
            <a:r>
              <a:rPr lang="en-US" altLang="zh-CN" sz="24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=70</a:t>
            </a:r>
            <a:r>
              <a:rPr lang="zh-CN" altLang="en-US" sz="24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亿人民币</a:t>
            </a:r>
            <a:endParaRPr lang="en-US" altLang="zh-CN" sz="24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sz="24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国际：</a:t>
            </a:r>
            <a:r>
              <a:rPr lang="en-US" altLang="zh-CN" sz="24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24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美元</a:t>
            </a:r>
            <a:r>
              <a:rPr lang="en-US" altLang="zh-CN" sz="24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x3</a:t>
            </a:r>
            <a:r>
              <a:rPr lang="zh-CN" altLang="en-US" sz="24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亿人次</a:t>
            </a:r>
            <a:r>
              <a:rPr lang="en-US" altLang="zh-CN" sz="24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=30</a:t>
            </a:r>
            <a:r>
              <a:rPr lang="zh-CN" altLang="en-US" sz="24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亿美元</a:t>
            </a:r>
            <a:endParaRPr lang="en-US" altLang="zh-CN" sz="24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zh-TW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透过物联网平台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TW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收集数亿人民的健康情况数据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</a:p>
          <a:p>
            <a:pPr marL="0" indent="0">
              <a:buNone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</a:t>
            </a:r>
            <a:r>
              <a:rPr lang="zh-TW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国家提供医疗及保健服务的方向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AU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Wingdings 2" pitchFamily="18" charset="2"/>
              <a:buNone/>
            </a:pPr>
            <a:r>
              <a:rPr lang="zh-CN" altLang="en-US" sz="2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社会效益：</a:t>
            </a:r>
            <a:endParaRPr lang="en-US" altLang="zh-CN" sz="28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sz="24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富硒产品推广更科学和精准，人民大健康。</a:t>
            </a:r>
            <a:endParaRPr lang="en-US" altLang="zh-CN" sz="24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sz="24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中华民族体质增强，早日实现中国梦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7" name="full-money-bag_69900"/>
          <p:cNvSpPr>
            <a:spLocks noChangeAspect="1"/>
          </p:cNvSpPr>
          <p:nvPr/>
        </p:nvSpPr>
        <p:spPr bwMode="auto">
          <a:xfrm>
            <a:off x="590872" y="2333835"/>
            <a:ext cx="981961" cy="1221929"/>
          </a:xfrm>
          <a:custGeom>
            <a:avLst/>
            <a:gdLst>
              <a:gd name="connsiteX0" fmla="*/ 242632 w 489159"/>
              <a:gd name="connsiteY0" fmla="*/ 279925 h 608697"/>
              <a:gd name="connsiteX1" fmla="*/ 236777 w 489159"/>
              <a:gd name="connsiteY1" fmla="*/ 285534 h 608697"/>
              <a:gd name="connsiteX2" fmla="*/ 236777 w 489159"/>
              <a:gd name="connsiteY2" fmla="*/ 296273 h 608697"/>
              <a:gd name="connsiteX3" fmla="*/ 235582 w 489159"/>
              <a:gd name="connsiteY3" fmla="*/ 297586 h 608697"/>
              <a:gd name="connsiteX4" fmla="*/ 210609 w 489159"/>
              <a:gd name="connsiteY4" fmla="*/ 326582 h 608697"/>
              <a:gd name="connsiteX5" fmla="*/ 241079 w 489159"/>
              <a:gd name="connsiteY5" fmla="*/ 358204 h 608697"/>
              <a:gd name="connsiteX6" fmla="*/ 258763 w 489159"/>
              <a:gd name="connsiteY6" fmla="*/ 375626 h 608697"/>
              <a:gd name="connsiteX7" fmla="*/ 241079 w 489159"/>
              <a:gd name="connsiteY7" fmla="*/ 389230 h 608697"/>
              <a:gd name="connsiteX8" fmla="*/ 219929 w 489159"/>
              <a:gd name="connsiteY8" fmla="*/ 383502 h 608697"/>
              <a:gd name="connsiteX9" fmla="*/ 217539 w 489159"/>
              <a:gd name="connsiteY9" fmla="*/ 382905 h 608697"/>
              <a:gd name="connsiteX10" fmla="*/ 212401 w 489159"/>
              <a:gd name="connsiteY10" fmla="*/ 386485 h 608697"/>
              <a:gd name="connsiteX11" fmla="*/ 209772 w 489159"/>
              <a:gd name="connsiteY11" fmla="*/ 393645 h 608697"/>
              <a:gd name="connsiteX12" fmla="*/ 212162 w 489159"/>
              <a:gd name="connsiteY12" fmla="*/ 399492 h 608697"/>
              <a:gd name="connsiteX13" fmla="*/ 234507 w 489159"/>
              <a:gd name="connsiteY13" fmla="*/ 405697 h 608697"/>
              <a:gd name="connsiteX14" fmla="*/ 235582 w 489159"/>
              <a:gd name="connsiteY14" fmla="*/ 406771 h 608697"/>
              <a:gd name="connsiteX15" fmla="*/ 235582 w 489159"/>
              <a:gd name="connsiteY15" fmla="*/ 417510 h 608697"/>
              <a:gd name="connsiteX16" fmla="*/ 241318 w 489159"/>
              <a:gd name="connsiteY16" fmla="*/ 423119 h 608697"/>
              <a:gd name="connsiteX17" fmla="*/ 246575 w 489159"/>
              <a:gd name="connsiteY17" fmla="*/ 423119 h 608697"/>
              <a:gd name="connsiteX18" fmla="*/ 252311 w 489159"/>
              <a:gd name="connsiteY18" fmla="*/ 417510 h 608697"/>
              <a:gd name="connsiteX19" fmla="*/ 252311 w 489159"/>
              <a:gd name="connsiteY19" fmla="*/ 406174 h 608697"/>
              <a:gd name="connsiteX20" fmla="*/ 253267 w 489159"/>
              <a:gd name="connsiteY20" fmla="*/ 404981 h 608697"/>
              <a:gd name="connsiteX21" fmla="*/ 279674 w 489159"/>
              <a:gd name="connsiteY21" fmla="*/ 374433 h 608697"/>
              <a:gd name="connsiteX22" fmla="*/ 250997 w 489159"/>
              <a:gd name="connsiteY22" fmla="*/ 341140 h 608697"/>
              <a:gd name="connsiteX23" fmla="*/ 231281 w 489159"/>
              <a:gd name="connsiteY23" fmla="*/ 324673 h 608697"/>
              <a:gd name="connsiteX24" fmla="*/ 246814 w 489159"/>
              <a:gd name="connsiteY24" fmla="*/ 312979 h 608697"/>
              <a:gd name="connsiteX25" fmla="*/ 264738 w 489159"/>
              <a:gd name="connsiteY25" fmla="*/ 317036 h 608697"/>
              <a:gd name="connsiteX26" fmla="*/ 267367 w 489159"/>
              <a:gd name="connsiteY26" fmla="*/ 317752 h 608697"/>
              <a:gd name="connsiteX27" fmla="*/ 272385 w 489159"/>
              <a:gd name="connsiteY27" fmla="*/ 314292 h 608697"/>
              <a:gd name="connsiteX28" fmla="*/ 275134 w 489159"/>
              <a:gd name="connsiteY28" fmla="*/ 307251 h 608697"/>
              <a:gd name="connsiteX29" fmla="*/ 272744 w 489159"/>
              <a:gd name="connsiteY29" fmla="*/ 301524 h 608697"/>
              <a:gd name="connsiteX30" fmla="*/ 254223 w 489159"/>
              <a:gd name="connsiteY30" fmla="*/ 296750 h 608697"/>
              <a:gd name="connsiteX31" fmla="*/ 253386 w 489159"/>
              <a:gd name="connsiteY31" fmla="*/ 295796 h 608697"/>
              <a:gd name="connsiteX32" fmla="*/ 253386 w 489159"/>
              <a:gd name="connsiteY32" fmla="*/ 285534 h 608697"/>
              <a:gd name="connsiteX33" fmla="*/ 247531 w 489159"/>
              <a:gd name="connsiteY33" fmla="*/ 279925 h 608697"/>
              <a:gd name="connsiteX34" fmla="*/ 244544 w 489159"/>
              <a:gd name="connsiteY34" fmla="*/ 247826 h 608697"/>
              <a:gd name="connsiteX35" fmla="*/ 348381 w 489159"/>
              <a:gd name="connsiteY35" fmla="*/ 351522 h 608697"/>
              <a:gd name="connsiteX36" fmla="*/ 244544 w 489159"/>
              <a:gd name="connsiteY36" fmla="*/ 455218 h 608697"/>
              <a:gd name="connsiteX37" fmla="*/ 140707 w 489159"/>
              <a:gd name="connsiteY37" fmla="*/ 351522 h 608697"/>
              <a:gd name="connsiteX38" fmla="*/ 244544 w 489159"/>
              <a:gd name="connsiteY38" fmla="*/ 247826 h 608697"/>
              <a:gd name="connsiteX39" fmla="*/ 244520 w 489159"/>
              <a:gd name="connsiteY39" fmla="*/ 216582 h 608697"/>
              <a:gd name="connsiteX40" fmla="*/ 109353 w 489159"/>
              <a:gd name="connsiteY40" fmla="*/ 351543 h 608697"/>
              <a:gd name="connsiteX41" fmla="*/ 244520 w 489159"/>
              <a:gd name="connsiteY41" fmla="*/ 486504 h 608697"/>
              <a:gd name="connsiteX42" fmla="*/ 379806 w 489159"/>
              <a:gd name="connsiteY42" fmla="*/ 351543 h 608697"/>
              <a:gd name="connsiteX43" fmla="*/ 244520 w 489159"/>
              <a:gd name="connsiteY43" fmla="*/ 216582 h 608697"/>
              <a:gd name="connsiteX44" fmla="*/ 132179 w 489159"/>
              <a:gd name="connsiteY44" fmla="*/ 0 h 608697"/>
              <a:gd name="connsiteX45" fmla="*/ 356860 w 489159"/>
              <a:gd name="connsiteY45" fmla="*/ 0 h 608697"/>
              <a:gd name="connsiteX46" fmla="*/ 371082 w 489159"/>
              <a:gd name="connsiteY46" fmla="*/ 30310 h 608697"/>
              <a:gd name="connsiteX47" fmla="*/ 312641 w 489159"/>
              <a:gd name="connsiteY47" fmla="*/ 99520 h 608697"/>
              <a:gd name="connsiteX48" fmla="*/ 314912 w 489159"/>
              <a:gd name="connsiteY48" fmla="*/ 108351 h 608697"/>
              <a:gd name="connsiteX49" fmla="*/ 489159 w 489159"/>
              <a:gd name="connsiteY49" fmla="*/ 427794 h 608697"/>
              <a:gd name="connsiteX50" fmla="*/ 244520 w 489159"/>
              <a:gd name="connsiteY50" fmla="*/ 608697 h 608697"/>
              <a:gd name="connsiteX51" fmla="*/ 0 w 489159"/>
              <a:gd name="connsiteY51" fmla="*/ 427794 h 608697"/>
              <a:gd name="connsiteX52" fmla="*/ 172096 w 489159"/>
              <a:gd name="connsiteY52" fmla="*/ 109544 h 608697"/>
              <a:gd name="connsiteX53" fmla="*/ 177833 w 489159"/>
              <a:gd name="connsiteY53" fmla="*/ 101072 h 608697"/>
              <a:gd name="connsiteX54" fmla="*/ 118077 w 489159"/>
              <a:gd name="connsiteY54" fmla="*/ 30310 h 608697"/>
              <a:gd name="connsiteX55" fmla="*/ 132179 w 489159"/>
              <a:gd name="connsiteY55" fmla="*/ 0 h 608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489159" h="608697">
                <a:moveTo>
                  <a:pt x="242632" y="279925"/>
                </a:moveTo>
                <a:cubicBezTo>
                  <a:pt x="239406" y="279925"/>
                  <a:pt x="236777" y="282431"/>
                  <a:pt x="236777" y="285534"/>
                </a:cubicBezTo>
                <a:lnTo>
                  <a:pt x="236777" y="296273"/>
                </a:lnTo>
                <a:cubicBezTo>
                  <a:pt x="236777" y="297108"/>
                  <a:pt x="235941" y="297466"/>
                  <a:pt x="235582" y="297586"/>
                </a:cubicBezTo>
                <a:cubicBezTo>
                  <a:pt x="220288" y="301285"/>
                  <a:pt x="210609" y="312502"/>
                  <a:pt x="210609" y="326582"/>
                </a:cubicBezTo>
                <a:cubicBezTo>
                  <a:pt x="210609" y="344243"/>
                  <a:pt x="225306" y="352238"/>
                  <a:pt x="241079" y="358204"/>
                </a:cubicBezTo>
                <a:cubicBezTo>
                  <a:pt x="253625" y="363216"/>
                  <a:pt x="258763" y="368228"/>
                  <a:pt x="258763" y="375626"/>
                </a:cubicBezTo>
                <a:cubicBezTo>
                  <a:pt x="258763" y="383621"/>
                  <a:pt x="251475" y="389230"/>
                  <a:pt x="241079" y="389230"/>
                </a:cubicBezTo>
                <a:cubicBezTo>
                  <a:pt x="232117" y="389230"/>
                  <a:pt x="220049" y="383502"/>
                  <a:pt x="219929" y="383502"/>
                </a:cubicBezTo>
                <a:cubicBezTo>
                  <a:pt x="219212" y="383144"/>
                  <a:pt x="218376" y="382905"/>
                  <a:pt x="217539" y="382905"/>
                </a:cubicBezTo>
                <a:cubicBezTo>
                  <a:pt x="215269" y="382905"/>
                  <a:pt x="213238" y="384337"/>
                  <a:pt x="212401" y="386485"/>
                </a:cubicBezTo>
                <a:lnTo>
                  <a:pt x="209772" y="393645"/>
                </a:lnTo>
                <a:cubicBezTo>
                  <a:pt x="208817" y="396270"/>
                  <a:pt x="210370" y="398418"/>
                  <a:pt x="212162" y="399492"/>
                </a:cubicBezTo>
                <a:cubicBezTo>
                  <a:pt x="219571" y="403310"/>
                  <a:pt x="233909" y="405578"/>
                  <a:pt x="234507" y="405697"/>
                </a:cubicBezTo>
                <a:cubicBezTo>
                  <a:pt x="234746" y="405697"/>
                  <a:pt x="235582" y="405936"/>
                  <a:pt x="235582" y="406771"/>
                </a:cubicBezTo>
                <a:lnTo>
                  <a:pt x="235582" y="417510"/>
                </a:lnTo>
                <a:cubicBezTo>
                  <a:pt x="235582" y="420613"/>
                  <a:pt x="238211" y="423119"/>
                  <a:pt x="241318" y="423119"/>
                </a:cubicBezTo>
                <a:lnTo>
                  <a:pt x="246575" y="423119"/>
                </a:lnTo>
                <a:cubicBezTo>
                  <a:pt x="249682" y="423119"/>
                  <a:pt x="252311" y="420613"/>
                  <a:pt x="252311" y="417510"/>
                </a:cubicBezTo>
                <a:lnTo>
                  <a:pt x="252311" y="406174"/>
                </a:lnTo>
                <a:cubicBezTo>
                  <a:pt x="252311" y="405100"/>
                  <a:pt x="253028" y="405100"/>
                  <a:pt x="253267" y="404981"/>
                </a:cubicBezTo>
                <a:cubicBezTo>
                  <a:pt x="269637" y="401401"/>
                  <a:pt x="279674" y="389349"/>
                  <a:pt x="279674" y="374433"/>
                </a:cubicBezTo>
                <a:cubicBezTo>
                  <a:pt x="279674" y="359040"/>
                  <a:pt x="271071" y="349016"/>
                  <a:pt x="250997" y="341140"/>
                </a:cubicBezTo>
                <a:cubicBezTo>
                  <a:pt x="235702" y="334935"/>
                  <a:pt x="231281" y="331236"/>
                  <a:pt x="231281" y="324673"/>
                </a:cubicBezTo>
                <a:cubicBezTo>
                  <a:pt x="231281" y="319303"/>
                  <a:pt x="235343" y="312979"/>
                  <a:pt x="246814" y="312979"/>
                </a:cubicBezTo>
                <a:cubicBezTo>
                  <a:pt x="256971" y="312979"/>
                  <a:pt x="264618" y="317036"/>
                  <a:pt x="264738" y="317036"/>
                </a:cubicBezTo>
                <a:cubicBezTo>
                  <a:pt x="265574" y="317514"/>
                  <a:pt x="266411" y="317752"/>
                  <a:pt x="267367" y="317752"/>
                </a:cubicBezTo>
                <a:cubicBezTo>
                  <a:pt x="269637" y="317752"/>
                  <a:pt x="271549" y="316320"/>
                  <a:pt x="272385" y="314292"/>
                </a:cubicBezTo>
                <a:lnTo>
                  <a:pt x="275134" y="307251"/>
                </a:lnTo>
                <a:cubicBezTo>
                  <a:pt x="276090" y="304626"/>
                  <a:pt x="274656" y="302359"/>
                  <a:pt x="272744" y="301524"/>
                </a:cubicBezTo>
                <a:cubicBezTo>
                  <a:pt x="266530" y="298898"/>
                  <a:pt x="254342" y="296750"/>
                  <a:pt x="254223" y="296750"/>
                </a:cubicBezTo>
                <a:cubicBezTo>
                  <a:pt x="254103" y="296750"/>
                  <a:pt x="253386" y="296631"/>
                  <a:pt x="253386" y="295796"/>
                </a:cubicBezTo>
                <a:lnTo>
                  <a:pt x="253386" y="285534"/>
                </a:lnTo>
                <a:cubicBezTo>
                  <a:pt x="253386" y="282431"/>
                  <a:pt x="250758" y="279925"/>
                  <a:pt x="247531" y="279925"/>
                </a:cubicBezTo>
                <a:close/>
                <a:moveTo>
                  <a:pt x="244544" y="247826"/>
                </a:moveTo>
                <a:cubicBezTo>
                  <a:pt x="301899" y="247826"/>
                  <a:pt x="348381" y="294245"/>
                  <a:pt x="348381" y="351522"/>
                </a:cubicBezTo>
                <a:cubicBezTo>
                  <a:pt x="348381" y="408799"/>
                  <a:pt x="301899" y="455218"/>
                  <a:pt x="244544" y="455218"/>
                </a:cubicBezTo>
                <a:cubicBezTo>
                  <a:pt x="187189" y="455218"/>
                  <a:pt x="140707" y="408799"/>
                  <a:pt x="140707" y="351522"/>
                </a:cubicBezTo>
                <a:cubicBezTo>
                  <a:pt x="140707" y="294245"/>
                  <a:pt x="187189" y="247826"/>
                  <a:pt x="244544" y="247826"/>
                </a:cubicBezTo>
                <a:close/>
                <a:moveTo>
                  <a:pt x="244520" y="216582"/>
                </a:moveTo>
                <a:cubicBezTo>
                  <a:pt x="169945" y="216582"/>
                  <a:pt x="109353" y="276963"/>
                  <a:pt x="109353" y="351543"/>
                </a:cubicBezTo>
                <a:cubicBezTo>
                  <a:pt x="109353" y="426124"/>
                  <a:pt x="169945" y="486504"/>
                  <a:pt x="244520" y="486504"/>
                </a:cubicBezTo>
                <a:cubicBezTo>
                  <a:pt x="319214" y="486504"/>
                  <a:pt x="379806" y="426124"/>
                  <a:pt x="379806" y="351543"/>
                </a:cubicBezTo>
                <a:cubicBezTo>
                  <a:pt x="379806" y="276963"/>
                  <a:pt x="319214" y="216582"/>
                  <a:pt x="244520" y="216582"/>
                </a:cubicBezTo>
                <a:close/>
                <a:moveTo>
                  <a:pt x="132179" y="0"/>
                </a:moveTo>
                <a:lnTo>
                  <a:pt x="356860" y="0"/>
                </a:lnTo>
                <a:cubicBezTo>
                  <a:pt x="378731" y="0"/>
                  <a:pt x="385184" y="13604"/>
                  <a:pt x="371082" y="30310"/>
                </a:cubicBezTo>
                <a:lnTo>
                  <a:pt x="312641" y="99520"/>
                </a:lnTo>
                <a:cubicBezTo>
                  <a:pt x="307622" y="104294"/>
                  <a:pt x="312641" y="107157"/>
                  <a:pt x="314912" y="108351"/>
                </a:cubicBezTo>
                <a:cubicBezTo>
                  <a:pt x="415660" y="161333"/>
                  <a:pt x="489159" y="317415"/>
                  <a:pt x="489159" y="427794"/>
                </a:cubicBezTo>
                <a:cubicBezTo>
                  <a:pt x="489159" y="562636"/>
                  <a:pt x="379687" y="608697"/>
                  <a:pt x="244520" y="608697"/>
                </a:cubicBezTo>
                <a:cubicBezTo>
                  <a:pt x="109472" y="608697"/>
                  <a:pt x="0" y="562636"/>
                  <a:pt x="0" y="427794"/>
                </a:cubicBezTo>
                <a:cubicBezTo>
                  <a:pt x="0" y="318131"/>
                  <a:pt x="72424" y="163481"/>
                  <a:pt x="172096" y="109544"/>
                </a:cubicBezTo>
                <a:cubicBezTo>
                  <a:pt x="175084" y="107873"/>
                  <a:pt x="182494" y="105248"/>
                  <a:pt x="177833" y="101072"/>
                </a:cubicBezTo>
                <a:lnTo>
                  <a:pt x="118077" y="30310"/>
                </a:lnTo>
                <a:cubicBezTo>
                  <a:pt x="103975" y="13604"/>
                  <a:pt x="110309" y="0"/>
                  <a:pt x="13217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</p:sp>
      <p:sp>
        <p:nvSpPr>
          <p:cNvPr id="11" name="muscular-male-torso-outline-inside-a-circle_30813"/>
          <p:cNvSpPr>
            <a:spLocks noChangeAspect="1"/>
          </p:cNvSpPr>
          <p:nvPr/>
        </p:nvSpPr>
        <p:spPr bwMode="auto">
          <a:xfrm>
            <a:off x="469785" y="4005064"/>
            <a:ext cx="1224136" cy="1218020"/>
          </a:xfrm>
          <a:custGeom>
            <a:avLst/>
            <a:gdLst>
              <a:gd name="T0" fmla="*/ 1112 w 2494"/>
              <a:gd name="T1" fmla="*/ 2486 h 2486"/>
              <a:gd name="T2" fmla="*/ 1181 w 2494"/>
              <a:gd name="T3" fmla="*/ 2234 h 2486"/>
              <a:gd name="T4" fmla="*/ 994 w 2494"/>
              <a:gd name="T5" fmla="*/ 1917 h 2486"/>
              <a:gd name="T6" fmla="*/ 829 w 2494"/>
              <a:gd name="T7" fmla="*/ 1732 h 2486"/>
              <a:gd name="T8" fmla="*/ 338 w 2494"/>
              <a:gd name="T9" fmla="*/ 1799 h 2486"/>
              <a:gd name="T10" fmla="*/ 275 w 2494"/>
              <a:gd name="T11" fmla="*/ 1709 h 2486"/>
              <a:gd name="T12" fmla="*/ 650 w 2494"/>
              <a:gd name="T13" fmla="*/ 1172 h 2486"/>
              <a:gd name="T14" fmla="*/ 795 w 2494"/>
              <a:gd name="T15" fmla="*/ 1171 h 2486"/>
              <a:gd name="T16" fmla="*/ 816 w 2494"/>
              <a:gd name="T17" fmla="*/ 1265 h 2486"/>
              <a:gd name="T18" fmla="*/ 781 w 2494"/>
              <a:gd name="T19" fmla="*/ 1314 h 2486"/>
              <a:gd name="T20" fmla="*/ 718 w 2494"/>
              <a:gd name="T21" fmla="*/ 1275 h 2486"/>
              <a:gd name="T22" fmla="*/ 624 w 2494"/>
              <a:gd name="T23" fmla="*/ 1273 h 2486"/>
              <a:gd name="T24" fmla="*/ 512 w 2494"/>
              <a:gd name="T25" fmla="*/ 1617 h 2486"/>
              <a:gd name="T26" fmla="*/ 733 w 2494"/>
              <a:gd name="T27" fmla="*/ 1531 h 2486"/>
              <a:gd name="T28" fmla="*/ 975 w 2494"/>
              <a:gd name="T29" fmla="*/ 1446 h 2486"/>
              <a:gd name="T30" fmla="*/ 1127 w 2494"/>
              <a:gd name="T31" fmla="*/ 1170 h 2486"/>
              <a:gd name="T32" fmla="*/ 1002 w 2494"/>
              <a:gd name="T33" fmla="*/ 802 h 2486"/>
              <a:gd name="T34" fmla="*/ 1415 w 2494"/>
              <a:gd name="T35" fmla="*/ 815 h 2486"/>
              <a:gd name="T36" fmla="*/ 1465 w 2494"/>
              <a:gd name="T37" fmla="*/ 916 h 2486"/>
              <a:gd name="T38" fmla="*/ 1466 w 2494"/>
              <a:gd name="T39" fmla="*/ 974 h 2486"/>
              <a:gd name="T40" fmla="*/ 1480 w 2494"/>
              <a:gd name="T41" fmla="*/ 1059 h 2486"/>
              <a:gd name="T42" fmla="*/ 1481 w 2494"/>
              <a:gd name="T43" fmla="*/ 1124 h 2486"/>
              <a:gd name="T44" fmla="*/ 1362 w 2494"/>
              <a:gd name="T45" fmla="*/ 1178 h 2486"/>
              <a:gd name="T46" fmla="*/ 1524 w 2494"/>
              <a:gd name="T47" fmla="*/ 1343 h 2486"/>
              <a:gd name="T48" fmla="*/ 1786 w 2494"/>
              <a:gd name="T49" fmla="*/ 1161 h 2486"/>
              <a:gd name="T50" fmla="*/ 2006 w 2494"/>
              <a:gd name="T51" fmla="*/ 933 h 2486"/>
              <a:gd name="T52" fmla="*/ 1804 w 2494"/>
              <a:gd name="T53" fmla="*/ 647 h 2486"/>
              <a:gd name="T54" fmla="*/ 1703 w 2494"/>
              <a:gd name="T55" fmla="*/ 705 h 2486"/>
              <a:gd name="T56" fmla="*/ 1599 w 2494"/>
              <a:gd name="T57" fmla="*/ 776 h 2486"/>
              <a:gd name="T58" fmla="*/ 1966 w 2494"/>
              <a:gd name="T59" fmla="*/ 707 h 2486"/>
              <a:gd name="T60" fmla="*/ 2246 w 2494"/>
              <a:gd name="T61" fmla="*/ 945 h 2486"/>
              <a:gd name="T62" fmla="*/ 1812 w 2494"/>
              <a:gd name="T63" fmla="*/ 1395 h 2486"/>
              <a:gd name="T64" fmla="*/ 1727 w 2494"/>
              <a:gd name="T65" fmla="*/ 1895 h 2486"/>
              <a:gd name="T66" fmla="*/ 1711 w 2494"/>
              <a:gd name="T67" fmla="*/ 2386 h 2486"/>
              <a:gd name="T68" fmla="*/ 1247 w 2494"/>
              <a:gd name="T69" fmla="*/ 0 h 2486"/>
              <a:gd name="T70" fmla="*/ 1861 w 2494"/>
              <a:gd name="T71" fmla="*/ 1444 h 2486"/>
              <a:gd name="T72" fmla="*/ 2282 w 2494"/>
              <a:gd name="T73" fmla="*/ 878 h 2486"/>
              <a:gd name="T74" fmla="*/ 1755 w 2494"/>
              <a:gd name="T75" fmla="*/ 514 h 2486"/>
              <a:gd name="T76" fmla="*/ 1568 w 2494"/>
              <a:gd name="T77" fmla="*/ 831 h 2486"/>
              <a:gd name="T78" fmla="*/ 1767 w 2494"/>
              <a:gd name="T79" fmla="*/ 748 h 2486"/>
              <a:gd name="T80" fmla="*/ 1898 w 2494"/>
              <a:gd name="T81" fmla="*/ 832 h 2486"/>
              <a:gd name="T82" fmla="*/ 1733 w 2494"/>
              <a:gd name="T83" fmla="*/ 1125 h 2486"/>
              <a:gd name="T84" fmla="*/ 1430 w 2494"/>
              <a:gd name="T85" fmla="*/ 1260 h 2486"/>
              <a:gd name="T86" fmla="*/ 1494 w 2494"/>
              <a:gd name="T87" fmla="*/ 1187 h 2486"/>
              <a:gd name="T88" fmla="*/ 1544 w 2494"/>
              <a:gd name="T89" fmla="*/ 1072 h 2486"/>
              <a:gd name="T90" fmla="*/ 1532 w 2494"/>
              <a:gd name="T91" fmla="*/ 970 h 2486"/>
              <a:gd name="T92" fmla="*/ 1470 w 2494"/>
              <a:gd name="T93" fmla="*/ 848 h 2486"/>
              <a:gd name="T94" fmla="*/ 1358 w 2494"/>
              <a:gd name="T95" fmla="*/ 637 h 2486"/>
              <a:gd name="T96" fmla="*/ 962 w 2494"/>
              <a:gd name="T97" fmla="*/ 1016 h 2486"/>
              <a:gd name="T98" fmla="*/ 968 w 2494"/>
              <a:gd name="T99" fmla="*/ 1383 h 2486"/>
              <a:gd name="T100" fmla="*/ 627 w 2494"/>
              <a:gd name="T101" fmla="*/ 1337 h 2486"/>
              <a:gd name="T102" fmla="*/ 832 w 2494"/>
              <a:gd name="T103" fmla="*/ 1350 h 2486"/>
              <a:gd name="T104" fmla="*/ 862 w 2494"/>
              <a:gd name="T105" fmla="*/ 1175 h 2486"/>
              <a:gd name="T106" fmla="*/ 781 w 2494"/>
              <a:gd name="T107" fmla="*/ 1106 h 2486"/>
              <a:gd name="T108" fmla="*/ 484 w 2494"/>
              <a:gd name="T109" fmla="*/ 1208 h 2486"/>
              <a:gd name="T110" fmla="*/ 220 w 2494"/>
              <a:gd name="T111" fmla="*/ 1795 h 2486"/>
              <a:gd name="T112" fmla="*/ 578 w 2494"/>
              <a:gd name="T113" fmla="*/ 1851 h 2486"/>
              <a:gd name="T114" fmla="*/ 953 w 2494"/>
              <a:gd name="T115" fmla="*/ 1964 h 2486"/>
              <a:gd name="T116" fmla="*/ 63 w 2494"/>
              <a:gd name="T117" fmla="*/ 1247 h 2486"/>
              <a:gd name="T118" fmla="*/ 1775 w 2494"/>
              <a:gd name="T119" fmla="*/ 2307 h 2486"/>
              <a:gd name="T120" fmla="*/ 232 w 2494"/>
              <a:gd name="T121" fmla="*/ 1246 h 2486"/>
              <a:gd name="T122" fmla="*/ 1247 w 2494"/>
              <a:gd name="T123" fmla="*/ 169 h 24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494" h="2486">
                <a:moveTo>
                  <a:pt x="1247" y="0"/>
                </a:moveTo>
                <a:cubicBezTo>
                  <a:pt x="560" y="0"/>
                  <a:pt x="0" y="559"/>
                  <a:pt x="0" y="1247"/>
                </a:cubicBezTo>
                <a:cubicBezTo>
                  <a:pt x="0" y="1885"/>
                  <a:pt x="478" y="2418"/>
                  <a:pt x="1112" y="2486"/>
                </a:cubicBezTo>
                <a:cubicBezTo>
                  <a:pt x="1113" y="2486"/>
                  <a:pt x="1114" y="2486"/>
                  <a:pt x="1115" y="2486"/>
                </a:cubicBezTo>
                <a:cubicBezTo>
                  <a:pt x="1129" y="2486"/>
                  <a:pt x="1141" y="2477"/>
                  <a:pt x="1145" y="2463"/>
                </a:cubicBezTo>
                <a:cubicBezTo>
                  <a:pt x="1181" y="2331"/>
                  <a:pt x="1181" y="2238"/>
                  <a:pt x="1181" y="2234"/>
                </a:cubicBezTo>
                <a:cubicBezTo>
                  <a:pt x="1181" y="2226"/>
                  <a:pt x="1179" y="2218"/>
                  <a:pt x="1173" y="2213"/>
                </a:cubicBezTo>
                <a:cubicBezTo>
                  <a:pt x="1133" y="2169"/>
                  <a:pt x="1037" y="1992"/>
                  <a:pt x="1004" y="1928"/>
                </a:cubicBezTo>
                <a:cubicBezTo>
                  <a:pt x="1002" y="1924"/>
                  <a:pt x="999" y="1920"/>
                  <a:pt x="994" y="1917"/>
                </a:cubicBezTo>
                <a:cubicBezTo>
                  <a:pt x="897" y="1849"/>
                  <a:pt x="879" y="1752"/>
                  <a:pt x="879" y="1751"/>
                </a:cubicBezTo>
                <a:cubicBezTo>
                  <a:pt x="877" y="1741"/>
                  <a:pt x="869" y="1732"/>
                  <a:pt x="859" y="1728"/>
                </a:cubicBezTo>
                <a:cubicBezTo>
                  <a:pt x="849" y="1724"/>
                  <a:pt x="838" y="1725"/>
                  <a:pt x="829" y="1732"/>
                </a:cubicBezTo>
                <a:cubicBezTo>
                  <a:pt x="711" y="1820"/>
                  <a:pt x="636" y="1820"/>
                  <a:pt x="586" y="1820"/>
                </a:cubicBezTo>
                <a:lnTo>
                  <a:pt x="577" y="1820"/>
                </a:lnTo>
                <a:cubicBezTo>
                  <a:pt x="516" y="1820"/>
                  <a:pt x="338" y="1799"/>
                  <a:pt x="338" y="1799"/>
                </a:cubicBezTo>
                <a:cubicBezTo>
                  <a:pt x="315" y="1795"/>
                  <a:pt x="286" y="1786"/>
                  <a:pt x="274" y="1765"/>
                </a:cubicBezTo>
                <a:cubicBezTo>
                  <a:pt x="262" y="1744"/>
                  <a:pt x="273" y="1718"/>
                  <a:pt x="273" y="1718"/>
                </a:cubicBezTo>
                <a:cubicBezTo>
                  <a:pt x="274" y="1715"/>
                  <a:pt x="275" y="1712"/>
                  <a:pt x="275" y="1709"/>
                </a:cubicBezTo>
                <a:cubicBezTo>
                  <a:pt x="288" y="1584"/>
                  <a:pt x="385" y="1453"/>
                  <a:pt x="387" y="1451"/>
                </a:cubicBezTo>
                <a:lnTo>
                  <a:pt x="536" y="1242"/>
                </a:lnTo>
                <a:cubicBezTo>
                  <a:pt x="572" y="1179"/>
                  <a:pt x="628" y="1172"/>
                  <a:pt x="650" y="1172"/>
                </a:cubicBezTo>
                <a:lnTo>
                  <a:pt x="658" y="1173"/>
                </a:lnTo>
                <a:cubicBezTo>
                  <a:pt x="690" y="1175"/>
                  <a:pt x="785" y="1168"/>
                  <a:pt x="786" y="1168"/>
                </a:cubicBezTo>
                <a:cubicBezTo>
                  <a:pt x="792" y="1168"/>
                  <a:pt x="794" y="1170"/>
                  <a:pt x="795" y="1171"/>
                </a:cubicBezTo>
                <a:cubicBezTo>
                  <a:pt x="799" y="1175"/>
                  <a:pt x="801" y="1187"/>
                  <a:pt x="800" y="1191"/>
                </a:cubicBezTo>
                <a:cubicBezTo>
                  <a:pt x="800" y="1203"/>
                  <a:pt x="807" y="1215"/>
                  <a:pt x="818" y="1220"/>
                </a:cubicBezTo>
                <a:cubicBezTo>
                  <a:pt x="824" y="1223"/>
                  <a:pt x="823" y="1246"/>
                  <a:pt x="816" y="1265"/>
                </a:cubicBezTo>
                <a:cubicBezTo>
                  <a:pt x="815" y="1270"/>
                  <a:pt x="814" y="1283"/>
                  <a:pt x="816" y="1289"/>
                </a:cubicBezTo>
                <a:cubicBezTo>
                  <a:pt x="814" y="1290"/>
                  <a:pt x="809" y="1292"/>
                  <a:pt x="806" y="1293"/>
                </a:cubicBezTo>
                <a:cubicBezTo>
                  <a:pt x="792" y="1294"/>
                  <a:pt x="783" y="1300"/>
                  <a:pt x="781" y="1314"/>
                </a:cubicBezTo>
                <a:cubicBezTo>
                  <a:pt x="773" y="1312"/>
                  <a:pt x="760" y="1315"/>
                  <a:pt x="753" y="1319"/>
                </a:cubicBezTo>
                <a:cubicBezTo>
                  <a:pt x="749" y="1317"/>
                  <a:pt x="741" y="1306"/>
                  <a:pt x="737" y="1294"/>
                </a:cubicBezTo>
                <a:cubicBezTo>
                  <a:pt x="734" y="1285"/>
                  <a:pt x="727" y="1278"/>
                  <a:pt x="718" y="1275"/>
                </a:cubicBezTo>
                <a:cubicBezTo>
                  <a:pt x="709" y="1271"/>
                  <a:pt x="699" y="1272"/>
                  <a:pt x="691" y="1277"/>
                </a:cubicBezTo>
                <a:cubicBezTo>
                  <a:pt x="691" y="1277"/>
                  <a:pt x="686" y="1280"/>
                  <a:pt x="672" y="1280"/>
                </a:cubicBezTo>
                <a:cubicBezTo>
                  <a:pt x="649" y="1280"/>
                  <a:pt x="624" y="1273"/>
                  <a:pt x="624" y="1273"/>
                </a:cubicBezTo>
                <a:cubicBezTo>
                  <a:pt x="613" y="1271"/>
                  <a:pt x="602" y="1273"/>
                  <a:pt x="595" y="1281"/>
                </a:cubicBezTo>
                <a:cubicBezTo>
                  <a:pt x="474" y="1397"/>
                  <a:pt x="486" y="1581"/>
                  <a:pt x="486" y="1589"/>
                </a:cubicBezTo>
                <a:cubicBezTo>
                  <a:pt x="487" y="1603"/>
                  <a:pt x="497" y="1615"/>
                  <a:pt x="512" y="1617"/>
                </a:cubicBezTo>
                <a:cubicBezTo>
                  <a:pt x="526" y="1620"/>
                  <a:pt x="539" y="1613"/>
                  <a:pt x="545" y="1600"/>
                </a:cubicBezTo>
                <a:cubicBezTo>
                  <a:pt x="575" y="1535"/>
                  <a:pt x="682" y="1530"/>
                  <a:pt x="714" y="1530"/>
                </a:cubicBezTo>
                <a:cubicBezTo>
                  <a:pt x="725" y="1530"/>
                  <a:pt x="732" y="1531"/>
                  <a:pt x="733" y="1531"/>
                </a:cubicBezTo>
                <a:cubicBezTo>
                  <a:pt x="742" y="1533"/>
                  <a:pt x="750" y="1529"/>
                  <a:pt x="757" y="1523"/>
                </a:cubicBezTo>
                <a:cubicBezTo>
                  <a:pt x="833" y="1452"/>
                  <a:pt x="935" y="1446"/>
                  <a:pt x="973" y="1446"/>
                </a:cubicBezTo>
                <a:lnTo>
                  <a:pt x="975" y="1446"/>
                </a:lnTo>
                <a:cubicBezTo>
                  <a:pt x="979" y="1447"/>
                  <a:pt x="982" y="1446"/>
                  <a:pt x="985" y="1445"/>
                </a:cubicBezTo>
                <a:cubicBezTo>
                  <a:pt x="1040" y="1429"/>
                  <a:pt x="1080" y="1397"/>
                  <a:pt x="1106" y="1349"/>
                </a:cubicBezTo>
                <a:cubicBezTo>
                  <a:pt x="1146" y="1274"/>
                  <a:pt x="1132" y="1184"/>
                  <a:pt x="1127" y="1170"/>
                </a:cubicBezTo>
                <a:cubicBezTo>
                  <a:pt x="1126" y="1167"/>
                  <a:pt x="1125" y="1165"/>
                  <a:pt x="1124" y="1162"/>
                </a:cubicBezTo>
                <a:cubicBezTo>
                  <a:pt x="1099" y="1127"/>
                  <a:pt x="1034" y="1029"/>
                  <a:pt x="1019" y="992"/>
                </a:cubicBezTo>
                <a:cubicBezTo>
                  <a:pt x="999" y="945"/>
                  <a:pt x="983" y="839"/>
                  <a:pt x="1002" y="802"/>
                </a:cubicBezTo>
                <a:cubicBezTo>
                  <a:pt x="1059" y="685"/>
                  <a:pt x="1164" y="668"/>
                  <a:pt x="1221" y="668"/>
                </a:cubicBezTo>
                <a:cubicBezTo>
                  <a:pt x="1269" y="668"/>
                  <a:pt x="1307" y="680"/>
                  <a:pt x="1327" y="691"/>
                </a:cubicBezTo>
                <a:cubicBezTo>
                  <a:pt x="1373" y="718"/>
                  <a:pt x="1409" y="791"/>
                  <a:pt x="1415" y="815"/>
                </a:cubicBezTo>
                <a:cubicBezTo>
                  <a:pt x="1414" y="818"/>
                  <a:pt x="1413" y="821"/>
                  <a:pt x="1412" y="824"/>
                </a:cubicBezTo>
                <a:cubicBezTo>
                  <a:pt x="1406" y="837"/>
                  <a:pt x="1399" y="854"/>
                  <a:pt x="1408" y="872"/>
                </a:cubicBezTo>
                <a:cubicBezTo>
                  <a:pt x="1418" y="893"/>
                  <a:pt x="1442" y="905"/>
                  <a:pt x="1465" y="916"/>
                </a:cubicBezTo>
                <a:cubicBezTo>
                  <a:pt x="1471" y="920"/>
                  <a:pt x="1481" y="924"/>
                  <a:pt x="1487" y="927"/>
                </a:cubicBezTo>
                <a:cubicBezTo>
                  <a:pt x="1483" y="930"/>
                  <a:pt x="1479" y="934"/>
                  <a:pt x="1475" y="937"/>
                </a:cubicBezTo>
                <a:cubicBezTo>
                  <a:pt x="1464" y="946"/>
                  <a:pt x="1460" y="961"/>
                  <a:pt x="1466" y="974"/>
                </a:cubicBezTo>
                <a:cubicBezTo>
                  <a:pt x="1469" y="981"/>
                  <a:pt x="1472" y="988"/>
                  <a:pt x="1473" y="993"/>
                </a:cubicBezTo>
                <a:cubicBezTo>
                  <a:pt x="1473" y="994"/>
                  <a:pt x="1472" y="995"/>
                  <a:pt x="1471" y="996"/>
                </a:cubicBezTo>
                <a:cubicBezTo>
                  <a:pt x="1457" y="1021"/>
                  <a:pt x="1458" y="1041"/>
                  <a:pt x="1480" y="1059"/>
                </a:cubicBezTo>
                <a:lnTo>
                  <a:pt x="1480" y="1059"/>
                </a:lnTo>
                <a:cubicBezTo>
                  <a:pt x="1475" y="1067"/>
                  <a:pt x="1468" y="1081"/>
                  <a:pt x="1474" y="1098"/>
                </a:cubicBezTo>
                <a:cubicBezTo>
                  <a:pt x="1479" y="1111"/>
                  <a:pt x="1481" y="1119"/>
                  <a:pt x="1481" y="1124"/>
                </a:cubicBezTo>
                <a:lnTo>
                  <a:pt x="1481" y="1124"/>
                </a:lnTo>
                <a:cubicBezTo>
                  <a:pt x="1404" y="1124"/>
                  <a:pt x="1372" y="1161"/>
                  <a:pt x="1368" y="1165"/>
                </a:cubicBezTo>
                <a:cubicBezTo>
                  <a:pt x="1365" y="1169"/>
                  <a:pt x="1363" y="1174"/>
                  <a:pt x="1362" y="1178"/>
                </a:cubicBezTo>
                <a:cubicBezTo>
                  <a:pt x="1351" y="1229"/>
                  <a:pt x="1357" y="1270"/>
                  <a:pt x="1381" y="1299"/>
                </a:cubicBezTo>
                <a:cubicBezTo>
                  <a:pt x="1411" y="1337"/>
                  <a:pt x="1460" y="1345"/>
                  <a:pt x="1496" y="1345"/>
                </a:cubicBezTo>
                <a:cubicBezTo>
                  <a:pt x="1513" y="1345"/>
                  <a:pt x="1524" y="1343"/>
                  <a:pt x="1524" y="1343"/>
                </a:cubicBezTo>
                <a:cubicBezTo>
                  <a:pt x="1536" y="1341"/>
                  <a:pt x="1546" y="1333"/>
                  <a:pt x="1549" y="1321"/>
                </a:cubicBezTo>
                <a:cubicBezTo>
                  <a:pt x="1577" y="1214"/>
                  <a:pt x="1759" y="1183"/>
                  <a:pt x="1761" y="1183"/>
                </a:cubicBezTo>
                <a:cubicBezTo>
                  <a:pt x="1773" y="1181"/>
                  <a:pt x="1782" y="1172"/>
                  <a:pt x="1786" y="1161"/>
                </a:cubicBezTo>
                <a:cubicBezTo>
                  <a:pt x="1823" y="1037"/>
                  <a:pt x="1993" y="988"/>
                  <a:pt x="1995" y="988"/>
                </a:cubicBezTo>
                <a:cubicBezTo>
                  <a:pt x="2007" y="985"/>
                  <a:pt x="2015" y="975"/>
                  <a:pt x="2018" y="963"/>
                </a:cubicBezTo>
                <a:cubicBezTo>
                  <a:pt x="2020" y="952"/>
                  <a:pt x="2015" y="940"/>
                  <a:pt x="2006" y="933"/>
                </a:cubicBezTo>
                <a:cubicBezTo>
                  <a:pt x="1998" y="927"/>
                  <a:pt x="1997" y="926"/>
                  <a:pt x="1985" y="892"/>
                </a:cubicBezTo>
                <a:cubicBezTo>
                  <a:pt x="1979" y="874"/>
                  <a:pt x="1970" y="848"/>
                  <a:pt x="1955" y="810"/>
                </a:cubicBezTo>
                <a:cubicBezTo>
                  <a:pt x="1909" y="689"/>
                  <a:pt x="1808" y="648"/>
                  <a:pt x="1804" y="647"/>
                </a:cubicBezTo>
                <a:cubicBezTo>
                  <a:pt x="1790" y="641"/>
                  <a:pt x="1773" y="647"/>
                  <a:pt x="1765" y="661"/>
                </a:cubicBezTo>
                <a:cubicBezTo>
                  <a:pt x="1755" y="679"/>
                  <a:pt x="1739" y="681"/>
                  <a:pt x="1734" y="681"/>
                </a:cubicBezTo>
                <a:cubicBezTo>
                  <a:pt x="1718" y="678"/>
                  <a:pt x="1706" y="690"/>
                  <a:pt x="1703" y="705"/>
                </a:cubicBezTo>
                <a:cubicBezTo>
                  <a:pt x="1701" y="713"/>
                  <a:pt x="1702" y="721"/>
                  <a:pt x="1706" y="728"/>
                </a:cubicBezTo>
                <a:cubicBezTo>
                  <a:pt x="1680" y="767"/>
                  <a:pt x="1639" y="776"/>
                  <a:pt x="1608" y="776"/>
                </a:cubicBezTo>
                <a:cubicBezTo>
                  <a:pt x="1604" y="776"/>
                  <a:pt x="1601" y="776"/>
                  <a:pt x="1599" y="776"/>
                </a:cubicBezTo>
                <a:cubicBezTo>
                  <a:pt x="1565" y="744"/>
                  <a:pt x="1575" y="679"/>
                  <a:pt x="1580" y="654"/>
                </a:cubicBezTo>
                <a:cubicBezTo>
                  <a:pt x="1755" y="529"/>
                  <a:pt x="1793" y="587"/>
                  <a:pt x="1795" y="591"/>
                </a:cubicBezTo>
                <a:cubicBezTo>
                  <a:pt x="1819" y="621"/>
                  <a:pt x="1929" y="686"/>
                  <a:pt x="1966" y="707"/>
                </a:cubicBezTo>
                <a:cubicBezTo>
                  <a:pt x="2158" y="789"/>
                  <a:pt x="2229" y="911"/>
                  <a:pt x="2230" y="912"/>
                </a:cubicBezTo>
                <a:cubicBezTo>
                  <a:pt x="2232" y="915"/>
                  <a:pt x="2233" y="917"/>
                  <a:pt x="2235" y="919"/>
                </a:cubicBezTo>
                <a:cubicBezTo>
                  <a:pt x="2243" y="927"/>
                  <a:pt x="2246" y="935"/>
                  <a:pt x="2246" y="945"/>
                </a:cubicBezTo>
                <a:cubicBezTo>
                  <a:pt x="2245" y="983"/>
                  <a:pt x="2198" y="1032"/>
                  <a:pt x="2182" y="1046"/>
                </a:cubicBezTo>
                <a:cubicBezTo>
                  <a:pt x="2178" y="1050"/>
                  <a:pt x="2175" y="1054"/>
                  <a:pt x="2173" y="1058"/>
                </a:cubicBezTo>
                <a:cubicBezTo>
                  <a:pt x="2066" y="1322"/>
                  <a:pt x="1814" y="1394"/>
                  <a:pt x="1812" y="1395"/>
                </a:cubicBezTo>
                <a:cubicBezTo>
                  <a:pt x="1803" y="1398"/>
                  <a:pt x="1796" y="1404"/>
                  <a:pt x="1792" y="1412"/>
                </a:cubicBezTo>
                <a:cubicBezTo>
                  <a:pt x="1788" y="1420"/>
                  <a:pt x="1788" y="1430"/>
                  <a:pt x="1792" y="1438"/>
                </a:cubicBezTo>
                <a:cubicBezTo>
                  <a:pt x="1873" y="1612"/>
                  <a:pt x="1729" y="1892"/>
                  <a:pt x="1727" y="1895"/>
                </a:cubicBezTo>
                <a:cubicBezTo>
                  <a:pt x="1724" y="1901"/>
                  <a:pt x="1723" y="1908"/>
                  <a:pt x="1724" y="1914"/>
                </a:cubicBezTo>
                <a:cubicBezTo>
                  <a:pt x="1751" y="2085"/>
                  <a:pt x="1727" y="2248"/>
                  <a:pt x="1701" y="2355"/>
                </a:cubicBezTo>
                <a:cubicBezTo>
                  <a:pt x="1698" y="2366"/>
                  <a:pt x="1703" y="2378"/>
                  <a:pt x="1711" y="2386"/>
                </a:cubicBezTo>
                <a:cubicBezTo>
                  <a:pt x="1721" y="2393"/>
                  <a:pt x="1733" y="2395"/>
                  <a:pt x="1744" y="2390"/>
                </a:cubicBezTo>
                <a:cubicBezTo>
                  <a:pt x="2200" y="2192"/>
                  <a:pt x="2494" y="1744"/>
                  <a:pt x="2494" y="1247"/>
                </a:cubicBezTo>
                <a:cubicBezTo>
                  <a:pt x="2494" y="559"/>
                  <a:pt x="1935" y="0"/>
                  <a:pt x="1247" y="0"/>
                </a:cubicBezTo>
                <a:close/>
                <a:moveTo>
                  <a:pt x="1775" y="2307"/>
                </a:moveTo>
                <a:cubicBezTo>
                  <a:pt x="1796" y="2201"/>
                  <a:pt x="1809" y="2061"/>
                  <a:pt x="1787" y="1915"/>
                </a:cubicBezTo>
                <a:cubicBezTo>
                  <a:pt x="1812" y="1864"/>
                  <a:pt x="1922" y="1625"/>
                  <a:pt x="1861" y="1444"/>
                </a:cubicBezTo>
                <a:cubicBezTo>
                  <a:pt x="1939" y="1414"/>
                  <a:pt x="2131" y="1320"/>
                  <a:pt x="2229" y="1088"/>
                </a:cubicBezTo>
                <a:cubicBezTo>
                  <a:pt x="2248" y="1070"/>
                  <a:pt x="2306" y="1010"/>
                  <a:pt x="2309" y="947"/>
                </a:cubicBezTo>
                <a:cubicBezTo>
                  <a:pt x="2309" y="921"/>
                  <a:pt x="2300" y="897"/>
                  <a:pt x="2282" y="878"/>
                </a:cubicBezTo>
                <a:cubicBezTo>
                  <a:pt x="2268" y="854"/>
                  <a:pt x="2187" y="733"/>
                  <a:pt x="1994" y="651"/>
                </a:cubicBezTo>
                <a:cubicBezTo>
                  <a:pt x="1930" y="615"/>
                  <a:pt x="1855" y="566"/>
                  <a:pt x="1847" y="555"/>
                </a:cubicBezTo>
                <a:cubicBezTo>
                  <a:pt x="1844" y="551"/>
                  <a:pt x="1819" y="514"/>
                  <a:pt x="1755" y="514"/>
                </a:cubicBezTo>
                <a:cubicBezTo>
                  <a:pt x="1695" y="514"/>
                  <a:pt x="1621" y="547"/>
                  <a:pt x="1535" y="611"/>
                </a:cubicBezTo>
                <a:cubicBezTo>
                  <a:pt x="1529" y="614"/>
                  <a:pt x="1525" y="620"/>
                  <a:pt x="1523" y="626"/>
                </a:cubicBezTo>
                <a:cubicBezTo>
                  <a:pt x="1522" y="632"/>
                  <a:pt x="1482" y="767"/>
                  <a:pt x="1568" y="831"/>
                </a:cubicBezTo>
                <a:cubicBezTo>
                  <a:pt x="1572" y="833"/>
                  <a:pt x="1577" y="835"/>
                  <a:pt x="1581" y="836"/>
                </a:cubicBezTo>
                <a:cubicBezTo>
                  <a:pt x="1581" y="836"/>
                  <a:pt x="1592" y="838"/>
                  <a:pt x="1608" y="838"/>
                </a:cubicBezTo>
                <a:cubicBezTo>
                  <a:pt x="1642" y="838"/>
                  <a:pt x="1725" y="829"/>
                  <a:pt x="1767" y="748"/>
                </a:cubicBezTo>
                <a:cubicBezTo>
                  <a:pt x="1769" y="744"/>
                  <a:pt x="1772" y="740"/>
                  <a:pt x="1773" y="734"/>
                </a:cubicBezTo>
                <a:cubicBezTo>
                  <a:pt x="1783" y="730"/>
                  <a:pt x="1793" y="723"/>
                  <a:pt x="1802" y="715"/>
                </a:cubicBezTo>
                <a:cubicBezTo>
                  <a:pt x="1828" y="731"/>
                  <a:pt x="1872" y="767"/>
                  <a:pt x="1898" y="832"/>
                </a:cubicBezTo>
                <a:cubicBezTo>
                  <a:pt x="1912" y="869"/>
                  <a:pt x="1921" y="894"/>
                  <a:pt x="1927" y="912"/>
                </a:cubicBezTo>
                <a:cubicBezTo>
                  <a:pt x="1931" y="924"/>
                  <a:pt x="1934" y="934"/>
                  <a:pt x="1938" y="942"/>
                </a:cubicBezTo>
                <a:cubicBezTo>
                  <a:pt x="1879" y="966"/>
                  <a:pt x="1773" y="1021"/>
                  <a:pt x="1733" y="1125"/>
                </a:cubicBezTo>
                <a:cubicBezTo>
                  <a:pt x="1682" y="1136"/>
                  <a:pt x="1541" y="1177"/>
                  <a:pt x="1497" y="1283"/>
                </a:cubicBezTo>
                <a:lnTo>
                  <a:pt x="1496" y="1283"/>
                </a:lnTo>
                <a:cubicBezTo>
                  <a:pt x="1478" y="1283"/>
                  <a:pt x="1446" y="1280"/>
                  <a:pt x="1430" y="1260"/>
                </a:cubicBezTo>
                <a:cubicBezTo>
                  <a:pt x="1420" y="1247"/>
                  <a:pt x="1417" y="1228"/>
                  <a:pt x="1421" y="1201"/>
                </a:cubicBezTo>
                <a:cubicBezTo>
                  <a:pt x="1429" y="1196"/>
                  <a:pt x="1448" y="1186"/>
                  <a:pt x="1482" y="1186"/>
                </a:cubicBezTo>
                <a:lnTo>
                  <a:pt x="1494" y="1187"/>
                </a:lnTo>
                <a:cubicBezTo>
                  <a:pt x="1510" y="1187"/>
                  <a:pt x="1525" y="1179"/>
                  <a:pt x="1534" y="1165"/>
                </a:cubicBezTo>
                <a:cubicBezTo>
                  <a:pt x="1547" y="1147"/>
                  <a:pt x="1548" y="1120"/>
                  <a:pt x="1536" y="1086"/>
                </a:cubicBezTo>
                <a:cubicBezTo>
                  <a:pt x="1539" y="1082"/>
                  <a:pt x="1542" y="1077"/>
                  <a:pt x="1544" y="1072"/>
                </a:cubicBezTo>
                <a:cubicBezTo>
                  <a:pt x="1553" y="1049"/>
                  <a:pt x="1544" y="1034"/>
                  <a:pt x="1530" y="1020"/>
                </a:cubicBezTo>
                <a:cubicBezTo>
                  <a:pt x="1532" y="1016"/>
                  <a:pt x="1533" y="1013"/>
                  <a:pt x="1535" y="1009"/>
                </a:cubicBezTo>
                <a:cubicBezTo>
                  <a:pt x="1537" y="1005"/>
                  <a:pt x="1540" y="995"/>
                  <a:pt x="1532" y="970"/>
                </a:cubicBezTo>
                <a:cubicBezTo>
                  <a:pt x="1559" y="944"/>
                  <a:pt x="1557" y="928"/>
                  <a:pt x="1556" y="921"/>
                </a:cubicBezTo>
                <a:cubicBezTo>
                  <a:pt x="1552" y="890"/>
                  <a:pt x="1521" y="874"/>
                  <a:pt x="1493" y="860"/>
                </a:cubicBezTo>
                <a:cubicBezTo>
                  <a:pt x="1486" y="857"/>
                  <a:pt x="1476" y="852"/>
                  <a:pt x="1470" y="848"/>
                </a:cubicBezTo>
                <a:lnTo>
                  <a:pt x="1470" y="848"/>
                </a:lnTo>
                <a:cubicBezTo>
                  <a:pt x="1474" y="837"/>
                  <a:pt x="1480" y="824"/>
                  <a:pt x="1477" y="809"/>
                </a:cubicBezTo>
                <a:cubicBezTo>
                  <a:pt x="1467" y="760"/>
                  <a:pt x="1420" y="673"/>
                  <a:pt x="1358" y="637"/>
                </a:cubicBezTo>
                <a:cubicBezTo>
                  <a:pt x="1324" y="617"/>
                  <a:pt x="1272" y="605"/>
                  <a:pt x="1221" y="605"/>
                </a:cubicBezTo>
                <a:cubicBezTo>
                  <a:pt x="1099" y="605"/>
                  <a:pt x="999" y="667"/>
                  <a:pt x="946" y="774"/>
                </a:cubicBezTo>
                <a:cubicBezTo>
                  <a:pt x="916" y="835"/>
                  <a:pt x="940" y="964"/>
                  <a:pt x="962" y="1016"/>
                </a:cubicBezTo>
                <a:cubicBezTo>
                  <a:pt x="980" y="1061"/>
                  <a:pt x="1051" y="1165"/>
                  <a:pt x="1069" y="1192"/>
                </a:cubicBezTo>
                <a:cubicBezTo>
                  <a:pt x="1073" y="1216"/>
                  <a:pt x="1088" y="1347"/>
                  <a:pt x="972" y="1383"/>
                </a:cubicBezTo>
                <a:lnTo>
                  <a:pt x="968" y="1383"/>
                </a:lnTo>
                <a:cubicBezTo>
                  <a:pt x="934" y="1383"/>
                  <a:pt x="817" y="1389"/>
                  <a:pt x="725" y="1468"/>
                </a:cubicBezTo>
                <a:cubicBezTo>
                  <a:pt x="694" y="1466"/>
                  <a:pt x="615" y="1469"/>
                  <a:pt x="554" y="1504"/>
                </a:cubicBezTo>
                <a:cubicBezTo>
                  <a:pt x="562" y="1454"/>
                  <a:pt x="581" y="1388"/>
                  <a:pt x="627" y="1337"/>
                </a:cubicBezTo>
                <a:cubicBezTo>
                  <a:pt x="644" y="1340"/>
                  <a:pt x="671" y="1343"/>
                  <a:pt x="691" y="1340"/>
                </a:cubicBezTo>
                <a:cubicBezTo>
                  <a:pt x="705" y="1364"/>
                  <a:pt x="739" y="1391"/>
                  <a:pt x="777" y="1376"/>
                </a:cubicBezTo>
                <a:cubicBezTo>
                  <a:pt x="798" y="1378"/>
                  <a:pt x="821" y="1368"/>
                  <a:pt x="832" y="1350"/>
                </a:cubicBezTo>
                <a:cubicBezTo>
                  <a:pt x="842" y="1346"/>
                  <a:pt x="856" y="1339"/>
                  <a:pt x="865" y="1326"/>
                </a:cubicBezTo>
                <a:cubicBezTo>
                  <a:pt x="873" y="1317"/>
                  <a:pt x="881" y="1301"/>
                  <a:pt x="878" y="1277"/>
                </a:cubicBezTo>
                <a:cubicBezTo>
                  <a:pt x="887" y="1247"/>
                  <a:pt x="890" y="1201"/>
                  <a:pt x="862" y="1175"/>
                </a:cubicBezTo>
                <a:cubicBezTo>
                  <a:pt x="860" y="1161"/>
                  <a:pt x="854" y="1142"/>
                  <a:pt x="840" y="1128"/>
                </a:cubicBezTo>
                <a:cubicBezTo>
                  <a:pt x="826" y="1114"/>
                  <a:pt x="808" y="1106"/>
                  <a:pt x="782" y="1106"/>
                </a:cubicBezTo>
                <a:lnTo>
                  <a:pt x="781" y="1106"/>
                </a:lnTo>
                <a:cubicBezTo>
                  <a:pt x="781" y="1106"/>
                  <a:pt x="696" y="1113"/>
                  <a:pt x="664" y="1110"/>
                </a:cubicBezTo>
                <a:cubicBezTo>
                  <a:pt x="659" y="1110"/>
                  <a:pt x="655" y="1110"/>
                  <a:pt x="650" y="1110"/>
                </a:cubicBezTo>
                <a:cubicBezTo>
                  <a:pt x="624" y="1110"/>
                  <a:pt x="535" y="1117"/>
                  <a:pt x="484" y="1208"/>
                </a:cubicBezTo>
                <a:lnTo>
                  <a:pt x="337" y="1414"/>
                </a:lnTo>
                <a:cubicBezTo>
                  <a:pt x="332" y="1420"/>
                  <a:pt x="230" y="1558"/>
                  <a:pt x="214" y="1699"/>
                </a:cubicBezTo>
                <a:cubicBezTo>
                  <a:pt x="209" y="1713"/>
                  <a:pt x="198" y="1755"/>
                  <a:pt x="220" y="1795"/>
                </a:cubicBezTo>
                <a:cubicBezTo>
                  <a:pt x="238" y="1829"/>
                  <a:pt x="275" y="1851"/>
                  <a:pt x="329" y="1860"/>
                </a:cubicBezTo>
                <a:cubicBezTo>
                  <a:pt x="337" y="1861"/>
                  <a:pt x="513" y="1883"/>
                  <a:pt x="578" y="1883"/>
                </a:cubicBezTo>
                <a:lnTo>
                  <a:pt x="578" y="1851"/>
                </a:lnTo>
                <a:lnTo>
                  <a:pt x="586" y="1883"/>
                </a:lnTo>
                <a:cubicBezTo>
                  <a:pt x="636" y="1883"/>
                  <a:pt x="716" y="1883"/>
                  <a:pt x="831" y="1807"/>
                </a:cubicBezTo>
                <a:cubicBezTo>
                  <a:pt x="848" y="1849"/>
                  <a:pt x="882" y="1912"/>
                  <a:pt x="953" y="1964"/>
                </a:cubicBezTo>
                <a:cubicBezTo>
                  <a:pt x="972" y="2001"/>
                  <a:pt x="1066" y="2180"/>
                  <a:pt x="1119" y="2245"/>
                </a:cubicBezTo>
                <a:cubicBezTo>
                  <a:pt x="1118" y="2270"/>
                  <a:pt x="1113" y="2336"/>
                  <a:pt x="1092" y="2421"/>
                </a:cubicBezTo>
                <a:cubicBezTo>
                  <a:pt x="503" y="2344"/>
                  <a:pt x="63" y="1844"/>
                  <a:pt x="63" y="1247"/>
                </a:cubicBezTo>
                <a:cubicBezTo>
                  <a:pt x="63" y="594"/>
                  <a:pt x="594" y="62"/>
                  <a:pt x="1247" y="62"/>
                </a:cubicBezTo>
                <a:cubicBezTo>
                  <a:pt x="1901" y="62"/>
                  <a:pt x="2432" y="594"/>
                  <a:pt x="2432" y="1247"/>
                </a:cubicBezTo>
                <a:cubicBezTo>
                  <a:pt x="2432" y="1698"/>
                  <a:pt x="2176" y="2107"/>
                  <a:pt x="1775" y="2307"/>
                </a:cubicBezTo>
                <a:close/>
                <a:moveTo>
                  <a:pt x="1278" y="200"/>
                </a:moveTo>
                <a:cubicBezTo>
                  <a:pt x="1278" y="217"/>
                  <a:pt x="1264" y="231"/>
                  <a:pt x="1247" y="231"/>
                </a:cubicBezTo>
                <a:cubicBezTo>
                  <a:pt x="687" y="231"/>
                  <a:pt x="232" y="687"/>
                  <a:pt x="232" y="1246"/>
                </a:cubicBezTo>
                <a:cubicBezTo>
                  <a:pt x="232" y="1264"/>
                  <a:pt x="218" y="1277"/>
                  <a:pt x="201" y="1277"/>
                </a:cubicBezTo>
                <a:cubicBezTo>
                  <a:pt x="184" y="1277"/>
                  <a:pt x="170" y="1264"/>
                  <a:pt x="170" y="1246"/>
                </a:cubicBezTo>
                <a:cubicBezTo>
                  <a:pt x="170" y="652"/>
                  <a:pt x="653" y="169"/>
                  <a:pt x="1247" y="169"/>
                </a:cubicBezTo>
                <a:cubicBezTo>
                  <a:pt x="1264" y="169"/>
                  <a:pt x="1278" y="183"/>
                  <a:pt x="1278" y="20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7103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0" y="-1"/>
            <a:ext cx="9146438" cy="685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438" y="-1"/>
            <a:ext cx="9144000" cy="6858001"/>
          </a:xfrm>
          <a:prstGeom prst="rect">
            <a:avLst/>
          </a:prstGeom>
          <a:solidFill>
            <a:schemeClr val="tx2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467544" y="389384"/>
            <a:ext cx="8229600" cy="109540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zh-CN" altLang="en-US" sz="3200" dirty="0">
                <a:ln>
                  <a:noFill/>
                </a:ln>
                <a:solidFill>
                  <a:srgbClr val="FFC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人体硒蛋白</a:t>
            </a:r>
            <a:r>
              <a:rPr lang="en-US" altLang="zh-CN" sz="3200" dirty="0">
                <a:ln>
                  <a:noFill/>
                </a:ln>
                <a:solidFill>
                  <a:srgbClr val="FFC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P</a:t>
            </a:r>
            <a:r>
              <a:rPr lang="zh-CN" altLang="en-US" sz="3200" dirty="0">
                <a:ln>
                  <a:noFill/>
                </a:ln>
                <a:solidFill>
                  <a:srgbClr val="FFC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快速检测卡</a:t>
            </a:r>
            <a:endParaRPr lang="zh-CN" altLang="en-US" sz="1400" dirty="0">
              <a:solidFill>
                <a:srgbClr val="FFC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内容占位符 2"/>
          <p:cNvSpPr>
            <a:spLocks noGrp="1"/>
          </p:cNvSpPr>
          <p:nvPr>
            <p:ph idx="1"/>
          </p:nvPr>
        </p:nvSpPr>
        <p:spPr>
          <a:xfrm>
            <a:off x="518864" y="2755354"/>
            <a:ext cx="8229600" cy="2520280"/>
          </a:xfrm>
        </p:spPr>
        <p:txBody>
          <a:bodyPr>
            <a:normAutofit/>
          </a:bodyPr>
          <a:lstStyle/>
          <a:p>
            <a:r>
              <a:rPr lang="zh-CN" altLang="en-US" sz="24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世界硒都的州市政府大力政策支持</a:t>
            </a:r>
            <a:endParaRPr lang="en-US" altLang="zh-CN" sz="24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州农业科学院主持</a:t>
            </a:r>
            <a:endParaRPr lang="en-US" altLang="zh-CN" sz="24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有远见和实力国内企业众筹资金</a:t>
            </a:r>
            <a:endParaRPr lang="en-US" altLang="zh-CN" sz="24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国内外硒科学家学术指导 </a:t>
            </a:r>
            <a:endParaRPr lang="en-US" altLang="zh-CN" sz="24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526770" y="2060848"/>
            <a:ext cx="38163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合作共赢建议</a:t>
            </a:r>
          </a:p>
        </p:txBody>
      </p:sp>
      <p:sp>
        <p:nvSpPr>
          <p:cNvPr id="10" name="agreement_161624"/>
          <p:cNvSpPr>
            <a:spLocks noChangeAspect="1"/>
          </p:cNvSpPr>
          <p:nvPr/>
        </p:nvSpPr>
        <p:spPr bwMode="auto">
          <a:xfrm>
            <a:off x="6733046" y="2852936"/>
            <a:ext cx="1727386" cy="1724459"/>
          </a:xfrm>
          <a:custGeom>
            <a:avLst/>
            <a:gdLst>
              <a:gd name="connsiteX0" fmla="*/ 303098 w 579692"/>
              <a:gd name="connsiteY0" fmla="*/ 424026 h 578710"/>
              <a:gd name="connsiteX1" fmla="*/ 251449 w 579692"/>
              <a:gd name="connsiteY1" fmla="*/ 475587 h 578710"/>
              <a:gd name="connsiteX2" fmla="*/ 251449 w 579692"/>
              <a:gd name="connsiteY2" fmla="*/ 488477 h 578710"/>
              <a:gd name="connsiteX3" fmla="*/ 264361 w 579692"/>
              <a:gd name="connsiteY3" fmla="*/ 488477 h 578710"/>
              <a:gd name="connsiteX4" fmla="*/ 316010 w 579692"/>
              <a:gd name="connsiteY4" fmla="*/ 436916 h 578710"/>
              <a:gd name="connsiteX5" fmla="*/ 316010 w 579692"/>
              <a:gd name="connsiteY5" fmla="*/ 424026 h 578710"/>
              <a:gd name="connsiteX6" fmla="*/ 303098 w 579692"/>
              <a:gd name="connsiteY6" fmla="*/ 424026 h 578710"/>
              <a:gd name="connsiteX7" fmla="*/ 277274 w 579692"/>
              <a:gd name="connsiteY7" fmla="*/ 389425 h 578710"/>
              <a:gd name="connsiteX8" fmla="*/ 271157 w 579692"/>
              <a:gd name="connsiteY8" fmla="*/ 392139 h 578710"/>
              <a:gd name="connsiteX9" fmla="*/ 219508 w 579692"/>
              <a:gd name="connsiteY9" fmla="*/ 443700 h 578710"/>
              <a:gd name="connsiteX10" fmla="*/ 219508 w 579692"/>
              <a:gd name="connsiteY10" fmla="*/ 455912 h 578710"/>
              <a:gd name="connsiteX11" fmla="*/ 232420 w 579692"/>
              <a:gd name="connsiteY11" fmla="*/ 455912 h 578710"/>
              <a:gd name="connsiteX12" fmla="*/ 283390 w 579692"/>
              <a:gd name="connsiteY12" fmla="*/ 405029 h 578710"/>
              <a:gd name="connsiteX13" fmla="*/ 283390 w 579692"/>
              <a:gd name="connsiteY13" fmla="*/ 392139 h 578710"/>
              <a:gd name="connsiteX14" fmla="*/ 277274 w 579692"/>
              <a:gd name="connsiteY14" fmla="*/ 389425 h 578710"/>
              <a:gd name="connsiteX15" fmla="*/ 245333 w 579692"/>
              <a:gd name="connsiteY15" fmla="*/ 357538 h 578710"/>
              <a:gd name="connsiteX16" fmla="*/ 238537 w 579692"/>
              <a:gd name="connsiteY16" fmla="*/ 360252 h 578710"/>
              <a:gd name="connsiteX17" fmla="*/ 187567 w 579692"/>
              <a:gd name="connsiteY17" fmla="*/ 411135 h 578710"/>
              <a:gd name="connsiteX18" fmla="*/ 184849 w 579692"/>
              <a:gd name="connsiteY18" fmla="*/ 417920 h 578710"/>
              <a:gd name="connsiteX19" fmla="*/ 187567 w 579692"/>
              <a:gd name="connsiteY19" fmla="*/ 424026 h 578710"/>
              <a:gd name="connsiteX20" fmla="*/ 200480 w 579692"/>
              <a:gd name="connsiteY20" fmla="*/ 424026 h 578710"/>
              <a:gd name="connsiteX21" fmla="*/ 251449 w 579692"/>
              <a:gd name="connsiteY21" fmla="*/ 373142 h 578710"/>
              <a:gd name="connsiteX22" fmla="*/ 251449 w 579692"/>
              <a:gd name="connsiteY22" fmla="*/ 360252 h 578710"/>
              <a:gd name="connsiteX23" fmla="*/ 245333 w 579692"/>
              <a:gd name="connsiteY23" fmla="*/ 357538 h 578710"/>
              <a:gd name="connsiteX24" fmla="*/ 206596 w 579692"/>
              <a:gd name="connsiteY24" fmla="*/ 328365 h 578710"/>
              <a:gd name="connsiteX25" fmla="*/ 155627 w 579692"/>
              <a:gd name="connsiteY25" fmla="*/ 379248 h 578710"/>
              <a:gd name="connsiteX26" fmla="*/ 155627 w 579692"/>
              <a:gd name="connsiteY26" fmla="*/ 392139 h 578710"/>
              <a:gd name="connsiteX27" fmla="*/ 168539 w 579692"/>
              <a:gd name="connsiteY27" fmla="*/ 392139 h 578710"/>
              <a:gd name="connsiteX28" fmla="*/ 219508 w 579692"/>
              <a:gd name="connsiteY28" fmla="*/ 341256 h 578710"/>
              <a:gd name="connsiteX29" fmla="*/ 222227 w 579692"/>
              <a:gd name="connsiteY29" fmla="*/ 334471 h 578710"/>
              <a:gd name="connsiteX30" fmla="*/ 219508 w 579692"/>
              <a:gd name="connsiteY30" fmla="*/ 328365 h 578710"/>
              <a:gd name="connsiteX31" fmla="*/ 206596 w 579692"/>
              <a:gd name="connsiteY31" fmla="*/ 328365 h 578710"/>
              <a:gd name="connsiteX32" fmla="*/ 23786 w 579692"/>
              <a:gd name="connsiteY32" fmla="*/ 234741 h 578710"/>
              <a:gd name="connsiteX33" fmla="*/ 18349 w 579692"/>
              <a:gd name="connsiteY33" fmla="*/ 289694 h 578710"/>
              <a:gd name="connsiteX34" fmla="*/ 290186 w 579692"/>
              <a:gd name="connsiteY34" fmla="*/ 561071 h 578710"/>
              <a:gd name="connsiteX35" fmla="*/ 562023 w 579692"/>
              <a:gd name="connsiteY35" fmla="*/ 289694 h 578710"/>
              <a:gd name="connsiteX36" fmla="*/ 559304 w 579692"/>
              <a:gd name="connsiteY36" fmla="*/ 251023 h 578710"/>
              <a:gd name="connsiteX37" fmla="*/ 430861 w 579692"/>
              <a:gd name="connsiteY37" fmla="*/ 378570 h 578710"/>
              <a:gd name="connsiteX38" fmla="*/ 422027 w 579692"/>
              <a:gd name="connsiteY38" fmla="*/ 414527 h 578710"/>
              <a:gd name="connsiteX39" fmla="*/ 324845 w 579692"/>
              <a:gd name="connsiteY39" fmla="*/ 511544 h 578710"/>
              <a:gd name="connsiteX40" fmla="*/ 299021 w 579692"/>
              <a:gd name="connsiteY40" fmla="*/ 522399 h 578710"/>
              <a:gd name="connsiteX41" fmla="*/ 273196 w 579692"/>
              <a:gd name="connsiteY41" fmla="*/ 511544 h 578710"/>
              <a:gd name="connsiteX42" fmla="*/ 268439 w 579692"/>
              <a:gd name="connsiteY42" fmla="*/ 506795 h 578710"/>
              <a:gd name="connsiteX43" fmla="*/ 258245 w 579692"/>
              <a:gd name="connsiteY43" fmla="*/ 508831 h 578710"/>
              <a:gd name="connsiteX44" fmla="*/ 238537 w 579692"/>
              <a:gd name="connsiteY44" fmla="*/ 500689 h 578710"/>
              <a:gd name="connsiteX45" fmla="*/ 231741 w 579692"/>
              <a:gd name="connsiteY45" fmla="*/ 476265 h 578710"/>
              <a:gd name="connsiteX46" fmla="*/ 226304 w 579692"/>
              <a:gd name="connsiteY46" fmla="*/ 476944 h 578710"/>
              <a:gd name="connsiteX47" fmla="*/ 206596 w 579692"/>
              <a:gd name="connsiteY47" fmla="*/ 468803 h 578710"/>
              <a:gd name="connsiteX48" fmla="*/ 199120 w 579692"/>
              <a:gd name="connsiteY48" fmla="*/ 444379 h 578710"/>
              <a:gd name="connsiteX49" fmla="*/ 193684 w 579692"/>
              <a:gd name="connsiteY49" fmla="*/ 445057 h 578710"/>
              <a:gd name="connsiteX50" fmla="*/ 174655 w 579692"/>
              <a:gd name="connsiteY50" fmla="*/ 436916 h 578710"/>
              <a:gd name="connsiteX51" fmla="*/ 166500 w 579692"/>
              <a:gd name="connsiteY51" fmla="*/ 417920 h 578710"/>
              <a:gd name="connsiteX52" fmla="*/ 167180 w 579692"/>
              <a:gd name="connsiteY52" fmla="*/ 412492 h 578710"/>
              <a:gd name="connsiteX53" fmla="*/ 161743 w 579692"/>
              <a:gd name="connsiteY53" fmla="*/ 413170 h 578710"/>
              <a:gd name="connsiteX54" fmla="*/ 142714 w 579692"/>
              <a:gd name="connsiteY54" fmla="*/ 405029 h 578710"/>
              <a:gd name="connsiteX55" fmla="*/ 139996 w 579692"/>
              <a:gd name="connsiteY55" fmla="*/ 369750 h 578710"/>
              <a:gd name="connsiteX56" fmla="*/ 111453 w 579692"/>
              <a:gd name="connsiteY56" fmla="*/ 341256 h 578710"/>
              <a:gd name="connsiteX57" fmla="*/ 108735 w 579692"/>
              <a:gd name="connsiteY57" fmla="*/ 334471 h 578710"/>
              <a:gd name="connsiteX58" fmla="*/ 108735 w 579692"/>
              <a:gd name="connsiteY58" fmla="*/ 311404 h 578710"/>
              <a:gd name="connsiteX59" fmla="*/ 81527 w 579692"/>
              <a:gd name="connsiteY59" fmla="*/ 208304 h 578710"/>
              <a:gd name="connsiteX60" fmla="*/ 75405 w 579692"/>
              <a:gd name="connsiteY60" fmla="*/ 211022 h 578710"/>
              <a:gd name="connsiteX61" fmla="*/ 72683 w 579692"/>
              <a:gd name="connsiteY61" fmla="*/ 217136 h 578710"/>
              <a:gd name="connsiteX62" fmla="*/ 75405 w 579692"/>
              <a:gd name="connsiteY62" fmla="*/ 223250 h 578710"/>
              <a:gd name="connsiteX63" fmla="*/ 87650 w 579692"/>
              <a:gd name="connsiteY63" fmla="*/ 223250 h 578710"/>
              <a:gd name="connsiteX64" fmla="*/ 90372 w 579692"/>
              <a:gd name="connsiteY64" fmla="*/ 217136 h 578710"/>
              <a:gd name="connsiteX65" fmla="*/ 87650 w 579692"/>
              <a:gd name="connsiteY65" fmla="*/ 211022 h 578710"/>
              <a:gd name="connsiteX66" fmla="*/ 81527 w 579692"/>
              <a:gd name="connsiteY66" fmla="*/ 208304 h 578710"/>
              <a:gd name="connsiteX67" fmla="*/ 244653 w 579692"/>
              <a:gd name="connsiteY67" fmla="*/ 194034 h 578710"/>
              <a:gd name="connsiteX68" fmla="*/ 127084 w 579692"/>
              <a:gd name="connsiteY68" fmla="*/ 311404 h 578710"/>
              <a:gd name="connsiteX69" fmla="*/ 127084 w 579692"/>
              <a:gd name="connsiteY69" fmla="*/ 331079 h 578710"/>
              <a:gd name="connsiteX70" fmla="*/ 152908 w 579692"/>
              <a:gd name="connsiteY70" fmla="*/ 356860 h 578710"/>
              <a:gd name="connsiteX71" fmla="*/ 193684 w 579692"/>
              <a:gd name="connsiteY71" fmla="*/ 315475 h 578710"/>
              <a:gd name="connsiteX72" fmla="*/ 232420 w 579692"/>
              <a:gd name="connsiteY72" fmla="*/ 315475 h 578710"/>
              <a:gd name="connsiteX73" fmla="*/ 239896 w 579692"/>
              <a:gd name="connsiteY73" fmla="*/ 339899 h 578710"/>
              <a:gd name="connsiteX74" fmla="*/ 264361 w 579692"/>
              <a:gd name="connsiteY74" fmla="*/ 347362 h 578710"/>
              <a:gd name="connsiteX75" fmla="*/ 271837 w 579692"/>
              <a:gd name="connsiteY75" fmla="*/ 371786 h 578710"/>
              <a:gd name="connsiteX76" fmla="*/ 296302 w 579692"/>
              <a:gd name="connsiteY76" fmla="*/ 379248 h 578710"/>
              <a:gd name="connsiteX77" fmla="*/ 303778 w 579692"/>
              <a:gd name="connsiteY77" fmla="*/ 404351 h 578710"/>
              <a:gd name="connsiteX78" fmla="*/ 328243 w 579692"/>
              <a:gd name="connsiteY78" fmla="*/ 411135 h 578710"/>
              <a:gd name="connsiteX79" fmla="*/ 328243 w 579692"/>
              <a:gd name="connsiteY79" fmla="*/ 449806 h 578710"/>
              <a:gd name="connsiteX80" fmla="*/ 282710 w 579692"/>
              <a:gd name="connsiteY80" fmla="*/ 495262 h 578710"/>
              <a:gd name="connsiteX81" fmla="*/ 286108 w 579692"/>
              <a:gd name="connsiteY81" fmla="*/ 499332 h 578710"/>
              <a:gd name="connsiteX82" fmla="*/ 311933 w 579692"/>
              <a:gd name="connsiteY82" fmla="*/ 499332 h 578710"/>
              <a:gd name="connsiteX83" fmla="*/ 409114 w 579692"/>
              <a:gd name="connsiteY83" fmla="*/ 401637 h 578710"/>
              <a:gd name="connsiteX84" fmla="*/ 409114 w 579692"/>
              <a:gd name="connsiteY84" fmla="*/ 375856 h 578710"/>
              <a:gd name="connsiteX85" fmla="*/ 317369 w 579692"/>
              <a:gd name="connsiteY85" fmla="*/ 284267 h 578710"/>
              <a:gd name="connsiteX86" fmla="*/ 305816 w 579692"/>
              <a:gd name="connsiteY86" fmla="*/ 295800 h 578710"/>
              <a:gd name="connsiteX87" fmla="*/ 237857 w 579692"/>
              <a:gd name="connsiteY87" fmla="*/ 295800 h 578710"/>
              <a:gd name="connsiteX88" fmla="*/ 235139 w 579692"/>
              <a:gd name="connsiteY88" fmla="*/ 289694 h 578710"/>
              <a:gd name="connsiteX89" fmla="*/ 237857 w 579692"/>
              <a:gd name="connsiteY89" fmla="*/ 282910 h 578710"/>
              <a:gd name="connsiteX90" fmla="*/ 304457 w 579692"/>
              <a:gd name="connsiteY90" fmla="*/ 217101 h 578710"/>
              <a:gd name="connsiteX91" fmla="*/ 294943 w 579692"/>
              <a:gd name="connsiteY91" fmla="*/ 208281 h 578710"/>
              <a:gd name="connsiteX92" fmla="*/ 263002 w 579692"/>
              <a:gd name="connsiteY92" fmla="*/ 208281 h 578710"/>
              <a:gd name="connsiteX93" fmla="*/ 256206 w 579692"/>
              <a:gd name="connsiteY93" fmla="*/ 205568 h 578710"/>
              <a:gd name="connsiteX94" fmla="*/ 81528 w 579692"/>
              <a:gd name="connsiteY94" fmla="*/ 190471 h 578710"/>
              <a:gd name="connsiteX95" fmla="*/ 100576 w 579692"/>
              <a:gd name="connsiteY95" fmla="*/ 198114 h 578710"/>
              <a:gd name="connsiteX96" fmla="*/ 108740 w 579692"/>
              <a:gd name="connsiteY96" fmla="*/ 217136 h 578710"/>
              <a:gd name="connsiteX97" fmla="*/ 100576 w 579692"/>
              <a:gd name="connsiteY97" fmla="*/ 236159 h 578710"/>
              <a:gd name="connsiteX98" fmla="*/ 81527 w 579692"/>
              <a:gd name="connsiteY98" fmla="*/ 244311 h 578710"/>
              <a:gd name="connsiteX99" fmla="*/ 62479 w 579692"/>
              <a:gd name="connsiteY99" fmla="*/ 236159 h 578710"/>
              <a:gd name="connsiteX100" fmla="*/ 54315 w 579692"/>
              <a:gd name="connsiteY100" fmla="*/ 217136 h 578710"/>
              <a:gd name="connsiteX101" fmla="*/ 62479 w 579692"/>
              <a:gd name="connsiteY101" fmla="*/ 198114 h 578710"/>
              <a:gd name="connsiteX102" fmla="*/ 81528 w 579692"/>
              <a:gd name="connsiteY102" fmla="*/ 190471 h 578710"/>
              <a:gd name="connsiteX103" fmla="*/ 214071 w 579692"/>
              <a:gd name="connsiteY103" fmla="*/ 161469 h 578710"/>
              <a:gd name="connsiteX104" fmla="*/ 97861 w 579692"/>
              <a:gd name="connsiteY104" fmla="*/ 276804 h 578710"/>
              <a:gd name="connsiteX105" fmla="*/ 117569 w 579692"/>
              <a:gd name="connsiteY105" fmla="*/ 295122 h 578710"/>
              <a:gd name="connsiteX106" fmla="*/ 231741 w 579692"/>
              <a:gd name="connsiteY106" fmla="*/ 180465 h 578710"/>
              <a:gd name="connsiteX107" fmla="*/ 464841 w 579692"/>
              <a:gd name="connsiteY107" fmla="*/ 82091 h 578710"/>
              <a:gd name="connsiteX108" fmla="*/ 323486 w 579692"/>
              <a:gd name="connsiteY108" fmla="*/ 223207 h 578710"/>
              <a:gd name="connsiteX109" fmla="*/ 258245 w 579692"/>
              <a:gd name="connsiteY109" fmla="*/ 288337 h 578710"/>
              <a:gd name="connsiteX110" fmla="*/ 292904 w 579692"/>
              <a:gd name="connsiteY110" fmla="*/ 282910 h 578710"/>
              <a:gd name="connsiteX111" fmla="*/ 328923 w 579692"/>
              <a:gd name="connsiteY111" fmla="*/ 246952 h 578710"/>
              <a:gd name="connsiteX112" fmla="*/ 341835 w 579692"/>
              <a:gd name="connsiteY112" fmla="*/ 259843 h 578710"/>
              <a:gd name="connsiteX113" fmla="*/ 330282 w 579692"/>
              <a:gd name="connsiteY113" fmla="*/ 271376 h 578710"/>
              <a:gd name="connsiteX114" fmla="*/ 421347 w 579692"/>
              <a:gd name="connsiteY114" fmla="*/ 362287 h 578710"/>
              <a:gd name="connsiteX115" fmla="*/ 555227 w 579692"/>
              <a:gd name="connsiteY115" fmla="*/ 229313 h 578710"/>
              <a:gd name="connsiteX116" fmla="*/ 464841 w 579692"/>
              <a:gd name="connsiteY116" fmla="*/ 82091 h 578710"/>
              <a:gd name="connsiteX117" fmla="*/ 129802 w 579692"/>
              <a:gd name="connsiteY117" fmla="*/ 70558 h 578710"/>
              <a:gd name="connsiteX118" fmla="*/ 28543 w 579692"/>
              <a:gd name="connsiteY118" fmla="*/ 214387 h 578710"/>
              <a:gd name="connsiteX119" fmla="*/ 84269 w 579692"/>
              <a:gd name="connsiteY119" fmla="*/ 265270 h 578710"/>
              <a:gd name="connsiteX120" fmla="*/ 201839 w 579692"/>
              <a:gd name="connsiteY120" fmla="*/ 148579 h 578710"/>
              <a:gd name="connsiteX121" fmla="*/ 290186 w 579692"/>
              <a:gd name="connsiteY121" fmla="*/ 18318 h 578710"/>
              <a:gd name="connsiteX122" fmla="*/ 144753 w 579692"/>
              <a:gd name="connsiteY122" fmla="*/ 60381 h 578710"/>
              <a:gd name="connsiteX123" fmla="*/ 251449 w 579692"/>
              <a:gd name="connsiteY123" fmla="*/ 174359 h 578710"/>
              <a:gd name="connsiteX124" fmla="*/ 266400 w 579692"/>
              <a:gd name="connsiteY124" fmla="*/ 189963 h 578710"/>
              <a:gd name="connsiteX125" fmla="*/ 299021 w 579692"/>
              <a:gd name="connsiteY125" fmla="*/ 189963 h 578710"/>
              <a:gd name="connsiteX126" fmla="*/ 305137 w 579692"/>
              <a:gd name="connsiteY126" fmla="*/ 192677 h 578710"/>
              <a:gd name="connsiteX127" fmla="*/ 317369 w 579692"/>
              <a:gd name="connsiteY127" fmla="*/ 204211 h 578710"/>
              <a:gd name="connsiteX128" fmla="*/ 450569 w 579692"/>
              <a:gd name="connsiteY128" fmla="*/ 70558 h 578710"/>
              <a:gd name="connsiteX129" fmla="*/ 290186 w 579692"/>
              <a:gd name="connsiteY129" fmla="*/ 18318 h 578710"/>
              <a:gd name="connsiteX130" fmla="*/ 290186 w 579692"/>
              <a:gd name="connsiteY130" fmla="*/ 0 h 578710"/>
              <a:gd name="connsiteX131" fmla="*/ 579692 w 579692"/>
              <a:gd name="connsiteY131" fmla="*/ 289694 h 578710"/>
              <a:gd name="connsiteX132" fmla="*/ 290186 w 579692"/>
              <a:gd name="connsiteY132" fmla="*/ 578710 h 578710"/>
              <a:gd name="connsiteX133" fmla="*/ 0 w 579692"/>
              <a:gd name="connsiteY133" fmla="*/ 289694 h 578710"/>
              <a:gd name="connsiteX134" fmla="*/ 290186 w 579692"/>
              <a:gd name="connsiteY134" fmla="*/ 0 h 578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</a:cxnLst>
            <a:rect l="l" t="t" r="r" b="b"/>
            <a:pathLst>
              <a:path w="579692" h="578710">
                <a:moveTo>
                  <a:pt x="303098" y="424026"/>
                </a:moveTo>
                <a:lnTo>
                  <a:pt x="251449" y="475587"/>
                </a:lnTo>
                <a:cubicBezTo>
                  <a:pt x="248051" y="478979"/>
                  <a:pt x="248051" y="484407"/>
                  <a:pt x="251449" y="488477"/>
                </a:cubicBezTo>
                <a:cubicBezTo>
                  <a:pt x="254847" y="491870"/>
                  <a:pt x="260963" y="491870"/>
                  <a:pt x="264361" y="488477"/>
                </a:cubicBezTo>
                <a:lnTo>
                  <a:pt x="316010" y="436916"/>
                </a:lnTo>
                <a:cubicBezTo>
                  <a:pt x="319408" y="433524"/>
                  <a:pt x="319408" y="428096"/>
                  <a:pt x="316010" y="424026"/>
                </a:cubicBezTo>
                <a:cubicBezTo>
                  <a:pt x="311933" y="420633"/>
                  <a:pt x="306496" y="420633"/>
                  <a:pt x="303098" y="424026"/>
                </a:cubicBezTo>
                <a:close/>
                <a:moveTo>
                  <a:pt x="277274" y="389425"/>
                </a:moveTo>
                <a:cubicBezTo>
                  <a:pt x="274555" y="389425"/>
                  <a:pt x="272516" y="390782"/>
                  <a:pt x="271157" y="392139"/>
                </a:cubicBezTo>
                <a:lnTo>
                  <a:pt x="219508" y="443700"/>
                </a:lnTo>
                <a:cubicBezTo>
                  <a:pt x="216110" y="447092"/>
                  <a:pt x="216110" y="452520"/>
                  <a:pt x="219508" y="455912"/>
                </a:cubicBezTo>
                <a:cubicBezTo>
                  <a:pt x="222906" y="459983"/>
                  <a:pt x="229023" y="459983"/>
                  <a:pt x="232420" y="455912"/>
                </a:cubicBezTo>
                <a:lnTo>
                  <a:pt x="283390" y="405029"/>
                </a:lnTo>
                <a:cubicBezTo>
                  <a:pt x="287467" y="401637"/>
                  <a:pt x="287467" y="395531"/>
                  <a:pt x="283390" y="392139"/>
                </a:cubicBezTo>
                <a:cubicBezTo>
                  <a:pt x="282031" y="390782"/>
                  <a:pt x="279992" y="389425"/>
                  <a:pt x="277274" y="389425"/>
                </a:cubicBezTo>
                <a:close/>
                <a:moveTo>
                  <a:pt x="245333" y="357538"/>
                </a:moveTo>
                <a:cubicBezTo>
                  <a:pt x="242614" y="357538"/>
                  <a:pt x="240576" y="358217"/>
                  <a:pt x="238537" y="360252"/>
                </a:cubicBezTo>
                <a:lnTo>
                  <a:pt x="187567" y="411135"/>
                </a:lnTo>
                <a:cubicBezTo>
                  <a:pt x="185529" y="413170"/>
                  <a:pt x="184849" y="415206"/>
                  <a:pt x="184849" y="417920"/>
                </a:cubicBezTo>
                <a:cubicBezTo>
                  <a:pt x="184849" y="419955"/>
                  <a:pt x="185529" y="422669"/>
                  <a:pt x="187567" y="424026"/>
                </a:cubicBezTo>
                <a:cubicBezTo>
                  <a:pt x="190965" y="427418"/>
                  <a:pt x="197082" y="427418"/>
                  <a:pt x="200480" y="424026"/>
                </a:cubicBezTo>
                <a:lnTo>
                  <a:pt x="251449" y="373142"/>
                </a:lnTo>
                <a:cubicBezTo>
                  <a:pt x="254847" y="369750"/>
                  <a:pt x="254847" y="363644"/>
                  <a:pt x="251449" y="360252"/>
                </a:cubicBezTo>
                <a:cubicBezTo>
                  <a:pt x="250090" y="358217"/>
                  <a:pt x="247371" y="357538"/>
                  <a:pt x="245333" y="357538"/>
                </a:cubicBezTo>
                <a:close/>
                <a:moveTo>
                  <a:pt x="206596" y="328365"/>
                </a:moveTo>
                <a:lnTo>
                  <a:pt x="155627" y="379248"/>
                </a:lnTo>
                <a:cubicBezTo>
                  <a:pt x="152229" y="383319"/>
                  <a:pt x="152229" y="388747"/>
                  <a:pt x="155627" y="392139"/>
                </a:cubicBezTo>
                <a:cubicBezTo>
                  <a:pt x="159025" y="395531"/>
                  <a:pt x="164461" y="395531"/>
                  <a:pt x="168539" y="392139"/>
                </a:cubicBezTo>
                <a:lnTo>
                  <a:pt x="219508" y="341256"/>
                </a:lnTo>
                <a:cubicBezTo>
                  <a:pt x="221547" y="339220"/>
                  <a:pt x="222227" y="337185"/>
                  <a:pt x="222227" y="334471"/>
                </a:cubicBezTo>
                <a:cubicBezTo>
                  <a:pt x="222227" y="332436"/>
                  <a:pt x="221547" y="329722"/>
                  <a:pt x="219508" y="328365"/>
                </a:cubicBezTo>
                <a:cubicBezTo>
                  <a:pt x="216110" y="324973"/>
                  <a:pt x="209994" y="324973"/>
                  <a:pt x="206596" y="328365"/>
                </a:cubicBezTo>
                <a:close/>
                <a:moveTo>
                  <a:pt x="23786" y="234741"/>
                </a:moveTo>
                <a:cubicBezTo>
                  <a:pt x="20388" y="252380"/>
                  <a:pt x="18349" y="270698"/>
                  <a:pt x="18349" y="289694"/>
                </a:cubicBezTo>
                <a:cubicBezTo>
                  <a:pt x="18349" y="438951"/>
                  <a:pt x="139996" y="561071"/>
                  <a:pt x="290186" y="561071"/>
                </a:cubicBezTo>
                <a:cubicBezTo>
                  <a:pt x="439696" y="561071"/>
                  <a:pt x="562023" y="438951"/>
                  <a:pt x="562023" y="289694"/>
                </a:cubicBezTo>
                <a:cubicBezTo>
                  <a:pt x="562023" y="276125"/>
                  <a:pt x="560663" y="263235"/>
                  <a:pt x="559304" y="251023"/>
                </a:cubicBezTo>
                <a:lnTo>
                  <a:pt x="430861" y="378570"/>
                </a:lnTo>
                <a:cubicBezTo>
                  <a:pt x="434939" y="390782"/>
                  <a:pt x="432221" y="405029"/>
                  <a:pt x="422027" y="414527"/>
                </a:cubicBezTo>
                <a:lnTo>
                  <a:pt x="324845" y="511544"/>
                </a:lnTo>
                <a:cubicBezTo>
                  <a:pt x="317369" y="519007"/>
                  <a:pt x="308535" y="522399"/>
                  <a:pt x="299021" y="522399"/>
                </a:cubicBezTo>
                <a:cubicBezTo>
                  <a:pt x="289506" y="522399"/>
                  <a:pt x="280671" y="519007"/>
                  <a:pt x="273196" y="511544"/>
                </a:cubicBezTo>
                <a:lnTo>
                  <a:pt x="268439" y="506795"/>
                </a:lnTo>
                <a:cubicBezTo>
                  <a:pt x="265041" y="508152"/>
                  <a:pt x="261643" y="508831"/>
                  <a:pt x="258245" y="508831"/>
                </a:cubicBezTo>
                <a:cubicBezTo>
                  <a:pt x="250769" y="508831"/>
                  <a:pt x="243974" y="506117"/>
                  <a:pt x="238537" y="500689"/>
                </a:cubicBezTo>
                <a:cubicBezTo>
                  <a:pt x="232420" y="494583"/>
                  <a:pt x="229702" y="485085"/>
                  <a:pt x="231741" y="476265"/>
                </a:cubicBezTo>
                <a:cubicBezTo>
                  <a:pt x="229702" y="476944"/>
                  <a:pt x="227663" y="476944"/>
                  <a:pt x="226304" y="476944"/>
                </a:cubicBezTo>
                <a:cubicBezTo>
                  <a:pt x="218829" y="476944"/>
                  <a:pt x="212033" y="474230"/>
                  <a:pt x="206596" y="468803"/>
                </a:cubicBezTo>
                <a:cubicBezTo>
                  <a:pt x="199800" y="462018"/>
                  <a:pt x="197761" y="453198"/>
                  <a:pt x="199120" y="444379"/>
                </a:cubicBezTo>
                <a:cubicBezTo>
                  <a:pt x="197761" y="445057"/>
                  <a:pt x="195723" y="445057"/>
                  <a:pt x="193684" y="445057"/>
                </a:cubicBezTo>
                <a:cubicBezTo>
                  <a:pt x="186888" y="445057"/>
                  <a:pt x="180092" y="442343"/>
                  <a:pt x="174655" y="436916"/>
                </a:cubicBezTo>
                <a:cubicBezTo>
                  <a:pt x="169898" y="432167"/>
                  <a:pt x="166500" y="425382"/>
                  <a:pt x="166500" y="417920"/>
                </a:cubicBezTo>
                <a:cubicBezTo>
                  <a:pt x="166500" y="415884"/>
                  <a:pt x="167180" y="413849"/>
                  <a:pt x="167180" y="412492"/>
                </a:cubicBezTo>
                <a:cubicBezTo>
                  <a:pt x="165820" y="412492"/>
                  <a:pt x="163782" y="413170"/>
                  <a:pt x="161743" y="413170"/>
                </a:cubicBezTo>
                <a:cubicBezTo>
                  <a:pt x="154947" y="413170"/>
                  <a:pt x="148151" y="410457"/>
                  <a:pt x="142714" y="405029"/>
                </a:cubicBezTo>
                <a:cubicBezTo>
                  <a:pt x="133200" y="395531"/>
                  <a:pt x="132520" y="380605"/>
                  <a:pt x="139996" y="369750"/>
                </a:cubicBezTo>
                <a:lnTo>
                  <a:pt x="111453" y="341256"/>
                </a:lnTo>
                <a:cubicBezTo>
                  <a:pt x="109414" y="339220"/>
                  <a:pt x="108735" y="337185"/>
                  <a:pt x="108735" y="334471"/>
                </a:cubicBezTo>
                <a:lnTo>
                  <a:pt x="108735" y="311404"/>
                </a:lnTo>
                <a:close/>
                <a:moveTo>
                  <a:pt x="81527" y="208304"/>
                </a:moveTo>
                <a:cubicBezTo>
                  <a:pt x="78806" y="208304"/>
                  <a:pt x="76765" y="208984"/>
                  <a:pt x="75405" y="211022"/>
                </a:cubicBezTo>
                <a:cubicBezTo>
                  <a:pt x="73364" y="212380"/>
                  <a:pt x="72683" y="214419"/>
                  <a:pt x="72683" y="217136"/>
                </a:cubicBezTo>
                <a:cubicBezTo>
                  <a:pt x="72683" y="219854"/>
                  <a:pt x="73364" y="221892"/>
                  <a:pt x="75405" y="223250"/>
                </a:cubicBezTo>
                <a:cubicBezTo>
                  <a:pt x="78806" y="226647"/>
                  <a:pt x="84249" y="226647"/>
                  <a:pt x="87650" y="223250"/>
                </a:cubicBezTo>
                <a:cubicBezTo>
                  <a:pt x="89691" y="221892"/>
                  <a:pt x="90372" y="219854"/>
                  <a:pt x="90372" y="217136"/>
                </a:cubicBezTo>
                <a:cubicBezTo>
                  <a:pt x="90372" y="214419"/>
                  <a:pt x="89691" y="212380"/>
                  <a:pt x="87650" y="211022"/>
                </a:cubicBezTo>
                <a:cubicBezTo>
                  <a:pt x="86290" y="208984"/>
                  <a:pt x="84249" y="208304"/>
                  <a:pt x="81527" y="208304"/>
                </a:cubicBezTo>
                <a:close/>
                <a:moveTo>
                  <a:pt x="244653" y="194034"/>
                </a:moveTo>
                <a:lnTo>
                  <a:pt x="127084" y="311404"/>
                </a:lnTo>
                <a:lnTo>
                  <a:pt x="127084" y="331079"/>
                </a:lnTo>
                <a:lnTo>
                  <a:pt x="152908" y="356860"/>
                </a:lnTo>
                <a:lnTo>
                  <a:pt x="193684" y="315475"/>
                </a:lnTo>
                <a:cubicBezTo>
                  <a:pt x="204557" y="304620"/>
                  <a:pt x="221547" y="304620"/>
                  <a:pt x="232420" y="315475"/>
                </a:cubicBezTo>
                <a:cubicBezTo>
                  <a:pt x="239216" y="322259"/>
                  <a:pt x="241255" y="331758"/>
                  <a:pt x="239896" y="339899"/>
                </a:cubicBezTo>
                <a:cubicBezTo>
                  <a:pt x="248731" y="338542"/>
                  <a:pt x="257565" y="340577"/>
                  <a:pt x="264361" y="347362"/>
                </a:cubicBezTo>
                <a:cubicBezTo>
                  <a:pt x="271157" y="354146"/>
                  <a:pt x="273876" y="363644"/>
                  <a:pt x="271837" y="371786"/>
                </a:cubicBezTo>
                <a:cubicBezTo>
                  <a:pt x="280671" y="370429"/>
                  <a:pt x="289506" y="372464"/>
                  <a:pt x="296302" y="379248"/>
                </a:cubicBezTo>
                <a:cubicBezTo>
                  <a:pt x="303098" y="386033"/>
                  <a:pt x="305816" y="395531"/>
                  <a:pt x="303778" y="404351"/>
                </a:cubicBezTo>
                <a:cubicBezTo>
                  <a:pt x="312612" y="402315"/>
                  <a:pt x="322127" y="405029"/>
                  <a:pt x="328243" y="411135"/>
                </a:cubicBezTo>
                <a:cubicBezTo>
                  <a:pt x="339116" y="421990"/>
                  <a:pt x="339116" y="438951"/>
                  <a:pt x="328243" y="449806"/>
                </a:cubicBezTo>
                <a:lnTo>
                  <a:pt x="282710" y="495262"/>
                </a:lnTo>
                <a:lnTo>
                  <a:pt x="286108" y="499332"/>
                </a:lnTo>
                <a:cubicBezTo>
                  <a:pt x="293584" y="506117"/>
                  <a:pt x="304457" y="506117"/>
                  <a:pt x="311933" y="499332"/>
                </a:cubicBezTo>
                <a:lnTo>
                  <a:pt x="409114" y="401637"/>
                </a:lnTo>
                <a:cubicBezTo>
                  <a:pt x="416590" y="394853"/>
                  <a:pt x="416590" y="383319"/>
                  <a:pt x="409114" y="375856"/>
                </a:cubicBezTo>
                <a:lnTo>
                  <a:pt x="317369" y="284267"/>
                </a:lnTo>
                <a:lnTo>
                  <a:pt x="305816" y="295800"/>
                </a:lnTo>
                <a:cubicBezTo>
                  <a:pt x="286788" y="314118"/>
                  <a:pt x="256886" y="314118"/>
                  <a:pt x="237857" y="295800"/>
                </a:cubicBezTo>
                <a:cubicBezTo>
                  <a:pt x="235818" y="294443"/>
                  <a:pt x="235139" y="291730"/>
                  <a:pt x="235139" y="289694"/>
                </a:cubicBezTo>
                <a:cubicBezTo>
                  <a:pt x="235139" y="286980"/>
                  <a:pt x="235818" y="284945"/>
                  <a:pt x="237857" y="282910"/>
                </a:cubicBezTo>
                <a:lnTo>
                  <a:pt x="304457" y="217101"/>
                </a:lnTo>
                <a:lnTo>
                  <a:pt x="294943" y="208281"/>
                </a:lnTo>
                <a:lnTo>
                  <a:pt x="263002" y="208281"/>
                </a:lnTo>
                <a:cubicBezTo>
                  <a:pt x="260284" y="208281"/>
                  <a:pt x="258245" y="206924"/>
                  <a:pt x="256206" y="205568"/>
                </a:cubicBezTo>
                <a:close/>
                <a:moveTo>
                  <a:pt x="81528" y="190471"/>
                </a:moveTo>
                <a:cubicBezTo>
                  <a:pt x="88501" y="190471"/>
                  <a:pt x="95474" y="193019"/>
                  <a:pt x="100576" y="198114"/>
                </a:cubicBezTo>
                <a:cubicBezTo>
                  <a:pt x="106019" y="202869"/>
                  <a:pt x="108740" y="209663"/>
                  <a:pt x="108740" y="217136"/>
                </a:cubicBezTo>
                <a:cubicBezTo>
                  <a:pt x="108740" y="224609"/>
                  <a:pt x="106019" y="231403"/>
                  <a:pt x="100576" y="236159"/>
                </a:cubicBezTo>
                <a:cubicBezTo>
                  <a:pt x="95814" y="241594"/>
                  <a:pt x="89011" y="244311"/>
                  <a:pt x="81527" y="244311"/>
                </a:cubicBezTo>
                <a:cubicBezTo>
                  <a:pt x="74044" y="244311"/>
                  <a:pt x="67241" y="241594"/>
                  <a:pt x="62479" y="236159"/>
                </a:cubicBezTo>
                <a:cubicBezTo>
                  <a:pt x="57036" y="231403"/>
                  <a:pt x="54315" y="224609"/>
                  <a:pt x="54315" y="217136"/>
                </a:cubicBezTo>
                <a:cubicBezTo>
                  <a:pt x="54315" y="209663"/>
                  <a:pt x="57036" y="202869"/>
                  <a:pt x="62479" y="198114"/>
                </a:cubicBezTo>
                <a:cubicBezTo>
                  <a:pt x="67581" y="193019"/>
                  <a:pt x="74554" y="190471"/>
                  <a:pt x="81528" y="190471"/>
                </a:cubicBezTo>
                <a:close/>
                <a:moveTo>
                  <a:pt x="214071" y="161469"/>
                </a:moveTo>
                <a:lnTo>
                  <a:pt x="97861" y="276804"/>
                </a:lnTo>
                <a:lnTo>
                  <a:pt x="117569" y="295122"/>
                </a:lnTo>
                <a:lnTo>
                  <a:pt x="231741" y="180465"/>
                </a:lnTo>
                <a:close/>
                <a:moveTo>
                  <a:pt x="464841" y="82091"/>
                </a:moveTo>
                <a:lnTo>
                  <a:pt x="323486" y="223207"/>
                </a:lnTo>
                <a:lnTo>
                  <a:pt x="258245" y="288337"/>
                </a:lnTo>
                <a:cubicBezTo>
                  <a:pt x="269118" y="293765"/>
                  <a:pt x="283390" y="292408"/>
                  <a:pt x="292904" y="282910"/>
                </a:cubicBezTo>
                <a:lnTo>
                  <a:pt x="328923" y="246952"/>
                </a:lnTo>
                <a:lnTo>
                  <a:pt x="341835" y="259843"/>
                </a:lnTo>
                <a:lnTo>
                  <a:pt x="330282" y="271376"/>
                </a:lnTo>
                <a:lnTo>
                  <a:pt x="421347" y="362287"/>
                </a:lnTo>
                <a:lnTo>
                  <a:pt x="555227" y="229313"/>
                </a:lnTo>
                <a:cubicBezTo>
                  <a:pt x="541635" y="170967"/>
                  <a:pt x="509694" y="119406"/>
                  <a:pt x="464841" y="82091"/>
                </a:cubicBezTo>
                <a:close/>
                <a:moveTo>
                  <a:pt x="129802" y="70558"/>
                </a:moveTo>
                <a:cubicBezTo>
                  <a:pt x="81551" y="105837"/>
                  <a:pt x="45533" y="156041"/>
                  <a:pt x="28543" y="214387"/>
                </a:cubicBezTo>
                <a:lnTo>
                  <a:pt x="84269" y="265270"/>
                </a:lnTo>
                <a:lnTo>
                  <a:pt x="201839" y="148579"/>
                </a:lnTo>
                <a:close/>
                <a:moveTo>
                  <a:pt x="290186" y="18318"/>
                </a:moveTo>
                <a:cubicBezTo>
                  <a:pt x="236498" y="18318"/>
                  <a:pt x="186888" y="33922"/>
                  <a:pt x="144753" y="60381"/>
                </a:cubicBezTo>
                <a:lnTo>
                  <a:pt x="251449" y="174359"/>
                </a:lnTo>
                <a:lnTo>
                  <a:pt x="266400" y="189963"/>
                </a:lnTo>
                <a:lnTo>
                  <a:pt x="299021" y="189963"/>
                </a:lnTo>
                <a:cubicBezTo>
                  <a:pt x="301739" y="189963"/>
                  <a:pt x="303778" y="190642"/>
                  <a:pt x="305137" y="192677"/>
                </a:cubicBezTo>
                <a:lnTo>
                  <a:pt x="317369" y="204211"/>
                </a:lnTo>
                <a:lnTo>
                  <a:pt x="450569" y="70558"/>
                </a:lnTo>
                <a:cubicBezTo>
                  <a:pt x="405716" y="37993"/>
                  <a:pt x="349990" y="18318"/>
                  <a:pt x="290186" y="18318"/>
                </a:cubicBezTo>
                <a:close/>
                <a:moveTo>
                  <a:pt x="290186" y="0"/>
                </a:moveTo>
                <a:cubicBezTo>
                  <a:pt x="449890" y="0"/>
                  <a:pt x="579692" y="129582"/>
                  <a:pt x="579692" y="289694"/>
                </a:cubicBezTo>
                <a:cubicBezTo>
                  <a:pt x="579692" y="449128"/>
                  <a:pt x="449890" y="578710"/>
                  <a:pt x="290186" y="578710"/>
                </a:cubicBezTo>
                <a:cubicBezTo>
                  <a:pt x="129802" y="578710"/>
                  <a:pt x="0" y="449128"/>
                  <a:pt x="0" y="289694"/>
                </a:cubicBezTo>
                <a:cubicBezTo>
                  <a:pt x="0" y="129582"/>
                  <a:pt x="129802" y="0"/>
                  <a:pt x="29018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6131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752975"/>
          </a:xfrm>
        </p:spPr>
        <p:txBody>
          <a:bodyPr/>
          <a:lstStyle/>
          <a:p>
            <a:pPr marL="0" indent="0" algn="ctr">
              <a:buClr>
                <a:srgbClr val="CC4757"/>
              </a:buClr>
              <a:buFont typeface="Wingdings 2" pitchFamily="18" charset="2"/>
              <a:buNone/>
              <a:defRPr/>
            </a:pPr>
            <a:r>
              <a:rPr lang="zh-CN" altLang="en-US" sz="54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第一个</a:t>
            </a:r>
            <a:endParaRPr lang="en-US" altLang="zh-CN" sz="54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ctr">
              <a:buClr>
                <a:srgbClr val="CC4757"/>
              </a:buClr>
              <a:buFont typeface="Wingdings 2" pitchFamily="18" charset="2"/>
              <a:buNone/>
              <a:defRPr/>
            </a:pPr>
            <a:r>
              <a:rPr lang="zh-CN" altLang="en-US" sz="54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快速检测硒蛋白</a:t>
            </a:r>
            <a:r>
              <a:rPr lang="en-US" altLang="zh-CN" sz="54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</a:t>
            </a:r>
            <a:r>
              <a:rPr lang="zh-CN" altLang="en-US" sz="54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试纸卡</a:t>
            </a:r>
            <a:endParaRPr lang="en-US" altLang="zh-CN" sz="54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ctr">
              <a:buClr>
                <a:srgbClr val="CC4757"/>
              </a:buClr>
              <a:buFont typeface="Wingdings 2" pitchFamily="18" charset="2"/>
              <a:buNone/>
              <a:defRPr/>
            </a:pPr>
            <a:r>
              <a:rPr lang="en-US" altLang="zh-CN" sz="54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54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将在</a:t>
            </a:r>
            <a:r>
              <a:rPr lang="zh-CN" altLang="en-US" sz="5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</a:t>
            </a:r>
            <a:r>
              <a:rPr lang="zh-CN" altLang="en-US" sz="54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诞生！</a:t>
            </a:r>
          </a:p>
          <a:p>
            <a:pPr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95349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0" y="-1"/>
            <a:ext cx="9146438" cy="685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0" y="-1"/>
            <a:ext cx="9144000" cy="6858001"/>
          </a:xfrm>
          <a:prstGeom prst="rect">
            <a:avLst/>
          </a:prstGeom>
          <a:solidFill>
            <a:schemeClr val="accent1">
              <a:alpha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12800"/>
            <a:ext cx="8229600" cy="114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硒蛋白</a:t>
            </a:r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</a:t>
            </a: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发现和开创者</a:t>
            </a:r>
          </a:p>
        </p:txBody>
      </p:sp>
      <p:pic>
        <p:nvPicPr>
          <p:cNvPr id="5" name="Picture 3" descr="burk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21113" y="2292350"/>
            <a:ext cx="1501775" cy="2314575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554735" y="4868863"/>
            <a:ext cx="20345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9pPr>
          </a:lstStyle>
          <a:p>
            <a:pPr eaLnBrk="1" hangingPunct="1"/>
            <a:r>
              <a:rPr kumimoji="1" lang="en-US" altLang="zh-CN" sz="3600" dirty="0">
                <a:solidFill>
                  <a:schemeClr val="bg1"/>
                </a:solidFill>
                <a:latin typeface="+mn-lt"/>
                <a:ea typeface="微软雅黑" panose="020B0503020204020204" pitchFamily="34" charset="-122"/>
              </a:rPr>
              <a:t>Burk</a:t>
            </a:r>
            <a:r>
              <a:rPr kumimoji="1"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教授</a:t>
            </a:r>
            <a:endParaRPr kumimoji="1" lang="zh-CN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49004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0" y="-1"/>
            <a:ext cx="9146438" cy="685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0" y="-1"/>
            <a:ext cx="9144000" cy="6858001"/>
          </a:xfrm>
          <a:prstGeom prst="rect">
            <a:avLst/>
          </a:prstGeom>
          <a:solidFill>
            <a:schemeClr val="accent1">
              <a:alpha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075437" y="4868863"/>
            <a:ext cx="299312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9pPr>
          </a:lstStyle>
          <a:p>
            <a:pPr eaLnBrk="1" hangingPunct="1"/>
            <a:r>
              <a:rPr kumimoji="1" lang="zh-CN" altLang="en-US" sz="2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zh-CN" altLang="en-US" sz="40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杨建国 教授</a:t>
            </a:r>
          </a:p>
        </p:txBody>
      </p:sp>
      <p:pic>
        <p:nvPicPr>
          <p:cNvPr id="9" name="Picture 4" descr="DSC_81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444" y="2205038"/>
            <a:ext cx="1789113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472434" y="1131888"/>
            <a:ext cx="619913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sz="32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第一次纯化硒蛋白</a:t>
            </a:r>
            <a:r>
              <a:rPr lang="en-US" altLang="zh-CN" sz="32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</a:t>
            </a:r>
            <a:r>
              <a:rPr lang="zh-CN" altLang="en-US" sz="32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的中国科学家</a:t>
            </a:r>
          </a:p>
        </p:txBody>
      </p:sp>
    </p:spTree>
    <p:extLst>
      <p:ext uri="{BB962C8B-B14F-4D97-AF65-F5344CB8AC3E}">
        <p14:creationId xmlns:p14="http://schemas.microsoft.com/office/powerpoint/2010/main" val="1772045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 noChangeAspect="1"/>
          </p:cNvGrpSpPr>
          <p:nvPr/>
        </p:nvGrpSpPr>
        <p:grpSpPr bwMode="auto">
          <a:xfrm>
            <a:off x="607868" y="2052093"/>
            <a:ext cx="5411932" cy="3815307"/>
            <a:chOff x="1005" y="488"/>
            <a:chExt cx="3750" cy="2267"/>
          </a:xfrm>
          <a:solidFill>
            <a:schemeClr val="tx1">
              <a:lumMod val="40000"/>
              <a:lumOff val="60000"/>
            </a:schemeClr>
          </a:solidFill>
        </p:grpSpPr>
        <p:grpSp>
          <p:nvGrpSpPr>
            <p:cNvPr id="4" name="Group 206"/>
            <p:cNvGrpSpPr>
              <a:grpSpLocks/>
            </p:cNvGrpSpPr>
            <p:nvPr/>
          </p:nvGrpSpPr>
          <p:grpSpPr bwMode="auto">
            <a:xfrm>
              <a:off x="1881" y="959"/>
              <a:ext cx="1526" cy="1796"/>
              <a:chOff x="1881" y="959"/>
              <a:chExt cx="1526" cy="1796"/>
            </a:xfrm>
            <a:grpFill/>
          </p:grpSpPr>
          <p:sp>
            <p:nvSpPr>
              <p:cNvPr id="3490" name="Freeform 6"/>
              <p:cNvSpPr>
                <a:spLocks/>
              </p:cNvSpPr>
              <p:nvPr/>
            </p:nvSpPr>
            <p:spPr bwMode="auto">
              <a:xfrm>
                <a:off x="1881" y="1902"/>
                <a:ext cx="44" cy="44"/>
              </a:xfrm>
              <a:custGeom>
                <a:avLst/>
                <a:gdLst>
                  <a:gd name="T0" fmla="*/ 72 w 85"/>
                  <a:gd name="T1" fmla="*/ 13 h 85"/>
                  <a:gd name="T2" fmla="*/ 42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2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4" y="0"/>
                      <a:pt x="42" y="0"/>
                    </a:cubicBezTo>
                    <a:cubicBezTo>
                      <a:pt x="31" y="0"/>
                      <a:pt x="21" y="5"/>
                      <a:pt x="13" y="13"/>
                    </a:cubicBezTo>
                    <a:cubicBezTo>
                      <a:pt x="5" y="21"/>
                      <a:pt x="0" y="32"/>
                      <a:pt x="0" y="42"/>
                    </a:cubicBezTo>
                    <a:cubicBezTo>
                      <a:pt x="0" y="55"/>
                      <a:pt x="5" y="64"/>
                      <a:pt x="13" y="72"/>
                    </a:cubicBezTo>
                    <a:cubicBezTo>
                      <a:pt x="21" y="81"/>
                      <a:pt x="31" y="85"/>
                      <a:pt x="42" y="85"/>
                    </a:cubicBezTo>
                    <a:cubicBezTo>
                      <a:pt x="54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2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491" name="Freeform 7"/>
              <p:cNvSpPr>
                <a:spLocks/>
              </p:cNvSpPr>
              <p:nvPr/>
            </p:nvSpPr>
            <p:spPr bwMode="auto">
              <a:xfrm>
                <a:off x="1948" y="1902"/>
                <a:ext cx="44" cy="44"/>
              </a:xfrm>
              <a:custGeom>
                <a:avLst/>
                <a:gdLst>
                  <a:gd name="T0" fmla="*/ 72 w 85"/>
                  <a:gd name="T1" fmla="*/ 13 h 85"/>
                  <a:gd name="T2" fmla="*/ 42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2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4" y="0"/>
                      <a:pt x="42" y="0"/>
                    </a:cubicBezTo>
                    <a:cubicBezTo>
                      <a:pt x="31" y="0"/>
                      <a:pt x="21" y="5"/>
                      <a:pt x="13" y="13"/>
                    </a:cubicBezTo>
                    <a:cubicBezTo>
                      <a:pt x="5" y="21"/>
                      <a:pt x="0" y="32"/>
                      <a:pt x="0" y="42"/>
                    </a:cubicBezTo>
                    <a:cubicBezTo>
                      <a:pt x="0" y="55"/>
                      <a:pt x="5" y="64"/>
                      <a:pt x="13" y="72"/>
                    </a:cubicBezTo>
                    <a:cubicBezTo>
                      <a:pt x="21" y="81"/>
                      <a:pt x="31" y="85"/>
                      <a:pt x="42" y="85"/>
                    </a:cubicBezTo>
                    <a:cubicBezTo>
                      <a:pt x="54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2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492" name="Freeform 8"/>
              <p:cNvSpPr>
                <a:spLocks/>
              </p:cNvSpPr>
              <p:nvPr/>
            </p:nvSpPr>
            <p:spPr bwMode="auto">
              <a:xfrm>
                <a:off x="1948" y="1970"/>
                <a:ext cx="44" cy="43"/>
              </a:xfrm>
              <a:custGeom>
                <a:avLst/>
                <a:gdLst>
                  <a:gd name="T0" fmla="*/ 72 w 85"/>
                  <a:gd name="T1" fmla="*/ 13 h 85"/>
                  <a:gd name="T2" fmla="*/ 42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2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4" y="0"/>
                      <a:pt x="42" y="0"/>
                    </a:cubicBezTo>
                    <a:cubicBezTo>
                      <a:pt x="31" y="0"/>
                      <a:pt x="21" y="5"/>
                      <a:pt x="13" y="13"/>
                    </a:cubicBezTo>
                    <a:cubicBezTo>
                      <a:pt x="5" y="21"/>
                      <a:pt x="0" y="32"/>
                      <a:pt x="0" y="42"/>
                    </a:cubicBezTo>
                    <a:cubicBezTo>
                      <a:pt x="0" y="54"/>
                      <a:pt x="5" y="64"/>
                      <a:pt x="13" y="72"/>
                    </a:cubicBezTo>
                    <a:cubicBezTo>
                      <a:pt x="21" y="81"/>
                      <a:pt x="31" y="85"/>
                      <a:pt x="42" y="85"/>
                    </a:cubicBezTo>
                    <a:cubicBezTo>
                      <a:pt x="54" y="85"/>
                      <a:pt x="64" y="81"/>
                      <a:pt x="72" y="72"/>
                    </a:cubicBezTo>
                    <a:cubicBezTo>
                      <a:pt x="81" y="64"/>
                      <a:pt x="85" y="54"/>
                      <a:pt x="85" y="42"/>
                    </a:cubicBezTo>
                    <a:cubicBezTo>
                      <a:pt x="85" y="32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493" name="Freeform 9"/>
              <p:cNvSpPr>
                <a:spLocks/>
              </p:cNvSpPr>
              <p:nvPr/>
            </p:nvSpPr>
            <p:spPr bwMode="auto">
              <a:xfrm>
                <a:off x="1948" y="2037"/>
                <a:ext cx="44" cy="44"/>
              </a:xfrm>
              <a:custGeom>
                <a:avLst/>
                <a:gdLst>
                  <a:gd name="T0" fmla="*/ 72 w 85"/>
                  <a:gd name="T1" fmla="*/ 13 h 85"/>
                  <a:gd name="T2" fmla="*/ 42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2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4" y="0"/>
                      <a:pt x="42" y="0"/>
                    </a:cubicBezTo>
                    <a:cubicBezTo>
                      <a:pt x="31" y="0"/>
                      <a:pt x="21" y="5"/>
                      <a:pt x="13" y="13"/>
                    </a:cubicBezTo>
                    <a:cubicBezTo>
                      <a:pt x="5" y="21"/>
                      <a:pt x="0" y="32"/>
                      <a:pt x="0" y="42"/>
                    </a:cubicBezTo>
                    <a:cubicBezTo>
                      <a:pt x="0" y="54"/>
                      <a:pt x="5" y="64"/>
                      <a:pt x="13" y="72"/>
                    </a:cubicBezTo>
                    <a:cubicBezTo>
                      <a:pt x="21" y="82"/>
                      <a:pt x="31" y="85"/>
                      <a:pt x="42" y="85"/>
                    </a:cubicBezTo>
                    <a:cubicBezTo>
                      <a:pt x="54" y="85"/>
                      <a:pt x="64" y="82"/>
                      <a:pt x="72" y="72"/>
                    </a:cubicBezTo>
                    <a:cubicBezTo>
                      <a:pt x="81" y="64"/>
                      <a:pt x="85" y="54"/>
                      <a:pt x="85" y="42"/>
                    </a:cubicBezTo>
                    <a:cubicBezTo>
                      <a:pt x="85" y="32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494" name="Freeform 10"/>
              <p:cNvSpPr>
                <a:spLocks/>
              </p:cNvSpPr>
              <p:nvPr/>
            </p:nvSpPr>
            <p:spPr bwMode="auto">
              <a:xfrm>
                <a:off x="1948" y="2104"/>
                <a:ext cx="44" cy="45"/>
              </a:xfrm>
              <a:custGeom>
                <a:avLst/>
                <a:gdLst>
                  <a:gd name="T0" fmla="*/ 72 w 85"/>
                  <a:gd name="T1" fmla="*/ 13 h 86"/>
                  <a:gd name="T2" fmla="*/ 42 w 85"/>
                  <a:gd name="T3" fmla="*/ 0 h 86"/>
                  <a:gd name="T4" fmla="*/ 13 w 85"/>
                  <a:gd name="T5" fmla="*/ 13 h 86"/>
                  <a:gd name="T6" fmla="*/ 0 w 85"/>
                  <a:gd name="T7" fmla="*/ 42 h 86"/>
                  <a:gd name="T8" fmla="*/ 13 w 85"/>
                  <a:gd name="T9" fmla="*/ 72 h 86"/>
                  <a:gd name="T10" fmla="*/ 42 w 85"/>
                  <a:gd name="T11" fmla="*/ 86 h 86"/>
                  <a:gd name="T12" fmla="*/ 72 w 85"/>
                  <a:gd name="T13" fmla="*/ 72 h 86"/>
                  <a:gd name="T14" fmla="*/ 85 w 85"/>
                  <a:gd name="T15" fmla="*/ 42 h 86"/>
                  <a:gd name="T16" fmla="*/ 72 w 85"/>
                  <a:gd name="T17" fmla="*/ 1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6">
                    <a:moveTo>
                      <a:pt x="72" y="13"/>
                    </a:moveTo>
                    <a:cubicBezTo>
                      <a:pt x="64" y="6"/>
                      <a:pt x="54" y="0"/>
                      <a:pt x="42" y="0"/>
                    </a:cubicBezTo>
                    <a:cubicBezTo>
                      <a:pt x="31" y="0"/>
                      <a:pt x="21" y="6"/>
                      <a:pt x="13" y="13"/>
                    </a:cubicBezTo>
                    <a:cubicBezTo>
                      <a:pt x="5" y="21"/>
                      <a:pt x="0" y="32"/>
                      <a:pt x="0" y="42"/>
                    </a:cubicBezTo>
                    <a:cubicBezTo>
                      <a:pt x="0" y="54"/>
                      <a:pt x="5" y="65"/>
                      <a:pt x="13" y="72"/>
                    </a:cubicBezTo>
                    <a:cubicBezTo>
                      <a:pt x="21" y="82"/>
                      <a:pt x="31" y="86"/>
                      <a:pt x="42" y="86"/>
                    </a:cubicBezTo>
                    <a:cubicBezTo>
                      <a:pt x="54" y="86"/>
                      <a:pt x="64" y="82"/>
                      <a:pt x="72" y="72"/>
                    </a:cubicBezTo>
                    <a:cubicBezTo>
                      <a:pt x="81" y="65"/>
                      <a:pt x="85" y="54"/>
                      <a:pt x="85" y="42"/>
                    </a:cubicBezTo>
                    <a:cubicBezTo>
                      <a:pt x="85" y="32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495" name="Freeform 11"/>
              <p:cNvSpPr>
                <a:spLocks/>
              </p:cNvSpPr>
              <p:nvPr/>
            </p:nvSpPr>
            <p:spPr bwMode="auto">
              <a:xfrm>
                <a:off x="2016" y="1970"/>
                <a:ext cx="43" cy="43"/>
              </a:xfrm>
              <a:custGeom>
                <a:avLst/>
                <a:gdLst>
                  <a:gd name="T0" fmla="*/ 72 w 85"/>
                  <a:gd name="T1" fmla="*/ 13 h 85"/>
                  <a:gd name="T2" fmla="*/ 42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2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2" y="0"/>
                    </a:cubicBezTo>
                    <a:cubicBezTo>
                      <a:pt x="32" y="0"/>
                      <a:pt x="21" y="5"/>
                      <a:pt x="13" y="13"/>
                    </a:cubicBezTo>
                    <a:cubicBezTo>
                      <a:pt x="5" y="21"/>
                      <a:pt x="0" y="32"/>
                      <a:pt x="0" y="42"/>
                    </a:cubicBezTo>
                    <a:cubicBezTo>
                      <a:pt x="0" y="54"/>
                      <a:pt x="5" y="64"/>
                      <a:pt x="13" y="72"/>
                    </a:cubicBezTo>
                    <a:cubicBezTo>
                      <a:pt x="21" y="81"/>
                      <a:pt x="32" y="85"/>
                      <a:pt x="42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4"/>
                      <a:pt x="85" y="42"/>
                    </a:cubicBezTo>
                    <a:cubicBezTo>
                      <a:pt x="85" y="32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496" name="Freeform 12"/>
              <p:cNvSpPr>
                <a:spLocks/>
              </p:cNvSpPr>
              <p:nvPr/>
            </p:nvSpPr>
            <p:spPr bwMode="auto">
              <a:xfrm>
                <a:off x="2016" y="2037"/>
                <a:ext cx="43" cy="44"/>
              </a:xfrm>
              <a:custGeom>
                <a:avLst/>
                <a:gdLst>
                  <a:gd name="T0" fmla="*/ 72 w 85"/>
                  <a:gd name="T1" fmla="*/ 13 h 85"/>
                  <a:gd name="T2" fmla="*/ 42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2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2" y="0"/>
                    </a:cubicBezTo>
                    <a:cubicBezTo>
                      <a:pt x="32" y="0"/>
                      <a:pt x="21" y="5"/>
                      <a:pt x="13" y="13"/>
                    </a:cubicBezTo>
                    <a:cubicBezTo>
                      <a:pt x="5" y="21"/>
                      <a:pt x="0" y="32"/>
                      <a:pt x="0" y="42"/>
                    </a:cubicBezTo>
                    <a:cubicBezTo>
                      <a:pt x="0" y="54"/>
                      <a:pt x="5" y="64"/>
                      <a:pt x="13" y="72"/>
                    </a:cubicBezTo>
                    <a:cubicBezTo>
                      <a:pt x="21" y="82"/>
                      <a:pt x="32" y="85"/>
                      <a:pt x="42" y="85"/>
                    </a:cubicBezTo>
                    <a:cubicBezTo>
                      <a:pt x="55" y="85"/>
                      <a:pt x="64" y="82"/>
                      <a:pt x="72" y="72"/>
                    </a:cubicBezTo>
                    <a:cubicBezTo>
                      <a:pt x="81" y="64"/>
                      <a:pt x="85" y="54"/>
                      <a:pt x="85" y="42"/>
                    </a:cubicBezTo>
                    <a:cubicBezTo>
                      <a:pt x="85" y="32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497" name="Freeform 13"/>
              <p:cNvSpPr>
                <a:spLocks/>
              </p:cNvSpPr>
              <p:nvPr/>
            </p:nvSpPr>
            <p:spPr bwMode="auto">
              <a:xfrm>
                <a:off x="2016" y="2104"/>
                <a:ext cx="43" cy="45"/>
              </a:xfrm>
              <a:custGeom>
                <a:avLst/>
                <a:gdLst>
                  <a:gd name="T0" fmla="*/ 72 w 85"/>
                  <a:gd name="T1" fmla="*/ 13 h 86"/>
                  <a:gd name="T2" fmla="*/ 42 w 85"/>
                  <a:gd name="T3" fmla="*/ 0 h 86"/>
                  <a:gd name="T4" fmla="*/ 13 w 85"/>
                  <a:gd name="T5" fmla="*/ 13 h 86"/>
                  <a:gd name="T6" fmla="*/ 0 w 85"/>
                  <a:gd name="T7" fmla="*/ 42 h 86"/>
                  <a:gd name="T8" fmla="*/ 13 w 85"/>
                  <a:gd name="T9" fmla="*/ 72 h 86"/>
                  <a:gd name="T10" fmla="*/ 42 w 85"/>
                  <a:gd name="T11" fmla="*/ 86 h 86"/>
                  <a:gd name="T12" fmla="*/ 72 w 85"/>
                  <a:gd name="T13" fmla="*/ 72 h 86"/>
                  <a:gd name="T14" fmla="*/ 85 w 85"/>
                  <a:gd name="T15" fmla="*/ 42 h 86"/>
                  <a:gd name="T16" fmla="*/ 72 w 85"/>
                  <a:gd name="T17" fmla="*/ 1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6">
                    <a:moveTo>
                      <a:pt x="72" y="13"/>
                    </a:moveTo>
                    <a:cubicBezTo>
                      <a:pt x="64" y="6"/>
                      <a:pt x="55" y="0"/>
                      <a:pt x="42" y="0"/>
                    </a:cubicBezTo>
                    <a:cubicBezTo>
                      <a:pt x="32" y="0"/>
                      <a:pt x="21" y="6"/>
                      <a:pt x="13" y="13"/>
                    </a:cubicBezTo>
                    <a:cubicBezTo>
                      <a:pt x="5" y="21"/>
                      <a:pt x="0" y="32"/>
                      <a:pt x="0" y="42"/>
                    </a:cubicBezTo>
                    <a:cubicBezTo>
                      <a:pt x="0" y="54"/>
                      <a:pt x="5" y="65"/>
                      <a:pt x="13" y="72"/>
                    </a:cubicBezTo>
                    <a:cubicBezTo>
                      <a:pt x="21" y="82"/>
                      <a:pt x="32" y="86"/>
                      <a:pt x="42" y="86"/>
                    </a:cubicBezTo>
                    <a:cubicBezTo>
                      <a:pt x="55" y="86"/>
                      <a:pt x="64" y="82"/>
                      <a:pt x="72" y="72"/>
                    </a:cubicBezTo>
                    <a:cubicBezTo>
                      <a:pt x="81" y="65"/>
                      <a:pt x="85" y="54"/>
                      <a:pt x="85" y="42"/>
                    </a:cubicBezTo>
                    <a:cubicBezTo>
                      <a:pt x="85" y="32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498" name="Freeform 14"/>
              <p:cNvSpPr>
                <a:spLocks/>
              </p:cNvSpPr>
              <p:nvPr/>
            </p:nvSpPr>
            <p:spPr bwMode="auto">
              <a:xfrm>
                <a:off x="2016" y="2172"/>
                <a:ext cx="43" cy="44"/>
              </a:xfrm>
              <a:custGeom>
                <a:avLst/>
                <a:gdLst>
                  <a:gd name="T0" fmla="*/ 72 w 85"/>
                  <a:gd name="T1" fmla="*/ 14 h 86"/>
                  <a:gd name="T2" fmla="*/ 42 w 85"/>
                  <a:gd name="T3" fmla="*/ 0 h 86"/>
                  <a:gd name="T4" fmla="*/ 13 w 85"/>
                  <a:gd name="T5" fmla="*/ 14 h 86"/>
                  <a:gd name="T6" fmla="*/ 0 w 85"/>
                  <a:gd name="T7" fmla="*/ 42 h 86"/>
                  <a:gd name="T8" fmla="*/ 13 w 85"/>
                  <a:gd name="T9" fmla="*/ 73 h 86"/>
                  <a:gd name="T10" fmla="*/ 42 w 85"/>
                  <a:gd name="T11" fmla="*/ 86 h 86"/>
                  <a:gd name="T12" fmla="*/ 72 w 85"/>
                  <a:gd name="T13" fmla="*/ 73 h 86"/>
                  <a:gd name="T14" fmla="*/ 85 w 85"/>
                  <a:gd name="T15" fmla="*/ 42 h 86"/>
                  <a:gd name="T16" fmla="*/ 72 w 85"/>
                  <a:gd name="T17" fmla="*/ 14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6">
                    <a:moveTo>
                      <a:pt x="72" y="14"/>
                    </a:moveTo>
                    <a:cubicBezTo>
                      <a:pt x="64" y="6"/>
                      <a:pt x="55" y="0"/>
                      <a:pt x="42" y="0"/>
                    </a:cubicBezTo>
                    <a:cubicBezTo>
                      <a:pt x="32" y="0"/>
                      <a:pt x="21" y="6"/>
                      <a:pt x="13" y="14"/>
                    </a:cubicBezTo>
                    <a:cubicBezTo>
                      <a:pt x="5" y="21"/>
                      <a:pt x="0" y="32"/>
                      <a:pt x="0" y="42"/>
                    </a:cubicBezTo>
                    <a:cubicBezTo>
                      <a:pt x="0" y="54"/>
                      <a:pt x="5" y="65"/>
                      <a:pt x="13" y="73"/>
                    </a:cubicBezTo>
                    <a:cubicBezTo>
                      <a:pt x="21" y="82"/>
                      <a:pt x="32" y="86"/>
                      <a:pt x="42" y="86"/>
                    </a:cubicBezTo>
                    <a:cubicBezTo>
                      <a:pt x="55" y="86"/>
                      <a:pt x="64" y="82"/>
                      <a:pt x="72" y="73"/>
                    </a:cubicBezTo>
                    <a:cubicBezTo>
                      <a:pt x="81" y="65"/>
                      <a:pt x="85" y="54"/>
                      <a:pt x="85" y="42"/>
                    </a:cubicBezTo>
                    <a:cubicBezTo>
                      <a:pt x="85" y="32"/>
                      <a:pt x="81" y="21"/>
                      <a:pt x="72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499" name="Freeform 15"/>
              <p:cNvSpPr>
                <a:spLocks/>
              </p:cNvSpPr>
              <p:nvPr/>
            </p:nvSpPr>
            <p:spPr bwMode="auto">
              <a:xfrm>
                <a:off x="2083" y="1970"/>
                <a:ext cx="44" cy="43"/>
              </a:xfrm>
              <a:custGeom>
                <a:avLst/>
                <a:gdLst>
                  <a:gd name="T0" fmla="*/ 72 w 85"/>
                  <a:gd name="T1" fmla="*/ 13 h 85"/>
                  <a:gd name="T2" fmla="*/ 42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2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2" y="0"/>
                    </a:cubicBezTo>
                    <a:cubicBezTo>
                      <a:pt x="32" y="0"/>
                      <a:pt x="21" y="5"/>
                      <a:pt x="13" y="13"/>
                    </a:cubicBezTo>
                    <a:cubicBezTo>
                      <a:pt x="5" y="21"/>
                      <a:pt x="0" y="32"/>
                      <a:pt x="0" y="42"/>
                    </a:cubicBezTo>
                    <a:cubicBezTo>
                      <a:pt x="0" y="54"/>
                      <a:pt x="5" y="64"/>
                      <a:pt x="13" y="72"/>
                    </a:cubicBezTo>
                    <a:cubicBezTo>
                      <a:pt x="21" y="81"/>
                      <a:pt x="32" y="85"/>
                      <a:pt x="42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2" y="64"/>
                      <a:pt x="85" y="54"/>
                      <a:pt x="85" y="42"/>
                    </a:cubicBezTo>
                    <a:cubicBezTo>
                      <a:pt x="85" y="32"/>
                      <a:pt x="82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500" name="Freeform 16"/>
              <p:cNvSpPr>
                <a:spLocks/>
              </p:cNvSpPr>
              <p:nvPr/>
            </p:nvSpPr>
            <p:spPr bwMode="auto">
              <a:xfrm>
                <a:off x="2083" y="2037"/>
                <a:ext cx="44" cy="44"/>
              </a:xfrm>
              <a:custGeom>
                <a:avLst/>
                <a:gdLst>
                  <a:gd name="T0" fmla="*/ 72 w 85"/>
                  <a:gd name="T1" fmla="*/ 13 h 85"/>
                  <a:gd name="T2" fmla="*/ 42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2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2" y="0"/>
                    </a:cubicBezTo>
                    <a:cubicBezTo>
                      <a:pt x="32" y="0"/>
                      <a:pt x="21" y="5"/>
                      <a:pt x="13" y="13"/>
                    </a:cubicBezTo>
                    <a:cubicBezTo>
                      <a:pt x="5" y="21"/>
                      <a:pt x="0" y="32"/>
                      <a:pt x="0" y="42"/>
                    </a:cubicBezTo>
                    <a:cubicBezTo>
                      <a:pt x="0" y="54"/>
                      <a:pt x="5" y="64"/>
                      <a:pt x="13" y="72"/>
                    </a:cubicBezTo>
                    <a:cubicBezTo>
                      <a:pt x="21" y="82"/>
                      <a:pt x="32" y="85"/>
                      <a:pt x="42" y="85"/>
                    </a:cubicBezTo>
                    <a:cubicBezTo>
                      <a:pt x="55" y="85"/>
                      <a:pt x="64" y="82"/>
                      <a:pt x="72" y="72"/>
                    </a:cubicBezTo>
                    <a:cubicBezTo>
                      <a:pt x="82" y="64"/>
                      <a:pt x="85" y="54"/>
                      <a:pt x="85" y="42"/>
                    </a:cubicBezTo>
                    <a:cubicBezTo>
                      <a:pt x="85" y="32"/>
                      <a:pt x="82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501" name="Freeform 17"/>
              <p:cNvSpPr>
                <a:spLocks/>
              </p:cNvSpPr>
              <p:nvPr/>
            </p:nvSpPr>
            <p:spPr bwMode="auto">
              <a:xfrm>
                <a:off x="2083" y="2104"/>
                <a:ext cx="44" cy="45"/>
              </a:xfrm>
              <a:custGeom>
                <a:avLst/>
                <a:gdLst>
                  <a:gd name="T0" fmla="*/ 72 w 85"/>
                  <a:gd name="T1" fmla="*/ 13 h 86"/>
                  <a:gd name="T2" fmla="*/ 42 w 85"/>
                  <a:gd name="T3" fmla="*/ 0 h 86"/>
                  <a:gd name="T4" fmla="*/ 13 w 85"/>
                  <a:gd name="T5" fmla="*/ 13 h 86"/>
                  <a:gd name="T6" fmla="*/ 0 w 85"/>
                  <a:gd name="T7" fmla="*/ 42 h 86"/>
                  <a:gd name="T8" fmla="*/ 13 w 85"/>
                  <a:gd name="T9" fmla="*/ 72 h 86"/>
                  <a:gd name="T10" fmla="*/ 42 w 85"/>
                  <a:gd name="T11" fmla="*/ 86 h 86"/>
                  <a:gd name="T12" fmla="*/ 72 w 85"/>
                  <a:gd name="T13" fmla="*/ 72 h 86"/>
                  <a:gd name="T14" fmla="*/ 85 w 85"/>
                  <a:gd name="T15" fmla="*/ 42 h 86"/>
                  <a:gd name="T16" fmla="*/ 72 w 85"/>
                  <a:gd name="T17" fmla="*/ 1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6">
                    <a:moveTo>
                      <a:pt x="72" y="13"/>
                    </a:moveTo>
                    <a:cubicBezTo>
                      <a:pt x="64" y="6"/>
                      <a:pt x="55" y="0"/>
                      <a:pt x="42" y="0"/>
                    </a:cubicBezTo>
                    <a:cubicBezTo>
                      <a:pt x="32" y="0"/>
                      <a:pt x="21" y="6"/>
                      <a:pt x="13" y="13"/>
                    </a:cubicBezTo>
                    <a:cubicBezTo>
                      <a:pt x="5" y="21"/>
                      <a:pt x="0" y="32"/>
                      <a:pt x="0" y="42"/>
                    </a:cubicBezTo>
                    <a:cubicBezTo>
                      <a:pt x="0" y="54"/>
                      <a:pt x="5" y="65"/>
                      <a:pt x="13" y="72"/>
                    </a:cubicBezTo>
                    <a:cubicBezTo>
                      <a:pt x="21" y="82"/>
                      <a:pt x="32" y="86"/>
                      <a:pt x="42" y="86"/>
                    </a:cubicBezTo>
                    <a:cubicBezTo>
                      <a:pt x="55" y="86"/>
                      <a:pt x="64" y="82"/>
                      <a:pt x="72" y="72"/>
                    </a:cubicBezTo>
                    <a:cubicBezTo>
                      <a:pt x="82" y="65"/>
                      <a:pt x="85" y="54"/>
                      <a:pt x="85" y="42"/>
                    </a:cubicBezTo>
                    <a:cubicBezTo>
                      <a:pt x="85" y="32"/>
                      <a:pt x="82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502" name="Freeform 18"/>
              <p:cNvSpPr>
                <a:spLocks/>
              </p:cNvSpPr>
              <p:nvPr/>
            </p:nvSpPr>
            <p:spPr bwMode="auto">
              <a:xfrm>
                <a:off x="2083" y="2172"/>
                <a:ext cx="44" cy="44"/>
              </a:xfrm>
              <a:custGeom>
                <a:avLst/>
                <a:gdLst>
                  <a:gd name="T0" fmla="*/ 72 w 85"/>
                  <a:gd name="T1" fmla="*/ 14 h 86"/>
                  <a:gd name="T2" fmla="*/ 42 w 85"/>
                  <a:gd name="T3" fmla="*/ 0 h 86"/>
                  <a:gd name="T4" fmla="*/ 13 w 85"/>
                  <a:gd name="T5" fmla="*/ 14 h 86"/>
                  <a:gd name="T6" fmla="*/ 0 w 85"/>
                  <a:gd name="T7" fmla="*/ 42 h 86"/>
                  <a:gd name="T8" fmla="*/ 13 w 85"/>
                  <a:gd name="T9" fmla="*/ 73 h 86"/>
                  <a:gd name="T10" fmla="*/ 42 w 85"/>
                  <a:gd name="T11" fmla="*/ 86 h 86"/>
                  <a:gd name="T12" fmla="*/ 72 w 85"/>
                  <a:gd name="T13" fmla="*/ 73 h 86"/>
                  <a:gd name="T14" fmla="*/ 85 w 85"/>
                  <a:gd name="T15" fmla="*/ 42 h 86"/>
                  <a:gd name="T16" fmla="*/ 72 w 85"/>
                  <a:gd name="T17" fmla="*/ 14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6">
                    <a:moveTo>
                      <a:pt x="72" y="14"/>
                    </a:moveTo>
                    <a:cubicBezTo>
                      <a:pt x="64" y="6"/>
                      <a:pt x="55" y="0"/>
                      <a:pt x="42" y="0"/>
                    </a:cubicBezTo>
                    <a:cubicBezTo>
                      <a:pt x="32" y="0"/>
                      <a:pt x="21" y="6"/>
                      <a:pt x="13" y="14"/>
                    </a:cubicBezTo>
                    <a:cubicBezTo>
                      <a:pt x="5" y="21"/>
                      <a:pt x="0" y="32"/>
                      <a:pt x="0" y="42"/>
                    </a:cubicBezTo>
                    <a:cubicBezTo>
                      <a:pt x="0" y="54"/>
                      <a:pt x="5" y="65"/>
                      <a:pt x="13" y="73"/>
                    </a:cubicBezTo>
                    <a:cubicBezTo>
                      <a:pt x="21" y="82"/>
                      <a:pt x="32" y="86"/>
                      <a:pt x="42" y="86"/>
                    </a:cubicBezTo>
                    <a:cubicBezTo>
                      <a:pt x="55" y="86"/>
                      <a:pt x="64" y="82"/>
                      <a:pt x="72" y="73"/>
                    </a:cubicBezTo>
                    <a:cubicBezTo>
                      <a:pt x="82" y="65"/>
                      <a:pt x="85" y="54"/>
                      <a:pt x="85" y="42"/>
                    </a:cubicBezTo>
                    <a:cubicBezTo>
                      <a:pt x="85" y="32"/>
                      <a:pt x="82" y="21"/>
                      <a:pt x="72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503" name="Freeform 19"/>
              <p:cNvSpPr>
                <a:spLocks/>
              </p:cNvSpPr>
              <p:nvPr/>
            </p:nvSpPr>
            <p:spPr bwMode="auto">
              <a:xfrm>
                <a:off x="2083" y="2240"/>
                <a:ext cx="44" cy="43"/>
              </a:xfrm>
              <a:custGeom>
                <a:avLst/>
                <a:gdLst>
                  <a:gd name="T0" fmla="*/ 72 w 85"/>
                  <a:gd name="T1" fmla="*/ 13 h 85"/>
                  <a:gd name="T2" fmla="*/ 42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2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2" y="0"/>
                    </a:cubicBezTo>
                    <a:cubicBezTo>
                      <a:pt x="32" y="0"/>
                      <a:pt x="21" y="5"/>
                      <a:pt x="13" y="13"/>
                    </a:cubicBezTo>
                    <a:cubicBezTo>
                      <a:pt x="5" y="21"/>
                      <a:pt x="0" y="31"/>
                      <a:pt x="0" y="42"/>
                    </a:cubicBezTo>
                    <a:cubicBezTo>
                      <a:pt x="0" y="53"/>
                      <a:pt x="5" y="64"/>
                      <a:pt x="13" y="72"/>
                    </a:cubicBezTo>
                    <a:cubicBezTo>
                      <a:pt x="21" y="81"/>
                      <a:pt x="32" y="85"/>
                      <a:pt x="42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2" y="64"/>
                      <a:pt x="85" y="53"/>
                      <a:pt x="85" y="42"/>
                    </a:cubicBezTo>
                    <a:cubicBezTo>
                      <a:pt x="85" y="31"/>
                      <a:pt x="82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504" name="Freeform 20"/>
              <p:cNvSpPr>
                <a:spLocks/>
              </p:cNvSpPr>
              <p:nvPr/>
            </p:nvSpPr>
            <p:spPr bwMode="auto">
              <a:xfrm>
                <a:off x="2083" y="2307"/>
                <a:ext cx="44" cy="44"/>
              </a:xfrm>
              <a:custGeom>
                <a:avLst/>
                <a:gdLst>
                  <a:gd name="T0" fmla="*/ 72 w 85"/>
                  <a:gd name="T1" fmla="*/ 13 h 85"/>
                  <a:gd name="T2" fmla="*/ 42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2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2" y="0"/>
                    </a:cubicBezTo>
                    <a:cubicBezTo>
                      <a:pt x="32" y="0"/>
                      <a:pt x="21" y="5"/>
                      <a:pt x="13" y="13"/>
                    </a:cubicBezTo>
                    <a:cubicBezTo>
                      <a:pt x="5" y="21"/>
                      <a:pt x="0" y="31"/>
                      <a:pt x="0" y="42"/>
                    </a:cubicBezTo>
                    <a:cubicBezTo>
                      <a:pt x="0" y="53"/>
                      <a:pt x="5" y="64"/>
                      <a:pt x="13" y="72"/>
                    </a:cubicBezTo>
                    <a:cubicBezTo>
                      <a:pt x="21" y="81"/>
                      <a:pt x="32" y="85"/>
                      <a:pt x="42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2" y="64"/>
                      <a:pt x="85" y="53"/>
                      <a:pt x="85" y="42"/>
                    </a:cubicBezTo>
                    <a:cubicBezTo>
                      <a:pt x="85" y="31"/>
                      <a:pt x="82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505" name="Freeform 21"/>
              <p:cNvSpPr>
                <a:spLocks/>
              </p:cNvSpPr>
              <p:nvPr/>
            </p:nvSpPr>
            <p:spPr bwMode="auto">
              <a:xfrm>
                <a:off x="2083" y="2374"/>
                <a:ext cx="44" cy="44"/>
              </a:xfrm>
              <a:custGeom>
                <a:avLst/>
                <a:gdLst>
                  <a:gd name="T0" fmla="*/ 72 w 85"/>
                  <a:gd name="T1" fmla="*/ 13 h 85"/>
                  <a:gd name="T2" fmla="*/ 42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2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2" y="0"/>
                    </a:cubicBezTo>
                    <a:cubicBezTo>
                      <a:pt x="32" y="0"/>
                      <a:pt x="21" y="5"/>
                      <a:pt x="13" y="13"/>
                    </a:cubicBezTo>
                    <a:cubicBezTo>
                      <a:pt x="5" y="21"/>
                      <a:pt x="0" y="31"/>
                      <a:pt x="0" y="42"/>
                    </a:cubicBezTo>
                    <a:cubicBezTo>
                      <a:pt x="0" y="54"/>
                      <a:pt x="5" y="64"/>
                      <a:pt x="13" y="72"/>
                    </a:cubicBezTo>
                    <a:cubicBezTo>
                      <a:pt x="21" y="81"/>
                      <a:pt x="32" y="85"/>
                      <a:pt x="42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2" y="64"/>
                      <a:pt x="85" y="54"/>
                      <a:pt x="85" y="42"/>
                    </a:cubicBezTo>
                    <a:cubicBezTo>
                      <a:pt x="85" y="31"/>
                      <a:pt x="82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506" name="Freeform 22"/>
              <p:cNvSpPr>
                <a:spLocks/>
              </p:cNvSpPr>
              <p:nvPr/>
            </p:nvSpPr>
            <p:spPr bwMode="auto">
              <a:xfrm>
                <a:off x="2083" y="2442"/>
                <a:ext cx="44" cy="43"/>
              </a:xfrm>
              <a:custGeom>
                <a:avLst/>
                <a:gdLst>
                  <a:gd name="T0" fmla="*/ 72 w 85"/>
                  <a:gd name="T1" fmla="*/ 13 h 85"/>
                  <a:gd name="T2" fmla="*/ 42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2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2" y="0"/>
                    </a:cubicBezTo>
                    <a:cubicBezTo>
                      <a:pt x="32" y="0"/>
                      <a:pt x="21" y="5"/>
                      <a:pt x="13" y="13"/>
                    </a:cubicBezTo>
                    <a:cubicBezTo>
                      <a:pt x="5" y="21"/>
                      <a:pt x="0" y="31"/>
                      <a:pt x="0" y="42"/>
                    </a:cubicBezTo>
                    <a:cubicBezTo>
                      <a:pt x="0" y="54"/>
                      <a:pt x="5" y="64"/>
                      <a:pt x="13" y="72"/>
                    </a:cubicBezTo>
                    <a:cubicBezTo>
                      <a:pt x="21" y="81"/>
                      <a:pt x="32" y="85"/>
                      <a:pt x="42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2" y="64"/>
                      <a:pt x="85" y="54"/>
                      <a:pt x="85" y="42"/>
                    </a:cubicBezTo>
                    <a:cubicBezTo>
                      <a:pt x="85" y="31"/>
                      <a:pt x="82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507" name="Freeform 23"/>
              <p:cNvSpPr>
                <a:spLocks/>
              </p:cNvSpPr>
              <p:nvPr/>
            </p:nvSpPr>
            <p:spPr bwMode="auto">
              <a:xfrm>
                <a:off x="1948" y="2509"/>
                <a:ext cx="44" cy="44"/>
              </a:xfrm>
              <a:custGeom>
                <a:avLst/>
                <a:gdLst>
                  <a:gd name="T0" fmla="*/ 72 w 85"/>
                  <a:gd name="T1" fmla="*/ 13 h 85"/>
                  <a:gd name="T2" fmla="*/ 42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2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4" y="0"/>
                      <a:pt x="42" y="0"/>
                    </a:cubicBezTo>
                    <a:cubicBezTo>
                      <a:pt x="31" y="0"/>
                      <a:pt x="21" y="5"/>
                      <a:pt x="13" y="13"/>
                    </a:cubicBezTo>
                    <a:cubicBezTo>
                      <a:pt x="5" y="21"/>
                      <a:pt x="0" y="31"/>
                      <a:pt x="0" y="42"/>
                    </a:cubicBezTo>
                    <a:cubicBezTo>
                      <a:pt x="0" y="54"/>
                      <a:pt x="5" y="64"/>
                      <a:pt x="13" y="72"/>
                    </a:cubicBezTo>
                    <a:cubicBezTo>
                      <a:pt x="21" y="81"/>
                      <a:pt x="31" y="85"/>
                      <a:pt x="42" y="85"/>
                    </a:cubicBezTo>
                    <a:cubicBezTo>
                      <a:pt x="54" y="85"/>
                      <a:pt x="64" y="81"/>
                      <a:pt x="72" y="72"/>
                    </a:cubicBezTo>
                    <a:cubicBezTo>
                      <a:pt x="81" y="64"/>
                      <a:pt x="85" y="54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508" name="Freeform 24"/>
              <p:cNvSpPr>
                <a:spLocks/>
              </p:cNvSpPr>
              <p:nvPr/>
            </p:nvSpPr>
            <p:spPr bwMode="auto">
              <a:xfrm>
                <a:off x="1948" y="2576"/>
                <a:ext cx="44" cy="44"/>
              </a:xfrm>
              <a:custGeom>
                <a:avLst/>
                <a:gdLst>
                  <a:gd name="T0" fmla="*/ 72 w 85"/>
                  <a:gd name="T1" fmla="*/ 13 h 85"/>
                  <a:gd name="T2" fmla="*/ 42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2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4" y="0"/>
                      <a:pt x="42" y="0"/>
                    </a:cubicBezTo>
                    <a:cubicBezTo>
                      <a:pt x="31" y="0"/>
                      <a:pt x="21" y="5"/>
                      <a:pt x="13" y="13"/>
                    </a:cubicBezTo>
                    <a:cubicBezTo>
                      <a:pt x="5" y="21"/>
                      <a:pt x="0" y="32"/>
                      <a:pt x="0" y="42"/>
                    </a:cubicBezTo>
                    <a:cubicBezTo>
                      <a:pt x="0" y="54"/>
                      <a:pt x="5" y="64"/>
                      <a:pt x="13" y="72"/>
                    </a:cubicBezTo>
                    <a:cubicBezTo>
                      <a:pt x="21" y="81"/>
                      <a:pt x="31" y="85"/>
                      <a:pt x="42" y="85"/>
                    </a:cubicBezTo>
                    <a:cubicBezTo>
                      <a:pt x="54" y="85"/>
                      <a:pt x="64" y="81"/>
                      <a:pt x="72" y="72"/>
                    </a:cubicBezTo>
                    <a:cubicBezTo>
                      <a:pt x="81" y="64"/>
                      <a:pt x="85" y="54"/>
                      <a:pt x="85" y="42"/>
                    </a:cubicBezTo>
                    <a:cubicBezTo>
                      <a:pt x="85" y="32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509" name="Freeform 25"/>
              <p:cNvSpPr>
                <a:spLocks/>
              </p:cNvSpPr>
              <p:nvPr/>
            </p:nvSpPr>
            <p:spPr bwMode="auto">
              <a:xfrm>
                <a:off x="1948" y="2644"/>
                <a:ext cx="44" cy="43"/>
              </a:xfrm>
              <a:custGeom>
                <a:avLst/>
                <a:gdLst>
                  <a:gd name="T0" fmla="*/ 72 w 85"/>
                  <a:gd name="T1" fmla="*/ 13 h 85"/>
                  <a:gd name="T2" fmla="*/ 42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2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4" y="0"/>
                      <a:pt x="42" y="0"/>
                    </a:cubicBezTo>
                    <a:cubicBezTo>
                      <a:pt x="31" y="0"/>
                      <a:pt x="21" y="5"/>
                      <a:pt x="13" y="13"/>
                    </a:cubicBezTo>
                    <a:cubicBezTo>
                      <a:pt x="5" y="21"/>
                      <a:pt x="0" y="32"/>
                      <a:pt x="0" y="42"/>
                    </a:cubicBezTo>
                    <a:cubicBezTo>
                      <a:pt x="0" y="54"/>
                      <a:pt x="5" y="64"/>
                      <a:pt x="13" y="72"/>
                    </a:cubicBezTo>
                    <a:cubicBezTo>
                      <a:pt x="21" y="82"/>
                      <a:pt x="31" y="85"/>
                      <a:pt x="42" y="85"/>
                    </a:cubicBezTo>
                    <a:cubicBezTo>
                      <a:pt x="54" y="85"/>
                      <a:pt x="64" y="82"/>
                      <a:pt x="72" y="72"/>
                    </a:cubicBezTo>
                    <a:cubicBezTo>
                      <a:pt x="81" y="64"/>
                      <a:pt x="85" y="54"/>
                      <a:pt x="85" y="42"/>
                    </a:cubicBezTo>
                    <a:cubicBezTo>
                      <a:pt x="85" y="32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510" name="Freeform 26"/>
              <p:cNvSpPr>
                <a:spLocks/>
              </p:cNvSpPr>
              <p:nvPr/>
            </p:nvSpPr>
            <p:spPr bwMode="auto">
              <a:xfrm>
                <a:off x="2150" y="1970"/>
                <a:ext cx="44" cy="43"/>
              </a:xfrm>
              <a:custGeom>
                <a:avLst/>
                <a:gdLst>
                  <a:gd name="T0" fmla="*/ 72 w 85"/>
                  <a:gd name="T1" fmla="*/ 13 h 85"/>
                  <a:gd name="T2" fmla="*/ 42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2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5" y="5"/>
                      <a:pt x="55" y="0"/>
                      <a:pt x="42" y="0"/>
                    </a:cubicBezTo>
                    <a:cubicBezTo>
                      <a:pt x="32" y="0"/>
                      <a:pt x="21" y="5"/>
                      <a:pt x="13" y="13"/>
                    </a:cubicBezTo>
                    <a:cubicBezTo>
                      <a:pt x="6" y="21"/>
                      <a:pt x="0" y="32"/>
                      <a:pt x="0" y="42"/>
                    </a:cubicBezTo>
                    <a:cubicBezTo>
                      <a:pt x="0" y="54"/>
                      <a:pt x="6" y="64"/>
                      <a:pt x="13" y="72"/>
                    </a:cubicBezTo>
                    <a:cubicBezTo>
                      <a:pt x="21" y="81"/>
                      <a:pt x="32" y="85"/>
                      <a:pt x="42" y="85"/>
                    </a:cubicBezTo>
                    <a:cubicBezTo>
                      <a:pt x="55" y="85"/>
                      <a:pt x="65" y="81"/>
                      <a:pt x="72" y="72"/>
                    </a:cubicBezTo>
                    <a:cubicBezTo>
                      <a:pt x="82" y="64"/>
                      <a:pt x="85" y="54"/>
                      <a:pt x="85" y="42"/>
                    </a:cubicBezTo>
                    <a:cubicBezTo>
                      <a:pt x="85" y="32"/>
                      <a:pt x="82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511" name="Freeform 27"/>
              <p:cNvSpPr>
                <a:spLocks/>
              </p:cNvSpPr>
              <p:nvPr/>
            </p:nvSpPr>
            <p:spPr bwMode="auto">
              <a:xfrm>
                <a:off x="2150" y="2037"/>
                <a:ext cx="44" cy="44"/>
              </a:xfrm>
              <a:custGeom>
                <a:avLst/>
                <a:gdLst>
                  <a:gd name="T0" fmla="*/ 72 w 85"/>
                  <a:gd name="T1" fmla="*/ 13 h 85"/>
                  <a:gd name="T2" fmla="*/ 42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2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5" y="5"/>
                      <a:pt x="55" y="0"/>
                      <a:pt x="42" y="0"/>
                    </a:cubicBezTo>
                    <a:cubicBezTo>
                      <a:pt x="32" y="0"/>
                      <a:pt x="21" y="5"/>
                      <a:pt x="13" y="13"/>
                    </a:cubicBezTo>
                    <a:cubicBezTo>
                      <a:pt x="6" y="21"/>
                      <a:pt x="0" y="32"/>
                      <a:pt x="0" y="42"/>
                    </a:cubicBezTo>
                    <a:cubicBezTo>
                      <a:pt x="0" y="54"/>
                      <a:pt x="6" y="64"/>
                      <a:pt x="13" y="72"/>
                    </a:cubicBezTo>
                    <a:cubicBezTo>
                      <a:pt x="21" y="82"/>
                      <a:pt x="32" y="85"/>
                      <a:pt x="42" y="85"/>
                    </a:cubicBezTo>
                    <a:cubicBezTo>
                      <a:pt x="55" y="85"/>
                      <a:pt x="65" y="82"/>
                      <a:pt x="72" y="72"/>
                    </a:cubicBezTo>
                    <a:cubicBezTo>
                      <a:pt x="82" y="64"/>
                      <a:pt x="85" y="54"/>
                      <a:pt x="85" y="42"/>
                    </a:cubicBezTo>
                    <a:cubicBezTo>
                      <a:pt x="85" y="32"/>
                      <a:pt x="82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512" name="Freeform 28"/>
              <p:cNvSpPr>
                <a:spLocks/>
              </p:cNvSpPr>
              <p:nvPr/>
            </p:nvSpPr>
            <p:spPr bwMode="auto">
              <a:xfrm>
                <a:off x="2150" y="2104"/>
                <a:ext cx="44" cy="45"/>
              </a:xfrm>
              <a:custGeom>
                <a:avLst/>
                <a:gdLst>
                  <a:gd name="T0" fmla="*/ 72 w 85"/>
                  <a:gd name="T1" fmla="*/ 13 h 86"/>
                  <a:gd name="T2" fmla="*/ 42 w 85"/>
                  <a:gd name="T3" fmla="*/ 0 h 86"/>
                  <a:gd name="T4" fmla="*/ 13 w 85"/>
                  <a:gd name="T5" fmla="*/ 13 h 86"/>
                  <a:gd name="T6" fmla="*/ 0 w 85"/>
                  <a:gd name="T7" fmla="*/ 42 h 86"/>
                  <a:gd name="T8" fmla="*/ 13 w 85"/>
                  <a:gd name="T9" fmla="*/ 72 h 86"/>
                  <a:gd name="T10" fmla="*/ 42 w 85"/>
                  <a:gd name="T11" fmla="*/ 86 h 86"/>
                  <a:gd name="T12" fmla="*/ 72 w 85"/>
                  <a:gd name="T13" fmla="*/ 72 h 86"/>
                  <a:gd name="T14" fmla="*/ 85 w 85"/>
                  <a:gd name="T15" fmla="*/ 42 h 86"/>
                  <a:gd name="T16" fmla="*/ 72 w 85"/>
                  <a:gd name="T17" fmla="*/ 1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6">
                    <a:moveTo>
                      <a:pt x="72" y="13"/>
                    </a:moveTo>
                    <a:cubicBezTo>
                      <a:pt x="65" y="6"/>
                      <a:pt x="55" y="0"/>
                      <a:pt x="42" y="0"/>
                    </a:cubicBezTo>
                    <a:cubicBezTo>
                      <a:pt x="32" y="0"/>
                      <a:pt x="21" y="6"/>
                      <a:pt x="13" y="13"/>
                    </a:cubicBezTo>
                    <a:cubicBezTo>
                      <a:pt x="6" y="21"/>
                      <a:pt x="0" y="32"/>
                      <a:pt x="0" y="42"/>
                    </a:cubicBezTo>
                    <a:cubicBezTo>
                      <a:pt x="0" y="54"/>
                      <a:pt x="6" y="65"/>
                      <a:pt x="13" y="72"/>
                    </a:cubicBezTo>
                    <a:cubicBezTo>
                      <a:pt x="21" y="82"/>
                      <a:pt x="32" y="86"/>
                      <a:pt x="42" y="86"/>
                    </a:cubicBezTo>
                    <a:cubicBezTo>
                      <a:pt x="55" y="86"/>
                      <a:pt x="65" y="82"/>
                      <a:pt x="72" y="72"/>
                    </a:cubicBezTo>
                    <a:cubicBezTo>
                      <a:pt x="82" y="65"/>
                      <a:pt x="85" y="54"/>
                      <a:pt x="85" y="42"/>
                    </a:cubicBezTo>
                    <a:cubicBezTo>
                      <a:pt x="85" y="32"/>
                      <a:pt x="82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513" name="Freeform 29"/>
              <p:cNvSpPr>
                <a:spLocks/>
              </p:cNvSpPr>
              <p:nvPr/>
            </p:nvSpPr>
            <p:spPr bwMode="auto">
              <a:xfrm>
                <a:off x="2150" y="2172"/>
                <a:ext cx="44" cy="44"/>
              </a:xfrm>
              <a:custGeom>
                <a:avLst/>
                <a:gdLst>
                  <a:gd name="T0" fmla="*/ 72 w 85"/>
                  <a:gd name="T1" fmla="*/ 14 h 86"/>
                  <a:gd name="T2" fmla="*/ 42 w 85"/>
                  <a:gd name="T3" fmla="*/ 0 h 86"/>
                  <a:gd name="T4" fmla="*/ 13 w 85"/>
                  <a:gd name="T5" fmla="*/ 14 h 86"/>
                  <a:gd name="T6" fmla="*/ 0 w 85"/>
                  <a:gd name="T7" fmla="*/ 42 h 86"/>
                  <a:gd name="T8" fmla="*/ 13 w 85"/>
                  <a:gd name="T9" fmla="*/ 73 h 86"/>
                  <a:gd name="T10" fmla="*/ 42 w 85"/>
                  <a:gd name="T11" fmla="*/ 86 h 86"/>
                  <a:gd name="T12" fmla="*/ 72 w 85"/>
                  <a:gd name="T13" fmla="*/ 73 h 86"/>
                  <a:gd name="T14" fmla="*/ 85 w 85"/>
                  <a:gd name="T15" fmla="*/ 42 h 86"/>
                  <a:gd name="T16" fmla="*/ 72 w 85"/>
                  <a:gd name="T17" fmla="*/ 14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6">
                    <a:moveTo>
                      <a:pt x="72" y="14"/>
                    </a:moveTo>
                    <a:cubicBezTo>
                      <a:pt x="65" y="6"/>
                      <a:pt x="55" y="0"/>
                      <a:pt x="42" y="0"/>
                    </a:cubicBezTo>
                    <a:cubicBezTo>
                      <a:pt x="32" y="0"/>
                      <a:pt x="21" y="6"/>
                      <a:pt x="13" y="14"/>
                    </a:cubicBezTo>
                    <a:cubicBezTo>
                      <a:pt x="6" y="21"/>
                      <a:pt x="0" y="32"/>
                      <a:pt x="0" y="42"/>
                    </a:cubicBezTo>
                    <a:cubicBezTo>
                      <a:pt x="0" y="54"/>
                      <a:pt x="6" y="65"/>
                      <a:pt x="13" y="73"/>
                    </a:cubicBezTo>
                    <a:cubicBezTo>
                      <a:pt x="21" y="82"/>
                      <a:pt x="32" y="86"/>
                      <a:pt x="42" y="86"/>
                    </a:cubicBezTo>
                    <a:cubicBezTo>
                      <a:pt x="55" y="86"/>
                      <a:pt x="65" y="82"/>
                      <a:pt x="72" y="73"/>
                    </a:cubicBezTo>
                    <a:cubicBezTo>
                      <a:pt x="82" y="65"/>
                      <a:pt x="85" y="54"/>
                      <a:pt x="85" y="42"/>
                    </a:cubicBezTo>
                    <a:cubicBezTo>
                      <a:pt x="85" y="32"/>
                      <a:pt x="82" y="21"/>
                      <a:pt x="72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514" name="Freeform 30"/>
              <p:cNvSpPr>
                <a:spLocks/>
              </p:cNvSpPr>
              <p:nvPr/>
            </p:nvSpPr>
            <p:spPr bwMode="auto">
              <a:xfrm>
                <a:off x="2150" y="2240"/>
                <a:ext cx="44" cy="43"/>
              </a:xfrm>
              <a:custGeom>
                <a:avLst/>
                <a:gdLst>
                  <a:gd name="T0" fmla="*/ 72 w 85"/>
                  <a:gd name="T1" fmla="*/ 13 h 85"/>
                  <a:gd name="T2" fmla="*/ 42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2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5" y="5"/>
                      <a:pt x="55" y="0"/>
                      <a:pt x="42" y="0"/>
                    </a:cubicBezTo>
                    <a:cubicBezTo>
                      <a:pt x="32" y="0"/>
                      <a:pt x="21" y="5"/>
                      <a:pt x="13" y="13"/>
                    </a:cubicBezTo>
                    <a:cubicBezTo>
                      <a:pt x="6" y="21"/>
                      <a:pt x="0" y="31"/>
                      <a:pt x="0" y="42"/>
                    </a:cubicBezTo>
                    <a:cubicBezTo>
                      <a:pt x="0" y="53"/>
                      <a:pt x="6" y="64"/>
                      <a:pt x="13" y="72"/>
                    </a:cubicBezTo>
                    <a:cubicBezTo>
                      <a:pt x="21" y="81"/>
                      <a:pt x="32" y="85"/>
                      <a:pt x="42" y="85"/>
                    </a:cubicBezTo>
                    <a:cubicBezTo>
                      <a:pt x="55" y="85"/>
                      <a:pt x="65" y="81"/>
                      <a:pt x="72" y="72"/>
                    </a:cubicBezTo>
                    <a:cubicBezTo>
                      <a:pt x="82" y="64"/>
                      <a:pt x="85" y="53"/>
                      <a:pt x="85" y="42"/>
                    </a:cubicBezTo>
                    <a:cubicBezTo>
                      <a:pt x="85" y="31"/>
                      <a:pt x="82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515" name="Freeform 31"/>
              <p:cNvSpPr>
                <a:spLocks/>
              </p:cNvSpPr>
              <p:nvPr/>
            </p:nvSpPr>
            <p:spPr bwMode="auto">
              <a:xfrm>
                <a:off x="2150" y="2307"/>
                <a:ext cx="44" cy="44"/>
              </a:xfrm>
              <a:custGeom>
                <a:avLst/>
                <a:gdLst>
                  <a:gd name="T0" fmla="*/ 72 w 85"/>
                  <a:gd name="T1" fmla="*/ 13 h 85"/>
                  <a:gd name="T2" fmla="*/ 42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2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5" y="5"/>
                      <a:pt x="55" y="0"/>
                      <a:pt x="42" y="0"/>
                    </a:cubicBezTo>
                    <a:cubicBezTo>
                      <a:pt x="32" y="0"/>
                      <a:pt x="21" y="5"/>
                      <a:pt x="13" y="13"/>
                    </a:cubicBezTo>
                    <a:cubicBezTo>
                      <a:pt x="6" y="21"/>
                      <a:pt x="0" y="31"/>
                      <a:pt x="0" y="42"/>
                    </a:cubicBezTo>
                    <a:cubicBezTo>
                      <a:pt x="0" y="53"/>
                      <a:pt x="6" y="64"/>
                      <a:pt x="13" y="72"/>
                    </a:cubicBezTo>
                    <a:cubicBezTo>
                      <a:pt x="21" y="81"/>
                      <a:pt x="32" y="85"/>
                      <a:pt x="42" y="85"/>
                    </a:cubicBezTo>
                    <a:cubicBezTo>
                      <a:pt x="55" y="85"/>
                      <a:pt x="65" y="81"/>
                      <a:pt x="72" y="72"/>
                    </a:cubicBezTo>
                    <a:cubicBezTo>
                      <a:pt x="82" y="64"/>
                      <a:pt x="85" y="53"/>
                      <a:pt x="85" y="42"/>
                    </a:cubicBezTo>
                    <a:cubicBezTo>
                      <a:pt x="85" y="31"/>
                      <a:pt x="82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516" name="Freeform 32"/>
              <p:cNvSpPr>
                <a:spLocks/>
              </p:cNvSpPr>
              <p:nvPr/>
            </p:nvSpPr>
            <p:spPr bwMode="auto">
              <a:xfrm>
                <a:off x="2150" y="2374"/>
                <a:ext cx="44" cy="44"/>
              </a:xfrm>
              <a:custGeom>
                <a:avLst/>
                <a:gdLst>
                  <a:gd name="T0" fmla="*/ 72 w 85"/>
                  <a:gd name="T1" fmla="*/ 13 h 85"/>
                  <a:gd name="T2" fmla="*/ 42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2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5" y="5"/>
                      <a:pt x="55" y="0"/>
                      <a:pt x="42" y="0"/>
                    </a:cubicBezTo>
                    <a:cubicBezTo>
                      <a:pt x="32" y="0"/>
                      <a:pt x="21" y="5"/>
                      <a:pt x="13" y="13"/>
                    </a:cubicBezTo>
                    <a:cubicBezTo>
                      <a:pt x="6" y="21"/>
                      <a:pt x="0" y="31"/>
                      <a:pt x="0" y="42"/>
                    </a:cubicBezTo>
                    <a:cubicBezTo>
                      <a:pt x="0" y="54"/>
                      <a:pt x="6" y="64"/>
                      <a:pt x="13" y="72"/>
                    </a:cubicBezTo>
                    <a:cubicBezTo>
                      <a:pt x="21" y="81"/>
                      <a:pt x="32" y="85"/>
                      <a:pt x="42" y="85"/>
                    </a:cubicBezTo>
                    <a:cubicBezTo>
                      <a:pt x="55" y="85"/>
                      <a:pt x="65" y="81"/>
                      <a:pt x="72" y="72"/>
                    </a:cubicBezTo>
                    <a:cubicBezTo>
                      <a:pt x="82" y="64"/>
                      <a:pt x="85" y="54"/>
                      <a:pt x="85" y="42"/>
                    </a:cubicBezTo>
                    <a:cubicBezTo>
                      <a:pt x="85" y="31"/>
                      <a:pt x="82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517" name="Freeform 33"/>
              <p:cNvSpPr>
                <a:spLocks/>
              </p:cNvSpPr>
              <p:nvPr/>
            </p:nvSpPr>
            <p:spPr bwMode="auto">
              <a:xfrm>
                <a:off x="2218" y="2037"/>
                <a:ext cx="44" cy="44"/>
              </a:xfrm>
              <a:custGeom>
                <a:avLst/>
                <a:gdLst>
                  <a:gd name="T0" fmla="*/ 73 w 86"/>
                  <a:gd name="T1" fmla="*/ 13 h 85"/>
                  <a:gd name="T2" fmla="*/ 42 w 86"/>
                  <a:gd name="T3" fmla="*/ 0 h 85"/>
                  <a:gd name="T4" fmla="*/ 13 w 86"/>
                  <a:gd name="T5" fmla="*/ 13 h 85"/>
                  <a:gd name="T6" fmla="*/ 0 w 86"/>
                  <a:gd name="T7" fmla="*/ 42 h 85"/>
                  <a:gd name="T8" fmla="*/ 13 w 86"/>
                  <a:gd name="T9" fmla="*/ 72 h 85"/>
                  <a:gd name="T10" fmla="*/ 42 w 86"/>
                  <a:gd name="T11" fmla="*/ 85 h 85"/>
                  <a:gd name="T12" fmla="*/ 73 w 86"/>
                  <a:gd name="T13" fmla="*/ 72 h 85"/>
                  <a:gd name="T14" fmla="*/ 86 w 86"/>
                  <a:gd name="T15" fmla="*/ 42 h 85"/>
                  <a:gd name="T16" fmla="*/ 73 w 86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5">
                    <a:moveTo>
                      <a:pt x="73" y="13"/>
                    </a:moveTo>
                    <a:cubicBezTo>
                      <a:pt x="65" y="5"/>
                      <a:pt x="56" y="0"/>
                      <a:pt x="42" y="0"/>
                    </a:cubicBezTo>
                    <a:cubicBezTo>
                      <a:pt x="32" y="0"/>
                      <a:pt x="21" y="5"/>
                      <a:pt x="13" y="13"/>
                    </a:cubicBezTo>
                    <a:cubicBezTo>
                      <a:pt x="6" y="21"/>
                      <a:pt x="0" y="32"/>
                      <a:pt x="0" y="42"/>
                    </a:cubicBezTo>
                    <a:cubicBezTo>
                      <a:pt x="0" y="54"/>
                      <a:pt x="6" y="64"/>
                      <a:pt x="13" y="72"/>
                    </a:cubicBezTo>
                    <a:cubicBezTo>
                      <a:pt x="21" y="82"/>
                      <a:pt x="32" y="85"/>
                      <a:pt x="42" y="85"/>
                    </a:cubicBezTo>
                    <a:cubicBezTo>
                      <a:pt x="56" y="85"/>
                      <a:pt x="65" y="82"/>
                      <a:pt x="73" y="72"/>
                    </a:cubicBezTo>
                    <a:cubicBezTo>
                      <a:pt x="82" y="64"/>
                      <a:pt x="86" y="54"/>
                      <a:pt x="86" y="42"/>
                    </a:cubicBezTo>
                    <a:cubicBezTo>
                      <a:pt x="86" y="32"/>
                      <a:pt x="82" y="21"/>
                      <a:pt x="73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518" name="Freeform 34"/>
              <p:cNvSpPr>
                <a:spLocks/>
              </p:cNvSpPr>
              <p:nvPr/>
            </p:nvSpPr>
            <p:spPr bwMode="auto">
              <a:xfrm>
                <a:off x="2218" y="2104"/>
                <a:ext cx="44" cy="45"/>
              </a:xfrm>
              <a:custGeom>
                <a:avLst/>
                <a:gdLst>
                  <a:gd name="T0" fmla="*/ 73 w 86"/>
                  <a:gd name="T1" fmla="*/ 13 h 86"/>
                  <a:gd name="T2" fmla="*/ 42 w 86"/>
                  <a:gd name="T3" fmla="*/ 0 h 86"/>
                  <a:gd name="T4" fmla="*/ 13 w 86"/>
                  <a:gd name="T5" fmla="*/ 13 h 86"/>
                  <a:gd name="T6" fmla="*/ 0 w 86"/>
                  <a:gd name="T7" fmla="*/ 42 h 86"/>
                  <a:gd name="T8" fmla="*/ 13 w 86"/>
                  <a:gd name="T9" fmla="*/ 72 h 86"/>
                  <a:gd name="T10" fmla="*/ 42 w 86"/>
                  <a:gd name="T11" fmla="*/ 86 h 86"/>
                  <a:gd name="T12" fmla="*/ 73 w 86"/>
                  <a:gd name="T13" fmla="*/ 72 h 86"/>
                  <a:gd name="T14" fmla="*/ 86 w 86"/>
                  <a:gd name="T15" fmla="*/ 42 h 86"/>
                  <a:gd name="T16" fmla="*/ 73 w 86"/>
                  <a:gd name="T17" fmla="*/ 1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3" y="13"/>
                    </a:moveTo>
                    <a:cubicBezTo>
                      <a:pt x="65" y="6"/>
                      <a:pt x="56" y="0"/>
                      <a:pt x="42" y="0"/>
                    </a:cubicBezTo>
                    <a:cubicBezTo>
                      <a:pt x="32" y="0"/>
                      <a:pt x="21" y="6"/>
                      <a:pt x="13" y="13"/>
                    </a:cubicBezTo>
                    <a:cubicBezTo>
                      <a:pt x="6" y="21"/>
                      <a:pt x="0" y="32"/>
                      <a:pt x="0" y="42"/>
                    </a:cubicBezTo>
                    <a:cubicBezTo>
                      <a:pt x="0" y="54"/>
                      <a:pt x="6" y="65"/>
                      <a:pt x="13" y="72"/>
                    </a:cubicBezTo>
                    <a:cubicBezTo>
                      <a:pt x="21" y="82"/>
                      <a:pt x="32" y="86"/>
                      <a:pt x="42" y="86"/>
                    </a:cubicBezTo>
                    <a:cubicBezTo>
                      <a:pt x="56" y="86"/>
                      <a:pt x="65" y="82"/>
                      <a:pt x="73" y="72"/>
                    </a:cubicBezTo>
                    <a:cubicBezTo>
                      <a:pt x="82" y="65"/>
                      <a:pt x="86" y="54"/>
                      <a:pt x="86" y="42"/>
                    </a:cubicBezTo>
                    <a:cubicBezTo>
                      <a:pt x="86" y="32"/>
                      <a:pt x="82" y="21"/>
                      <a:pt x="73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519" name="Freeform 35"/>
              <p:cNvSpPr>
                <a:spLocks/>
              </p:cNvSpPr>
              <p:nvPr/>
            </p:nvSpPr>
            <p:spPr bwMode="auto">
              <a:xfrm>
                <a:off x="2218" y="2172"/>
                <a:ext cx="44" cy="44"/>
              </a:xfrm>
              <a:custGeom>
                <a:avLst/>
                <a:gdLst>
                  <a:gd name="T0" fmla="*/ 73 w 86"/>
                  <a:gd name="T1" fmla="*/ 14 h 86"/>
                  <a:gd name="T2" fmla="*/ 42 w 86"/>
                  <a:gd name="T3" fmla="*/ 0 h 86"/>
                  <a:gd name="T4" fmla="*/ 13 w 86"/>
                  <a:gd name="T5" fmla="*/ 14 h 86"/>
                  <a:gd name="T6" fmla="*/ 0 w 86"/>
                  <a:gd name="T7" fmla="*/ 42 h 86"/>
                  <a:gd name="T8" fmla="*/ 13 w 86"/>
                  <a:gd name="T9" fmla="*/ 73 h 86"/>
                  <a:gd name="T10" fmla="*/ 42 w 86"/>
                  <a:gd name="T11" fmla="*/ 86 h 86"/>
                  <a:gd name="T12" fmla="*/ 73 w 86"/>
                  <a:gd name="T13" fmla="*/ 73 h 86"/>
                  <a:gd name="T14" fmla="*/ 86 w 86"/>
                  <a:gd name="T15" fmla="*/ 42 h 86"/>
                  <a:gd name="T16" fmla="*/ 73 w 86"/>
                  <a:gd name="T17" fmla="*/ 14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3" y="14"/>
                    </a:moveTo>
                    <a:cubicBezTo>
                      <a:pt x="65" y="6"/>
                      <a:pt x="56" y="0"/>
                      <a:pt x="42" y="0"/>
                    </a:cubicBezTo>
                    <a:cubicBezTo>
                      <a:pt x="32" y="0"/>
                      <a:pt x="21" y="6"/>
                      <a:pt x="13" y="14"/>
                    </a:cubicBezTo>
                    <a:cubicBezTo>
                      <a:pt x="6" y="21"/>
                      <a:pt x="0" y="32"/>
                      <a:pt x="0" y="42"/>
                    </a:cubicBezTo>
                    <a:cubicBezTo>
                      <a:pt x="0" y="54"/>
                      <a:pt x="6" y="65"/>
                      <a:pt x="13" y="73"/>
                    </a:cubicBezTo>
                    <a:cubicBezTo>
                      <a:pt x="21" y="82"/>
                      <a:pt x="32" y="86"/>
                      <a:pt x="42" y="86"/>
                    </a:cubicBezTo>
                    <a:cubicBezTo>
                      <a:pt x="56" y="86"/>
                      <a:pt x="65" y="82"/>
                      <a:pt x="73" y="73"/>
                    </a:cubicBezTo>
                    <a:cubicBezTo>
                      <a:pt x="82" y="65"/>
                      <a:pt x="86" y="54"/>
                      <a:pt x="86" y="42"/>
                    </a:cubicBezTo>
                    <a:cubicBezTo>
                      <a:pt x="86" y="32"/>
                      <a:pt x="82" y="21"/>
                      <a:pt x="73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520" name="Freeform 36"/>
              <p:cNvSpPr>
                <a:spLocks/>
              </p:cNvSpPr>
              <p:nvPr/>
            </p:nvSpPr>
            <p:spPr bwMode="auto">
              <a:xfrm>
                <a:off x="2218" y="2240"/>
                <a:ext cx="44" cy="43"/>
              </a:xfrm>
              <a:custGeom>
                <a:avLst/>
                <a:gdLst>
                  <a:gd name="T0" fmla="*/ 73 w 86"/>
                  <a:gd name="T1" fmla="*/ 13 h 85"/>
                  <a:gd name="T2" fmla="*/ 42 w 86"/>
                  <a:gd name="T3" fmla="*/ 0 h 85"/>
                  <a:gd name="T4" fmla="*/ 13 w 86"/>
                  <a:gd name="T5" fmla="*/ 13 h 85"/>
                  <a:gd name="T6" fmla="*/ 0 w 86"/>
                  <a:gd name="T7" fmla="*/ 42 h 85"/>
                  <a:gd name="T8" fmla="*/ 13 w 86"/>
                  <a:gd name="T9" fmla="*/ 72 h 85"/>
                  <a:gd name="T10" fmla="*/ 42 w 86"/>
                  <a:gd name="T11" fmla="*/ 85 h 85"/>
                  <a:gd name="T12" fmla="*/ 73 w 86"/>
                  <a:gd name="T13" fmla="*/ 72 h 85"/>
                  <a:gd name="T14" fmla="*/ 86 w 86"/>
                  <a:gd name="T15" fmla="*/ 42 h 85"/>
                  <a:gd name="T16" fmla="*/ 73 w 86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5">
                    <a:moveTo>
                      <a:pt x="73" y="13"/>
                    </a:moveTo>
                    <a:cubicBezTo>
                      <a:pt x="65" y="5"/>
                      <a:pt x="56" y="0"/>
                      <a:pt x="42" y="0"/>
                    </a:cubicBezTo>
                    <a:cubicBezTo>
                      <a:pt x="32" y="0"/>
                      <a:pt x="21" y="5"/>
                      <a:pt x="13" y="13"/>
                    </a:cubicBezTo>
                    <a:cubicBezTo>
                      <a:pt x="6" y="21"/>
                      <a:pt x="0" y="31"/>
                      <a:pt x="0" y="42"/>
                    </a:cubicBezTo>
                    <a:cubicBezTo>
                      <a:pt x="0" y="53"/>
                      <a:pt x="6" y="64"/>
                      <a:pt x="13" y="72"/>
                    </a:cubicBezTo>
                    <a:cubicBezTo>
                      <a:pt x="21" y="81"/>
                      <a:pt x="32" y="85"/>
                      <a:pt x="42" y="85"/>
                    </a:cubicBezTo>
                    <a:cubicBezTo>
                      <a:pt x="56" y="85"/>
                      <a:pt x="65" y="81"/>
                      <a:pt x="73" y="72"/>
                    </a:cubicBezTo>
                    <a:cubicBezTo>
                      <a:pt x="82" y="64"/>
                      <a:pt x="86" y="53"/>
                      <a:pt x="86" y="42"/>
                    </a:cubicBezTo>
                    <a:cubicBezTo>
                      <a:pt x="86" y="31"/>
                      <a:pt x="82" y="21"/>
                      <a:pt x="73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521" name="Freeform 37"/>
              <p:cNvSpPr>
                <a:spLocks/>
              </p:cNvSpPr>
              <p:nvPr/>
            </p:nvSpPr>
            <p:spPr bwMode="auto">
              <a:xfrm>
                <a:off x="2218" y="2307"/>
                <a:ext cx="44" cy="44"/>
              </a:xfrm>
              <a:custGeom>
                <a:avLst/>
                <a:gdLst>
                  <a:gd name="T0" fmla="*/ 73 w 86"/>
                  <a:gd name="T1" fmla="*/ 13 h 85"/>
                  <a:gd name="T2" fmla="*/ 42 w 86"/>
                  <a:gd name="T3" fmla="*/ 0 h 85"/>
                  <a:gd name="T4" fmla="*/ 13 w 86"/>
                  <a:gd name="T5" fmla="*/ 13 h 85"/>
                  <a:gd name="T6" fmla="*/ 0 w 86"/>
                  <a:gd name="T7" fmla="*/ 42 h 85"/>
                  <a:gd name="T8" fmla="*/ 13 w 86"/>
                  <a:gd name="T9" fmla="*/ 72 h 85"/>
                  <a:gd name="T10" fmla="*/ 42 w 86"/>
                  <a:gd name="T11" fmla="*/ 85 h 85"/>
                  <a:gd name="T12" fmla="*/ 73 w 86"/>
                  <a:gd name="T13" fmla="*/ 72 h 85"/>
                  <a:gd name="T14" fmla="*/ 86 w 86"/>
                  <a:gd name="T15" fmla="*/ 42 h 85"/>
                  <a:gd name="T16" fmla="*/ 73 w 86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5">
                    <a:moveTo>
                      <a:pt x="73" y="13"/>
                    </a:moveTo>
                    <a:cubicBezTo>
                      <a:pt x="65" y="5"/>
                      <a:pt x="56" y="0"/>
                      <a:pt x="42" y="0"/>
                    </a:cubicBezTo>
                    <a:cubicBezTo>
                      <a:pt x="32" y="0"/>
                      <a:pt x="21" y="5"/>
                      <a:pt x="13" y="13"/>
                    </a:cubicBezTo>
                    <a:cubicBezTo>
                      <a:pt x="6" y="21"/>
                      <a:pt x="0" y="31"/>
                      <a:pt x="0" y="42"/>
                    </a:cubicBezTo>
                    <a:cubicBezTo>
                      <a:pt x="0" y="53"/>
                      <a:pt x="6" y="64"/>
                      <a:pt x="13" y="72"/>
                    </a:cubicBezTo>
                    <a:cubicBezTo>
                      <a:pt x="21" y="81"/>
                      <a:pt x="32" y="85"/>
                      <a:pt x="42" y="85"/>
                    </a:cubicBezTo>
                    <a:cubicBezTo>
                      <a:pt x="56" y="85"/>
                      <a:pt x="65" y="81"/>
                      <a:pt x="73" y="72"/>
                    </a:cubicBezTo>
                    <a:cubicBezTo>
                      <a:pt x="82" y="64"/>
                      <a:pt x="86" y="53"/>
                      <a:pt x="86" y="42"/>
                    </a:cubicBezTo>
                    <a:cubicBezTo>
                      <a:pt x="86" y="31"/>
                      <a:pt x="82" y="21"/>
                      <a:pt x="73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522" name="Freeform 38"/>
              <p:cNvSpPr>
                <a:spLocks/>
              </p:cNvSpPr>
              <p:nvPr/>
            </p:nvSpPr>
            <p:spPr bwMode="auto">
              <a:xfrm>
                <a:off x="2286" y="2104"/>
                <a:ext cx="43" cy="45"/>
              </a:xfrm>
              <a:custGeom>
                <a:avLst/>
                <a:gdLst>
                  <a:gd name="T0" fmla="*/ 72 w 85"/>
                  <a:gd name="T1" fmla="*/ 13 h 86"/>
                  <a:gd name="T2" fmla="*/ 41 w 85"/>
                  <a:gd name="T3" fmla="*/ 0 h 86"/>
                  <a:gd name="T4" fmla="*/ 13 w 85"/>
                  <a:gd name="T5" fmla="*/ 13 h 86"/>
                  <a:gd name="T6" fmla="*/ 0 w 85"/>
                  <a:gd name="T7" fmla="*/ 42 h 86"/>
                  <a:gd name="T8" fmla="*/ 13 w 85"/>
                  <a:gd name="T9" fmla="*/ 72 h 86"/>
                  <a:gd name="T10" fmla="*/ 41 w 85"/>
                  <a:gd name="T11" fmla="*/ 86 h 86"/>
                  <a:gd name="T12" fmla="*/ 72 w 85"/>
                  <a:gd name="T13" fmla="*/ 72 h 86"/>
                  <a:gd name="T14" fmla="*/ 85 w 85"/>
                  <a:gd name="T15" fmla="*/ 42 h 86"/>
                  <a:gd name="T16" fmla="*/ 72 w 85"/>
                  <a:gd name="T17" fmla="*/ 1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6">
                    <a:moveTo>
                      <a:pt x="72" y="13"/>
                    </a:moveTo>
                    <a:cubicBezTo>
                      <a:pt x="64" y="6"/>
                      <a:pt x="55" y="0"/>
                      <a:pt x="41" y="0"/>
                    </a:cubicBezTo>
                    <a:cubicBezTo>
                      <a:pt x="31" y="0"/>
                      <a:pt x="20" y="6"/>
                      <a:pt x="13" y="13"/>
                    </a:cubicBezTo>
                    <a:cubicBezTo>
                      <a:pt x="5" y="21"/>
                      <a:pt x="0" y="32"/>
                      <a:pt x="0" y="42"/>
                    </a:cubicBezTo>
                    <a:cubicBezTo>
                      <a:pt x="0" y="54"/>
                      <a:pt x="5" y="65"/>
                      <a:pt x="13" y="72"/>
                    </a:cubicBezTo>
                    <a:cubicBezTo>
                      <a:pt x="20" y="82"/>
                      <a:pt x="31" y="86"/>
                      <a:pt x="41" y="86"/>
                    </a:cubicBezTo>
                    <a:cubicBezTo>
                      <a:pt x="55" y="86"/>
                      <a:pt x="64" y="82"/>
                      <a:pt x="72" y="72"/>
                    </a:cubicBezTo>
                    <a:cubicBezTo>
                      <a:pt x="81" y="65"/>
                      <a:pt x="85" y="54"/>
                      <a:pt x="85" y="42"/>
                    </a:cubicBezTo>
                    <a:cubicBezTo>
                      <a:pt x="85" y="32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523" name="Freeform 39"/>
              <p:cNvSpPr>
                <a:spLocks/>
              </p:cNvSpPr>
              <p:nvPr/>
            </p:nvSpPr>
            <p:spPr bwMode="auto">
              <a:xfrm>
                <a:off x="2286" y="2172"/>
                <a:ext cx="43" cy="44"/>
              </a:xfrm>
              <a:custGeom>
                <a:avLst/>
                <a:gdLst>
                  <a:gd name="T0" fmla="*/ 72 w 85"/>
                  <a:gd name="T1" fmla="*/ 14 h 86"/>
                  <a:gd name="T2" fmla="*/ 41 w 85"/>
                  <a:gd name="T3" fmla="*/ 0 h 86"/>
                  <a:gd name="T4" fmla="*/ 13 w 85"/>
                  <a:gd name="T5" fmla="*/ 14 h 86"/>
                  <a:gd name="T6" fmla="*/ 0 w 85"/>
                  <a:gd name="T7" fmla="*/ 42 h 86"/>
                  <a:gd name="T8" fmla="*/ 13 w 85"/>
                  <a:gd name="T9" fmla="*/ 73 h 86"/>
                  <a:gd name="T10" fmla="*/ 41 w 85"/>
                  <a:gd name="T11" fmla="*/ 86 h 86"/>
                  <a:gd name="T12" fmla="*/ 72 w 85"/>
                  <a:gd name="T13" fmla="*/ 73 h 86"/>
                  <a:gd name="T14" fmla="*/ 85 w 85"/>
                  <a:gd name="T15" fmla="*/ 42 h 86"/>
                  <a:gd name="T16" fmla="*/ 72 w 85"/>
                  <a:gd name="T17" fmla="*/ 14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6">
                    <a:moveTo>
                      <a:pt x="72" y="14"/>
                    </a:moveTo>
                    <a:cubicBezTo>
                      <a:pt x="64" y="6"/>
                      <a:pt x="55" y="0"/>
                      <a:pt x="41" y="0"/>
                    </a:cubicBezTo>
                    <a:cubicBezTo>
                      <a:pt x="31" y="0"/>
                      <a:pt x="20" y="6"/>
                      <a:pt x="13" y="14"/>
                    </a:cubicBezTo>
                    <a:cubicBezTo>
                      <a:pt x="5" y="21"/>
                      <a:pt x="0" y="32"/>
                      <a:pt x="0" y="42"/>
                    </a:cubicBezTo>
                    <a:cubicBezTo>
                      <a:pt x="0" y="54"/>
                      <a:pt x="5" y="65"/>
                      <a:pt x="13" y="73"/>
                    </a:cubicBezTo>
                    <a:cubicBezTo>
                      <a:pt x="20" y="82"/>
                      <a:pt x="31" y="86"/>
                      <a:pt x="41" y="86"/>
                    </a:cubicBezTo>
                    <a:cubicBezTo>
                      <a:pt x="55" y="86"/>
                      <a:pt x="64" y="82"/>
                      <a:pt x="72" y="73"/>
                    </a:cubicBezTo>
                    <a:cubicBezTo>
                      <a:pt x="81" y="65"/>
                      <a:pt x="85" y="54"/>
                      <a:pt x="85" y="42"/>
                    </a:cubicBezTo>
                    <a:cubicBezTo>
                      <a:pt x="85" y="32"/>
                      <a:pt x="81" y="21"/>
                      <a:pt x="72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524" name="Freeform 40"/>
              <p:cNvSpPr>
                <a:spLocks/>
              </p:cNvSpPr>
              <p:nvPr/>
            </p:nvSpPr>
            <p:spPr bwMode="auto">
              <a:xfrm>
                <a:off x="2286" y="2240"/>
                <a:ext cx="43" cy="43"/>
              </a:xfrm>
              <a:custGeom>
                <a:avLst/>
                <a:gdLst>
                  <a:gd name="T0" fmla="*/ 72 w 85"/>
                  <a:gd name="T1" fmla="*/ 13 h 85"/>
                  <a:gd name="T2" fmla="*/ 41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1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1" y="0"/>
                    </a:cubicBezTo>
                    <a:cubicBezTo>
                      <a:pt x="31" y="0"/>
                      <a:pt x="20" y="5"/>
                      <a:pt x="13" y="13"/>
                    </a:cubicBezTo>
                    <a:cubicBezTo>
                      <a:pt x="5" y="21"/>
                      <a:pt x="0" y="31"/>
                      <a:pt x="0" y="42"/>
                    </a:cubicBezTo>
                    <a:cubicBezTo>
                      <a:pt x="0" y="53"/>
                      <a:pt x="5" y="64"/>
                      <a:pt x="13" y="72"/>
                    </a:cubicBezTo>
                    <a:cubicBezTo>
                      <a:pt x="20" y="81"/>
                      <a:pt x="31" y="85"/>
                      <a:pt x="41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3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525" name="Freeform 41"/>
              <p:cNvSpPr>
                <a:spLocks/>
              </p:cNvSpPr>
              <p:nvPr/>
            </p:nvSpPr>
            <p:spPr bwMode="auto">
              <a:xfrm>
                <a:off x="2353" y="2104"/>
                <a:ext cx="44" cy="45"/>
              </a:xfrm>
              <a:custGeom>
                <a:avLst/>
                <a:gdLst>
                  <a:gd name="T0" fmla="*/ 72 w 85"/>
                  <a:gd name="T1" fmla="*/ 13 h 86"/>
                  <a:gd name="T2" fmla="*/ 42 w 85"/>
                  <a:gd name="T3" fmla="*/ 0 h 86"/>
                  <a:gd name="T4" fmla="*/ 13 w 85"/>
                  <a:gd name="T5" fmla="*/ 13 h 86"/>
                  <a:gd name="T6" fmla="*/ 0 w 85"/>
                  <a:gd name="T7" fmla="*/ 42 h 86"/>
                  <a:gd name="T8" fmla="*/ 13 w 85"/>
                  <a:gd name="T9" fmla="*/ 72 h 86"/>
                  <a:gd name="T10" fmla="*/ 42 w 85"/>
                  <a:gd name="T11" fmla="*/ 86 h 86"/>
                  <a:gd name="T12" fmla="*/ 72 w 85"/>
                  <a:gd name="T13" fmla="*/ 72 h 86"/>
                  <a:gd name="T14" fmla="*/ 85 w 85"/>
                  <a:gd name="T15" fmla="*/ 42 h 86"/>
                  <a:gd name="T16" fmla="*/ 72 w 85"/>
                  <a:gd name="T17" fmla="*/ 1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6">
                    <a:moveTo>
                      <a:pt x="72" y="13"/>
                    </a:moveTo>
                    <a:cubicBezTo>
                      <a:pt x="64" y="6"/>
                      <a:pt x="55" y="0"/>
                      <a:pt x="42" y="0"/>
                    </a:cubicBezTo>
                    <a:cubicBezTo>
                      <a:pt x="31" y="0"/>
                      <a:pt x="21" y="6"/>
                      <a:pt x="13" y="13"/>
                    </a:cubicBezTo>
                    <a:cubicBezTo>
                      <a:pt x="5" y="21"/>
                      <a:pt x="0" y="32"/>
                      <a:pt x="0" y="42"/>
                    </a:cubicBezTo>
                    <a:cubicBezTo>
                      <a:pt x="0" y="54"/>
                      <a:pt x="5" y="65"/>
                      <a:pt x="13" y="72"/>
                    </a:cubicBezTo>
                    <a:cubicBezTo>
                      <a:pt x="21" y="82"/>
                      <a:pt x="31" y="86"/>
                      <a:pt x="42" y="86"/>
                    </a:cubicBezTo>
                    <a:cubicBezTo>
                      <a:pt x="55" y="86"/>
                      <a:pt x="64" y="82"/>
                      <a:pt x="72" y="72"/>
                    </a:cubicBezTo>
                    <a:cubicBezTo>
                      <a:pt x="81" y="65"/>
                      <a:pt x="85" y="54"/>
                      <a:pt x="85" y="42"/>
                    </a:cubicBezTo>
                    <a:cubicBezTo>
                      <a:pt x="85" y="32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526" name="Freeform 42"/>
              <p:cNvSpPr>
                <a:spLocks/>
              </p:cNvSpPr>
              <p:nvPr/>
            </p:nvSpPr>
            <p:spPr bwMode="auto">
              <a:xfrm>
                <a:off x="2016" y="1902"/>
                <a:ext cx="43" cy="44"/>
              </a:xfrm>
              <a:custGeom>
                <a:avLst/>
                <a:gdLst>
                  <a:gd name="T0" fmla="*/ 72 w 85"/>
                  <a:gd name="T1" fmla="*/ 13 h 85"/>
                  <a:gd name="T2" fmla="*/ 42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2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2" y="0"/>
                    </a:cubicBezTo>
                    <a:cubicBezTo>
                      <a:pt x="32" y="0"/>
                      <a:pt x="21" y="5"/>
                      <a:pt x="13" y="13"/>
                    </a:cubicBezTo>
                    <a:cubicBezTo>
                      <a:pt x="5" y="21"/>
                      <a:pt x="0" y="32"/>
                      <a:pt x="0" y="42"/>
                    </a:cubicBezTo>
                    <a:cubicBezTo>
                      <a:pt x="0" y="55"/>
                      <a:pt x="5" y="64"/>
                      <a:pt x="13" y="72"/>
                    </a:cubicBezTo>
                    <a:cubicBezTo>
                      <a:pt x="21" y="81"/>
                      <a:pt x="32" y="85"/>
                      <a:pt x="42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2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527" name="Freeform 43"/>
              <p:cNvSpPr>
                <a:spLocks/>
              </p:cNvSpPr>
              <p:nvPr/>
            </p:nvSpPr>
            <p:spPr bwMode="auto">
              <a:xfrm>
                <a:off x="2083" y="1902"/>
                <a:ext cx="44" cy="44"/>
              </a:xfrm>
              <a:custGeom>
                <a:avLst/>
                <a:gdLst>
                  <a:gd name="T0" fmla="*/ 72 w 85"/>
                  <a:gd name="T1" fmla="*/ 13 h 85"/>
                  <a:gd name="T2" fmla="*/ 42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2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2" y="0"/>
                    </a:cubicBezTo>
                    <a:cubicBezTo>
                      <a:pt x="32" y="0"/>
                      <a:pt x="21" y="5"/>
                      <a:pt x="13" y="13"/>
                    </a:cubicBezTo>
                    <a:cubicBezTo>
                      <a:pt x="5" y="21"/>
                      <a:pt x="0" y="32"/>
                      <a:pt x="0" y="42"/>
                    </a:cubicBezTo>
                    <a:cubicBezTo>
                      <a:pt x="0" y="55"/>
                      <a:pt x="5" y="64"/>
                      <a:pt x="13" y="72"/>
                    </a:cubicBezTo>
                    <a:cubicBezTo>
                      <a:pt x="21" y="81"/>
                      <a:pt x="32" y="85"/>
                      <a:pt x="42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2" y="64"/>
                      <a:pt x="85" y="55"/>
                      <a:pt x="85" y="42"/>
                    </a:cubicBezTo>
                    <a:cubicBezTo>
                      <a:pt x="85" y="32"/>
                      <a:pt x="82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528" name="Freeform 44"/>
              <p:cNvSpPr>
                <a:spLocks/>
              </p:cNvSpPr>
              <p:nvPr/>
            </p:nvSpPr>
            <p:spPr bwMode="auto">
              <a:xfrm>
                <a:off x="2150" y="1902"/>
                <a:ext cx="44" cy="44"/>
              </a:xfrm>
              <a:custGeom>
                <a:avLst/>
                <a:gdLst>
                  <a:gd name="T0" fmla="*/ 72 w 85"/>
                  <a:gd name="T1" fmla="*/ 13 h 85"/>
                  <a:gd name="T2" fmla="*/ 42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2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5" y="5"/>
                      <a:pt x="55" y="0"/>
                      <a:pt x="42" y="0"/>
                    </a:cubicBezTo>
                    <a:cubicBezTo>
                      <a:pt x="32" y="0"/>
                      <a:pt x="21" y="5"/>
                      <a:pt x="13" y="13"/>
                    </a:cubicBezTo>
                    <a:cubicBezTo>
                      <a:pt x="6" y="21"/>
                      <a:pt x="0" y="32"/>
                      <a:pt x="0" y="42"/>
                    </a:cubicBezTo>
                    <a:cubicBezTo>
                      <a:pt x="0" y="55"/>
                      <a:pt x="6" y="64"/>
                      <a:pt x="13" y="72"/>
                    </a:cubicBezTo>
                    <a:cubicBezTo>
                      <a:pt x="21" y="81"/>
                      <a:pt x="32" y="85"/>
                      <a:pt x="42" y="85"/>
                    </a:cubicBezTo>
                    <a:cubicBezTo>
                      <a:pt x="55" y="85"/>
                      <a:pt x="65" y="81"/>
                      <a:pt x="72" y="72"/>
                    </a:cubicBezTo>
                    <a:cubicBezTo>
                      <a:pt x="82" y="64"/>
                      <a:pt x="85" y="55"/>
                      <a:pt x="85" y="42"/>
                    </a:cubicBezTo>
                    <a:cubicBezTo>
                      <a:pt x="85" y="32"/>
                      <a:pt x="82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529" name="Freeform 45"/>
              <p:cNvSpPr>
                <a:spLocks/>
              </p:cNvSpPr>
              <p:nvPr/>
            </p:nvSpPr>
            <p:spPr bwMode="auto">
              <a:xfrm>
                <a:off x="2218" y="1970"/>
                <a:ext cx="44" cy="43"/>
              </a:xfrm>
              <a:custGeom>
                <a:avLst/>
                <a:gdLst>
                  <a:gd name="T0" fmla="*/ 73 w 86"/>
                  <a:gd name="T1" fmla="*/ 13 h 85"/>
                  <a:gd name="T2" fmla="*/ 42 w 86"/>
                  <a:gd name="T3" fmla="*/ 0 h 85"/>
                  <a:gd name="T4" fmla="*/ 13 w 86"/>
                  <a:gd name="T5" fmla="*/ 13 h 85"/>
                  <a:gd name="T6" fmla="*/ 0 w 86"/>
                  <a:gd name="T7" fmla="*/ 42 h 85"/>
                  <a:gd name="T8" fmla="*/ 13 w 86"/>
                  <a:gd name="T9" fmla="*/ 72 h 85"/>
                  <a:gd name="T10" fmla="*/ 42 w 86"/>
                  <a:gd name="T11" fmla="*/ 85 h 85"/>
                  <a:gd name="T12" fmla="*/ 73 w 86"/>
                  <a:gd name="T13" fmla="*/ 72 h 85"/>
                  <a:gd name="T14" fmla="*/ 86 w 86"/>
                  <a:gd name="T15" fmla="*/ 42 h 85"/>
                  <a:gd name="T16" fmla="*/ 73 w 86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5">
                    <a:moveTo>
                      <a:pt x="73" y="13"/>
                    </a:moveTo>
                    <a:cubicBezTo>
                      <a:pt x="65" y="5"/>
                      <a:pt x="56" y="0"/>
                      <a:pt x="42" y="0"/>
                    </a:cubicBezTo>
                    <a:cubicBezTo>
                      <a:pt x="32" y="0"/>
                      <a:pt x="21" y="5"/>
                      <a:pt x="13" y="13"/>
                    </a:cubicBezTo>
                    <a:cubicBezTo>
                      <a:pt x="6" y="21"/>
                      <a:pt x="0" y="32"/>
                      <a:pt x="0" y="42"/>
                    </a:cubicBezTo>
                    <a:cubicBezTo>
                      <a:pt x="0" y="54"/>
                      <a:pt x="6" y="64"/>
                      <a:pt x="13" y="72"/>
                    </a:cubicBezTo>
                    <a:cubicBezTo>
                      <a:pt x="21" y="81"/>
                      <a:pt x="32" y="85"/>
                      <a:pt x="42" y="85"/>
                    </a:cubicBezTo>
                    <a:cubicBezTo>
                      <a:pt x="56" y="85"/>
                      <a:pt x="65" y="81"/>
                      <a:pt x="73" y="72"/>
                    </a:cubicBezTo>
                    <a:cubicBezTo>
                      <a:pt x="82" y="64"/>
                      <a:pt x="86" y="54"/>
                      <a:pt x="86" y="42"/>
                    </a:cubicBezTo>
                    <a:cubicBezTo>
                      <a:pt x="86" y="32"/>
                      <a:pt x="82" y="21"/>
                      <a:pt x="73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530" name="Freeform 46"/>
              <p:cNvSpPr>
                <a:spLocks/>
              </p:cNvSpPr>
              <p:nvPr/>
            </p:nvSpPr>
            <p:spPr bwMode="auto">
              <a:xfrm>
                <a:off x="2286" y="2037"/>
                <a:ext cx="43" cy="44"/>
              </a:xfrm>
              <a:custGeom>
                <a:avLst/>
                <a:gdLst>
                  <a:gd name="T0" fmla="*/ 72 w 85"/>
                  <a:gd name="T1" fmla="*/ 13 h 85"/>
                  <a:gd name="T2" fmla="*/ 41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1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1" y="0"/>
                    </a:cubicBezTo>
                    <a:cubicBezTo>
                      <a:pt x="31" y="0"/>
                      <a:pt x="20" y="5"/>
                      <a:pt x="13" y="13"/>
                    </a:cubicBezTo>
                    <a:cubicBezTo>
                      <a:pt x="5" y="21"/>
                      <a:pt x="0" y="32"/>
                      <a:pt x="0" y="42"/>
                    </a:cubicBezTo>
                    <a:cubicBezTo>
                      <a:pt x="0" y="54"/>
                      <a:pt x="5" y="64"/>
                      <a:pt x="13" y="72"/>
                    </a:cubicBezTo>
                    <a:cubicBezTo>
                      <a:pt x="20" y="82"/>
                      <a:pt x="31" y="85"/>
                      <a:pt x="41" y="85"/>
                    </a:cubicBezTo>
                    <a:cubicBezTo>
                      <a:pt x="55" y="85"/>
                      <a:pt x="64" y="82"/>
                      <a:pt x="72" y="72"/>
                    </a:cubicBezTo>
                    <a:cubicBezTo>
                      <a:pt x="81" y="64"/>
                      <a:pt x="85" y="54"/>
                      <a:pt x="85" y="42"/>
                    </a:cubicBezTo>
                    <a:cubicBezTo>
                      <a:pt x="85" y="32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531" name="Freeform 47"/>
              <p:cNvSpPr>
                <a:spLocks/>
              </p:cNvSpPr>
              <p:nvPr/>
            </p:nvSpPr>
            <p:spPr bwMode="auto">
              <a:xfrm>
                <a:off x="2353" y="2037"/>
                <a:ext cx="44" cy="44"/>
              </a:xfrm>
              <a:custGeom>
                <a:avLst/>
                <a:gdLst>
                  <a:gd name="T0" fmla="*/ 72 w 85"/>
                  <a:gd name="T1" fmla="*/ 13 h 85"/>
                  <a:gd name="T2" fmla="*/ 42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2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2" y="0"/>
                    </a:cubicBezTo>
                    <a:cubicBezTo>
                      <a:pt x="31" y="0"/>
                      <a:pt x="21" y="5"/>
                      <a:pt x="13" y="13"/>
                    </a:cubicBezTo>
                    <a:cubicBezTo>
                      <a:pt x="5" y="21"/>
                      <a:pt x="0" y="32"/>
                      <a:pt x="0" y="42"/>
                    </a:cubicBezTo>
                    <a:cubicBezTo>
                      <a:pt x="0" y="54"/>
                      <a:pt x="5" y="64"/>
                      <a:pt x="13" y="72"/>
                    </a:cubicBezTo>
                    <a:cubicBezTo>
                      <a:pt x="21" y="82"/>
                      <a:pt x="31" y="85"/>
                      <a:pt x="42" y="85"/>
                    </a:cubicBezTo>
                    <a:cubicBezTo>
                      <a:pt x="55" y="85"/>
                      <a:pt x="64" y="82"/>
                      <a:pt x="72" y="72"/>
                    </a:cubicBezTo>
                    <a:cubicBezTo>
                      <a:pt x="81" y="64"/>
                      <a:pt x="85" y="54"/>
                      <a:pt x="85" y="42"/>
                    </a:cubicBezTo>
                    <a:cubicBezTo>
                      <a:pt x="85" y="32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532" name="Freeform 48"/>
              <p:cNvSpPr>
                <a:spLocks/>
              </p:cNvSpPr>
              <p:nvPr/>
            </p:nvSpPr>
            <p:spPr bwMode="auto">
              <a:xfrm>
                <a:off x="2016" y="2576"/>
                <a:ext cx="43" cy="44"/>
              </a:xfrm>
              <a:custGeom>
                <a:avLst/>
                <a:gdLst>
                  <a:gd name="T0" fmla="*/ 72 w 85"/>
                  <a:gd name="T1" fmla="*/ 13 h 85"/>
                  <a:gd name="T2" fmla="*/ 42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2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2" y="0"/>
                    </a:cubicBezTo>
                    <a:cubicBezTo>
                      <a:pt x="32" y="0"/>
                      <a:pt x="21" y="5"/>
                      <a:pt x="13" y="13"/>
                    </a:cubicBezTo>
                    <a:cubicBezTo>
                      <a:pt x="5" y="21"/>
                      <a:pt x="0" y="32"/>
                      <a:pt x="0" y="42"/>
                    </a:cubicBezTo>
                    <a:cubicBezTo>
                      <a:pt x="0" y="54"/>
                      <a:pt x="5" y="64"/>
                      <a:pt x="13" y="72"/>
                    </a:cubicBezTo>
                    <a:cubicBezTo>
                      <a:pt x="21" y="81"/>
                      <a:pt x="32" y="85"/>
                      <a:pt x="42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4"/>
                      <a:pt x="85" y="42"/>
                    </a:cubicBezTo>
                    <a:cubicBezTo>
                      <a:pt x="85" y="32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533" name="Freeform 49"/>
              <p:cNvSpPr>
                <a:spLocks/>
              </p:cNvSpPr>
              <p:nvPr/>
            </p:nvSpPr>
            <p:spPr bwMode="auto">
              <a:xfrm>
                <a:off x="2016" y="2644"/>
                <a:ext cx="43" cy="43"/>
              </a:xfrm>
              <a:custGeom>
                <a:avLst/>
                <a:gdLst>
                  <a:gd name="T0" fmla="*/ 72 w 85"/>
                  <a:gd name="T1" fmla="*/ 13 h 85"/>
                  <a:gd name="T2" fmla="*/ 42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2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2" y="0"/>
                    </a:cubicBezTo>
                    <a:cubicBezTo>
                      <a:pt x="32" y="0"/>
                      <a:pt x="21" y="5"/>
                      <a:pt x="13" y="13"/>
                    </a:cubicBezTo>
                    <a:cubicBezTo>
                      <a:pt x="5" y="21"/>
                      <a:pt x="0" y="32"/>
                      <a:pt x="0" y="42"/>
                    </a:cubicBezTo>
                    <a:cubicBezTo>
                      <a:pt x="0" y="54"/>
                      <a:pt x="5" y="64"/>
                      <a:pt x="13" y="72"/>
                    </a:cubicBezTo>
                    <a:cubicBezTo>
                      <a:pt x="21" y="82"/>
                      <a:pt x="32" y="85"/>
                      <a:pt x="42" y="85"/>
                    </a:cubicBezTo>
                    <a:cubicBezTo>
                      <a:pt x="55" y="85"/>
                      <a:pt x="64" y="82"/>
                      <a:pt x="72" y="72"/>
                    </a:cubicBezTo>
                    <a:cubicBezTo>
                      <a:pt x="81" y="64"/>
                      <a:pt x="85" y="54"/>
                      <a:pt x="85" y="42"/>
                    </a:cubicBezTo>
                    <a:cubicBezTo>
                      <a:pt x="85" y="32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534" name="Freeform 50"/>
              <p:cNvSpPr>
                <a:spLocks/>
              </p:cNvSpPr>
              <p:nvPr/>
            </p:nvSpPr>
            <p:spPr bwMode="auto">
              <a:xfrm>
                <a:off x="2016" y="2711"/>
                <a:ext cx="43" cy="44"/>
              </a:xfrm>
              <a:custGeom>
                <a:avLst/>
                <a:gdLst>
                  <a:gd name="T0" fmla="*/ 72 w 85"/>
                  <a:gd name="T1" fmla="*/ 13 h 85"/>
                  <a:gd name="T2" fmla="*/ 42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2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6"/>
                      <a:pt x="55" y="0"/>
                      <a:pt x="42" y="0"/>
                    </a:cubicBezTo>
                    <a:cubicBezTo>
                      <a:pt x="32" y="0"/>
                      <a:pt x="21" y="6"/>
                      <a:pt x="13" y="13"/>
                    </a:cubicBezTo>
                    <a:cubicBezTo>
                      <a:pt x="5" y="21"/>
                      <a:pt x="0" y="32"/>
                      <a:pt x="0" y="42"/>
                    </a:cubicBezTo>
                    <a:cubicBezTo>
                      <a:pt x="0" y="54"/>
                      <a:pt x="5" y="65"/>
                      <a:pt x="13" y="72"/>
                    </a:cubicBezTo>
                    <a:cubicBezTo>
                      <a:pt x="21" y="82"/>
                      <a:pt x="32" y="85"/>
                      <a:pt x="42" y="85"/>
                    </a:cubicBezTo>
                    <a:cubicBezTo>
                      <a:pt x="55" y="85"/>
                      <a:pt x="64" y="82"/>
                      <a:pt x="72" y="72"/>
                    </a:cubicBezTo>
                    <a:cubicBezTo>
                      <a:pt x="81" y="65"/>
                      <a:pt x="85" y="54"/>
                      <a:pt x="85" y="42"/>
                    </a:cubicBezTo>
                    <a:cubicBezTo>
                      <a:pt x="85" y="32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535" name="Freeform 51"/>
              <p:cNvSpPr>
                <a:spLocks/>
              </p:cNvSpPr>
              <p:nvPr/>
            </p:nvSpPr>
            <p:spPr bwMode="auto">
              <a:xfrm>
                <a:off x="2016" y="2509"/>
                <a:ext cx="43" cy="44"/>
              </a:xfrm>
              <a:custGeom>
                <a:avLst/>
                <a:gdLst>
                  <a:gd name="T0" fmla="*/ 72 w 85"/>
                  <a:gd name="T1" fmla="*/ 13 h 85"/>
                  <a:gd name="T2" fmla="*/ 42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2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2" y="0"/>
                    </a:cubicBezTo>
                    <a:cubicBezTo>
                      <a:pt x="32" y="0"/>
                      <a:pt x="21" y="5"/>
                      <a:pt x="13" y="13"/>
                    </a:cubicBezTo>
                    <a:cubicBezTo>
                      <a:pt x="5" y="21"/>
                      <a:pt x="0" y="31"/>
                      <a:pt x="0" y="42"/>
                    </a:cubicBezTo>
                    <a:cubicBezTo>
                      <a:pt x="0" y="54"/>
                      <a:pt x="5" y="64"/>
                      <a:pt x="13" y="72"/>
                    </a:cubicBezTo>
                    <a:cubicBezTo>
                      <a:pt x="21" y="81"/>
                      <a:pt x="32" y="85"/>
                      <a:pt x="42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4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536" name="Freeform 52"/>
              <p:cNvSpPr>
                <a:spLocks/>
              </p:cNvSpPr>
              <p:nvPr/>
            </p:nvSpPr>
            <p:spPr bwMode="auto">
              <a:xfrm>
                <a:off x="2016" y="2442"/>
                <a:ext cx="43" cy="43"/>
              </a:xfrm>
              <a:custGeom>
                <a:avLst/>
                <a:gdLst>
                  <a:gd name="T0" fmla="*/ 72 w 85"/>
                  <a:gd name="T1" fmla="*/ 13 h 85"/>
                  <a:gd name="T2" fmla="*/ 42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2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2" y="0"/>
                    </a:cubicBezTo>
                    <a:cubicBezTo>
                      <a:pt x="32" y="0"/>
                      <a:pt x="21" y="5"/>
                      <a:pt x="13" y="13"/>
                    </a:cubicBezTo>
                    <a:cubicBezTo>
                      <a:pt x="5" y="21"/>
                      <a:pt x="0" y="31"/>
                      <a:pt x="0" y="42"/>
                    </a:cubicBezTo>
                    <a:cubicBezTo>
                      <a:pt x="0" y="54"/>
                      <a:pt x="5" y="64"/>
                      <a:pt x="13" y="72"/>
                    </a:cubicBezTo>
                    <a:cubicBezTo>
                      <a:pt x="21" y="81"/>
                      <a:pt x="32" y="85"/>
                      <a:pt x="42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4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537" name="Freeform 53"/>
              <p:cNvSpPr>
                <a:spLocks/>
              </p:cNvSpPr>
              <p:nvPr/>
            </p:nvSpPr>
            <p:spPr bwMode="auto">
              <a:xfrm>
                <a:off x="2016" y="2374"/>
                <a:ext cx="43" cy="44"/>
              </a:xfrm>
              <a:custGeom>
                <a:avLst/>
                <a:gdLst>
                  <a:gd name="T0" fmla="*/ 72 w 85"/>
                  <a:gd name="T1" fmla="*/ 13 h 85"/>
                  <a:gd name="T2" fmla="*/ 42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2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2" y="0"/>
                    </a:cubicBezTo>
                    <a:cubicBezTo>
                      <a:pt x="32" y="0"/>
                      <a:pt x="21" y="5"/>
                      <a:pt x="13" y="13"/>
                    </a:cubicBezTo>
                    <a:cubicBezTo>
                      <a:pt x="5" y="21"/>
                      <a:pt x="0" y="31"/>
                      <a:pt x="0" y="42"/>
                    </a:cubicBezTo>
                    <a:cubicBezTo>
                      <a:pt x="0" y="54"/>
                      <a:pt x="5" y="64"/>
                      <a:pt x="13" y="72"/>
                    </a:cubicBezTo>
                    <a:cubicBezTo>
                      <a:pt x="21" y="81"/>
                      <a:pt x="32" y="85"/>
                      <a:pt x="42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4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538" name="Freeform 54"/>
              <p:cNvSpPr>
                <a:spLocks/>
              </p:cNvSpPr>
              <p:nvPr/>
            </p:nvSpPr>
            <p:spPr bwMode="auto">
              <a:xfrm>
                <a:off x="2016" y="2307"/>
                <a:ext cx="43" cy="44"/>
              </a:xfrm>
              <a:custGeom>
                <a:avLst/>
                <a:gdLst>
                  <a:gd name="T0" fmla="*/ 72 w 85"/>
                  <a:gd name="T1" fmla="*/ 13 h 85"/>
                  <a:gd name="T2" fmla="*/ 42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2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2" y="0"/>
                    </a:cubicBezTo>
                    <a:cubicBezTo>
                      <a:pt x="32" y="0"/>
                      <a:pt x="21" y="5"/>
                      <a:pt x="13" y="13"/>
                    </a:cubicBezTo>
                    <a:cubicBezTo>
                      <a:pt x="5" y="21"/>
                      <a:pt x="0" y="31"/>
                      <a:pt x="0" y="42"/>
                    </a:cubicBezTo>
                    <a:cubicBezTo>
                      <a:pt x="0" y="53"/>
                      <a:pt x="5" y="64"/>
                      <a:pt x="13" y="72"/>
                    </a:cubicBezTo>
                    <a:cubicBezTo>
                      <a:pt x="21" y="81"/>
                      <a:pt x="32" y="85"/>
                      <a:pt x="42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3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539" name="Freeform 55"/>
              <p:cNvSpPr>
                <a:spLocks/>
              </p:cNvSpPr>
              <p:nvPr/>
            </p:nvSpPr>
            <p:spPr bwMode="auto">
              <a:xfrm>
                <a:off x="2016" y="2240"/>
                <a:ext cx="43" cy="43"/>
              </a:xfrm>
              <a:custGeom>
                <a:avLst/>
                <a:gdLst>
                  <a:gd name="T0" fmla="*/ 72 w 85"/>
                  <a:gd name="T1" fmla="*/ 13 h 85"/>
                  <a:gd name="T2" fmla="*/ 42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2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2" y="0"/>
                    </a:cubicBezTo>
                    <a:cubicBezTo>
                      <a:pt x="32" y="0"/>
                      <a:pt x="21" y="5"/>
                      <a:pt x="13" y="13"/>
                    </a:cubicBezTo>
                    <a:cubicBezTo>
                      <a:pt x="5" y="21"/>
                      <a:pt x="0" y="31"/>
                      <a:pt x="0" y="42"/>
                    </a:cubicBezTo>
                    <a:cubicBezTo>
                      <a:pt x="0" y="53"/>
                      <a:pt x="5" y="64"/>
                      <a:pt x="13" y="72"/>
                    </a:cubicBezTo>
                    <a:cubicBezTo>
                      <a:pt x="21" y="81"/>
                      <a:pt x="32" y="85"/>
                      <a:pt x="42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3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540" name="Freeform 56"/>
              <p:cNvSpPr>
                <a:spLocks/>
              </p:cNvSpPr>
              <p:nvPr/>
            </p:nvSpPr>
            <p:spPr bwMode="auto">
              <a:xfrm>
                <a:off x="1948" y="2172"/>
                <a:ext cx="44" cy="44"/>
              </a:xfrm>
              <a:custGeom>
                <a:avLst/>
                <a:gdLst>
                  <a:gd name="T0" fmla="*/ 72 w 85"/>
                  <a:gd name="T1" fmla="*/ 14 h 86"/>
                  <a:gd name="T2" fmla="*/ 42 w 85"/>
                  <a:gd name="T3" fmla="*/ 0 h 86"/>
                  <a:gd name="T4" fmla="*/ 13 w 85"/>
                  <a:gd name="T5" fmla="*/ 14 h 86"/>
                  <a:gd name="T6" fmla="*/ 0 w 85"/>
                  <a:gd name="T7" fmla="*/ 42 h 86"/>
                  <a:gd name="T8" fmla="*/ 13 w 85"/>
                  <a:gd name="T9" fmla="*/ 73 h 86"/>
                  <a:gd name="T10" fmla="*/ 42 w 85"/>
                  <a:gd name="T11" fmla="*/ 86 h 86"/>
                  <a:gd name="T12" fmla="*/ 72 w 85"/>
                  <a:gd name="T13" fmla="*/ 73 h 86"/>
                  <a:gd name="T14" fmla="*/ 85 w 85"/>
                  <a:gd name="T15" fmla="*/ 42 h 86"/>
                  <a:gd name="T16" fmla="*/ 72 w 85"/>
                  <a:gd name="T17" fmla="*/ 14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6">
                    <a:moveTo>
                      <a:pt x="72" y="14"/>
                    </a:moveTo>
                    <a:cubicBezTo>
                      <a:pt x="64" y="6"/>
                      <a:pt x="54" y="0"/>
                      <a:pt x="42" y="0"/>
                    </a:cubicBezTo>
                    <a:cubicBezTo>
                      <a:pt x="31" y="0"/>
                      <a:pt x="21" y="6"/>
                      <a:pt x="13" y="14"/>
                    </a:cubicBezTo>
                    <a:cubicBezTo>
                      <a:pt x="5" y="21"/>
                      <a:pt x="0" y="32"/>
                      <a:pt x="0" y="42"/>
                    </a:cubicBezTo>
                    <a:cubicBezTo>
                      <a:pt x="0" y="54"/>
                      <a:pt x="5" y="65"/>
                      <a:pt x="13" y="73"/>
                    </a:cubicBezTo>
                    <a:cubicBezTo>
                      <a:pt x="21" y="82"/>
                      <a:pt x="31" y="86"/>
                      <a:pt x="42" y="86"/>
                    </a:cubicBezTo>
                    <a:cubicBezTo>
                      <a:pt x="54" y="86"/>
                      <a:pt x="64" y="82"/>
                      <a:pt x="72" y="73"/>
                    </a:cubicBezTo>
                    <a:cubicBezTo>
                      <a:pt x="81" y="65"/>
                      <a:pt x="85" y="54"/>
                      <a:pt x="85" y="42"/>
                    </a:cubicBezTo>
                    <a:cubicBezTo>
                      <a:pt x="85" y="32"/>
                      <a:pt x="81" y="21"/>
                      <a:pt x="72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541" name="Freeform 57"/>
              <p:cNvSpPr>
                <a:spLocks/>
              </p:cNvSpPr>
              <p:nvPr/>
            </p:nvSpPr>
            <p:spPr bwMode="auto">
              <a:xfrm>
                <a:off x="1881" y="2037"/>
                <a:ext cx="44" cy="44"/>
              </a:xfrm>
              <a:custGeom>
                <a:avLst/>
                <a:gdLst>
                  <a:gd name="T0" fmla="*/ 72 w 85"/>
                  <a:gd name="T1" fmla="*/ 13 h 85"/>
                  <a:gd name="T2" fmla="*/ 42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2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4" y="0"/>
                      <a:pt x="42" y="0"/>
                    </a:cubicBezTo>
                    <a:cubicBezTo>
                      <a:pt x="31" y="0"/>
                      <a:pt x="21" y="5"/>
                      <a:pt x="13" y="13"/>
                    </a:cubicBezTo>
                    <a:cubicBezTo>
                      <a:pt x="5" y="21"/>
                      <a:pt x="0" y="32"/>
                      <a:pt x="0" y="42"/>
                    </a:cubicBezTo>
                    <a:cubicBezTo>
                      <a:pt x="0" y="54"/>
                      <a:pt x="5" y="64"/>
                      <a:pt x="13" y="72"/>
                    </a:cubicBezTo>
                    <a:cubicBezTo>
                      <a:pt x="21" y="82"/>
                      <a:pt x="31" y="85"/>
                      <a:pt x="42" y="85"/>
                    </a:cubicBezTo>
                    <a:cubicBezTo>
                      <a:pt x="54" y="85"/>
                      <a:pt x="64" y="82"/>
                      <a:pt x="72" y="72"/>
                    </a:cubicBezTo>
                    <a:cubicBezTo>
                      <a:pt x="81" y="64"/>
                      <a:pt x="85" y="54"/>
                      <a:pt x="85" y="42"/>
                    </a:cubicBezTo>
                    <a:cubicBezTo>
                      <a:pt x="85" y="32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542" name="Freeform 58"/>
              <p:cNvSpPr>
                <a:spLocks/>
              </p:cNvSpPr>
              <p:nvPr/>
            </p:nvSpPr>
            <p:spPr bwMode="auto">
              <a:xfrm>
                <a:off x="1948" y="2442"/>
                <a:ext cx="44" cy="43"/>
              </a:xfrm>
              <a:custGeom>
                <a:avLst/>
                <a:gdLst>
                  <a:gd name="T0" fmla="*/ 72 w 85"/>
                  <a:gd name="T1" fmla="*/ 13 h 85"/>
                  <a:gd name="T2" fmla="*/ 42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2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4" y="0"/>
                      <a:pt x="42" y="0"/>
                    </a:cubicBezTo>
                    <a:cubicBezTo>
                      <a:pt x="31" y="0"/>
                      <a:pt x="21" y="5"/>
                      <a:pt x="13" y="13"/>
                    </a:cubicBezTo>
                    <a:cubicBezTo>
                      <a:pt x="5" y="21"/>
                      <a:pt x="0" y="31"/>
                      <a:pt x="0" y="42"/>
                    </a:cubicBezTo>
                    <a:cubicBezTo>
                      <a:pt x="0" y="54"/>
                      <a:pt x="5" y="64"/>
                      <a:pt x="13" y="72"/>
                    </a:cubicBezTo>
                    <a:cubicBezTo>
                      <a:pt x="21" y="81"/>
                      <a:pt x="31" y="85"/>
                      <a:pt x="42" y="85"/>
                    </a:cubicBezTo>
                    <a:cubicBezTo>
                      <a:pt x="54" y="85"/>
                      <a:pt x="64" y="81"/>
                      <a:pt x="72" y="72"/>
                    </a:cubicBezTo>
                    <a:cubicBezTo>
                      <a:pt x="81" y="64"/>
                      <a:pt x="85" y="54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543" name="Freeform 59"/>
              <p:cNvSpPr>
                <a:spLocks/>
              </p:cNvSpPr>
              <p:nvPr/>
            </p:nvSpPr>
            <p:spPr bwMode="auto">
              <a:xfrm>
                <a:off x="1881" y="2104"/>
                <a:ext cx="44" cy="45"/>
              </a:xfrm>
              <a:custGeom>
                <a:avLst/>
                <a:gdLst>
                  <a:gd name="T0" fmla="*/ 72 w 85"/>
                  <a:gd name="T1" fmla="*/ 13 h 86"/>
                  <a:gd name="T2" fmla="*/ 42 w 85"/>
                  <a:gd name="T3" fmla="*/ 0 h 86"/>
                  <a:gd name="T4" fmla="*/ 13 w 85"/>
                  <a:gd name="T5" fmla="*/ 13 h 86"/>
                  <a:gd name="T6" fmla="*/ 0 w 85"/>
                  <a:gd name="T7" fmla="*/ 42 h 86"/>
                  <a:gd name="T8" fmla="*/ 13 w 85"/>
                  <a:gd name="T9" fmla="*/ 72 h 86"/>
                  <a:gd name="T10" fmla="*/ 42 w 85"/>
                  <a:gd name="T11" fmla="*/ 86 h 86"/>
                  <a:gd name="T12" fmla="*/ 72 w 85"/>
                  <a:gd name="T13" fmla="*/ 72 h 86"/>
                  <a:gd name="T14" fmla="*/ 85 w 85"/>
                  <a:gd name="T15" fmla="*/ 42 h 86"/>
                  <a:gd name="T16" fmla="*/ 72 w 85"/>
                  <a:gd name="T17" fmla="*/ 1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6">
                    <a:moveTo>
                      <a:pt x="72" y="13"/>
                    </a:moveTo>
                    <a:cubicBezTo>
                      <a:pt x="64" y="6"/>
                      <a:pt x="54" y="0"/>
                      <a:pt x="42" y="0"/>
                    </a:cubicBezTo>
                    <a:cubicBezTo>
                      <a:pt x="31" y="0"/>
                      <a:pt x="21" y="6"/>
                      <a:pt x="13" y="13"/>
                    </a:cubicBezTo>
                    <a:cubicBezTo>
                      <a:pt x="5" y="21"/>
                      <a:pt x="0" y="32"/>
                      <a:pt x="0" y="42"/>
                    </a:cubicBezTo>
                    <a:cubicBezTo>
                      <a:pt x="0" y="54"/>
                      <a:pt x="5" y="65"/>
                      <a:pt x="13" y="72"/>
                    </a:cubicBezTo>
                    <a:cubicBezTo>
                      <a:pt x="21" y="82"/>
                      <a:pt x="31" y="86"/>
                      <a:pt x="42" y="86"/>
                    </a:cubicBezTo>
                    <a:cubicBezTo>
                      <a:pt x="54" y="86"/>
                      <a:pt x="64" y="82"/>
                      <a:pt x="72" y="72"/>
                    </a:cubicBezTo>
                    <a:cubicBezTo>
                      <a:pt x="81" y="65"/>
                      <a:pt x="85" y="54"/>
                      <a:pt x="85" y="42"/>
                    </a:cubicBezTo>
                    <a:cubicBezTo>
                      <a:pt x="85" y="32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544" name="Freeform 60"/>
              <p:cNvSpPr>
                <a:spLocks/>
              </p:cNvSpPr>
              <p:nvPr/>
            </p:nvSpPr>
            <p:spPr bwMode="auto">
              <a:xfrm>
                <a:off x="2555" y="1835"/>
                <a:ext cx="44" cy="44"/>
              </a:xfrm>
              <a:custGeom>
                <a:avLst/>
                <a:gdLst>
                  <a:gd name="T0" fmla="*/ 72 w 85"/>
                  <a:gd name="T1" fmla="*/ 13 h 85"/>
                  <a:gd name="T2" fmla="*/ 42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2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2" y="0"/>
                    </a:cubicBezTo>
                    <a:cubicBezTo>
                      <a:pt x="31" y="0"/>
                      <a:pt x="21" y="5"/>
                      <a:pt x="13" y="13"/>
                    </a:cubicBezTo>
                    <a:cubicBezTo>
                      <a:pt x="5" y="21"/>
                      <a:pt x="0" y="31"/>
                      <a:pt x="0" y="42"/>
                    </a:cubicBezTo>
                    <a:cubicBezTo>
                      <a:pt x="0" y="55"/>
                      <a:pt x="5" y="64"/>
                      <a:pt x="13" y="72"/>
                    </a:cubicBezTo>
                    <a:cubicBezTo>
                      <a:pt x="21" y="81"/>
                      <a:pt x="31" y="85"/>
                      <a:pt x="42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545" name="Freeform 61"/>
              <p:cNvSpPr>
                <a:spLocks/>
              </p:cNvSpPr>
              <p:nvPr/>
            </p:nvSpPr>
            <p:spPr bwMode="auto">
              <a:xfrm>
                <a:off x="2555" y="1902"/>
                <a:ext cx="44" cy="44"/>
              </a:xfrm>
              <a:custGeom>
                <a:avLst/>
                <a:gdLst>
                  <a:gd name="T0" fmla="*/ 72 w 85"/>
                  <a:gd name="T1" fmla="*/ 13 h 85"/>
                  <a:gd name="T2" fmla="*/ 42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2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2" y="0"/>
                    </a:cubicBezTo>
                    <a:cubicBezTo>
                      <a:pt x="31" y="0"/>
                      <a:pt x="21" y="5"/>
                      <a:pt x="13" y="13"/>
                    </a:cubicBezTo>
                    <a:cubicBezTo>
                      <a:pt x="5" y="21"/>
                      <a:pt x="0" y="32"/>
                      <a:pt x="0" y="42"/>
                    </a:cubicBezTo>
                    <a:cubicBezTo>
                      <a:pt x="0" y="55"/>
                      <a:pt x="5" y="64"/>
                      <a:pt x="13" y="72"/>
                    </a:cubicBezTo>
                    <a:cubicBezTo>
                      <a:pt x="21" y="81"/>
                      <a:pt x="31" y="85"/>
                      <a:pt x="42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2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546" name="Freeform 62"/>
              <p:cNvSpPr>
                <a:spLocks/>
              </p:cNvSpPr>
              <p:nvPr/>
            </p:nvSpPr>
            <p:spPr bwMode="auto">
              <a:xfrm>
                <a:off x="2622" y="1700"/>
                <a:ext cx="44" cy="44"/>
              </a:xfrm>
              <a:custGeom>
                <a:avLst/>
                <a:gdLst>
                  <a:gd name="T0" fmla="*/ 72 w 85"/>
                  <a:gd name="T1" fmla="*/ 13 h 85"/>
                  <a:gd name="T2" fmla="*/ 42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2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2" y="0"/>
                    </a:cubicBezTo>
                    <a:cubicBezTo>
                      <a:pt x="31" y="0"/>
                      <a:pt x="21" y="5"/>
                      <a:pt x="13" y="13"/>
                    </a:cubicBezTo>
                    <a:cubicBezTo>
                      <a:pt x="5" y="21"/>
                      <a:pt x="0" y="31"/>
                      <a:pt x="0" y="42"/>
                    </a:cubicBezTo>
                    <a:cubicBezTo>
                      <a:pt x="0" y="55"/>
                      <a:pt x="5" y="64"/>
                      <a:pt x="13" y="72"/>
                    </a:cubicBezTo>
                    <a:cubicBezTo>
                      <a:pt x="21" y="81"/>
                      <a:pt x="31" y="85"/>
                      <a:pt x="42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547" name="Freeform 63"/>
              <p:cNvSpPr>
                <a:spLocks/>
              </p:cNvSpPr>
              <p:nvPr/>
            </p:nvSpPr>
            <p:spPr bwMode="auto">
              <a:xfrm>
                <a:off x="2622" y="1768"/>
                <a:ext cx="44" cy="44"/>
              </a:xfrm>
              <a:custGeom>
                <a:avLst/>
                <a:gdLst>
                  <a:gd name="T0" fmla="*/ 72 w 85"/>
                  <a:gd name="T1" fmla="*/ 13 h 85"/>
                  <a:gd name="T2" fmla="*/ 42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2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2" y="0"/>
                    </a:cubicBezTo>
                    <a:cubicBezTo>
                      <a:pt x="31" y="0"/>
                      <a:pt x="21" y="5"/>
                      <a:pt x="13" y="13"/>
                    </a:cubicBezTo>
                    <a:cubicBezTo>
                      <a:pt x="5" y="21"/>
                      <a:pt x="0" y="31"/>
                      <a:pt x="0" y="42"/>
                    </a:cubicBezTo>
                    <a:cubicBezTo>
                      <a:pt x="0" y="55"/>
                      <a:pt x="5" y="64"/>
                      <a:pt x="13" y="72"/>
                    </a:cubicBezTo>
                    <a:cubicBezTo>
                      <a:pt x="21" y="81"/>
                      <a:pt x="31" y="85"/>
                      <a:pt x="42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548" name="Freeform 64"/>
              <p:cNvSpPr>
                <a:spLocks/>
              </p:cNvSpPr>
              <p:nvPr/>
            </p:nvSpPr>
            <p:spPr bwMode="auto">
              <a:xfrm>
                <a:off x="2622" y="1835"/>
                <a:ext cx="44" cy="44"/>
              </a:xfrm>
              <a:custGeom>
                <a:avLst/>
                <a:gdLst>
                  <a:gd name="T0" fmla="*/ 72 w 85"/>
                  <a:gd name="T1" fmla="*/ 13 h 85"/>
                  <a:gd name="T2" fmla="*/ 42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2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2" y="0"/>
                    </a:cubicBezTo>
                    <a:cubicBezTo>
                      <a:pt x="31" y="0"/>
                      <a:pt x="21" y="5"/>
                      <a:pt x="13" y="13"/>
                    </a:cubicBezTo>
                    <a:cubicBezTo>
                      <a:pt x="5" y="21"/>
                      <a:pt x="0" y="31"/>
                      <a:pt x="0" y="42"/>
                    </a:cubicBezTo>
                    <a:cubicBezTo>
                      <a:pt x="0" y="55"/>
                      <a:pt x="5" y="64"/>
                      <a:pt x="13" y="72"/>
                    </a:cubicBezTo>
                    <a:cubicBezTo>
                      <a:pt x="21" y="81"/>
                      <a:pt x="31" y="85"/>
                      <a:pt x="42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549" name="Freeform 65"/>
              <p:cNvSpPr>
                <a:spLocks/>
              </p:cNvSpPr>
              <p:nvPr/>
            </p:nvSpPr>
            <p:spPr bwMode="auto">
              <a:xfrm>
                <a:off x="2622" y="1902"/>
                <a:ext cx="44" cy="44"/>
              </a:xfrm>
              <a:custGeom>
                <a:avLst/>
                <a:gdLst>
                  <a:gd name="T0" fmla="*/ 72 w 85"/>
                  <a:gd name="T1" fmla="*/ 13 h 85"/>
                  <a:gd name="T2" fmla="*/ 42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2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2" y="0"/>
                    </a:cubicBezTo>
                    <a:cubicBezTo>
                      <a:pt x="31" y="0"/>
                      <a:pt x="21" y="5"/>
                      <a:pt x="13" y="13"/>
                    </a:cubicBezTo>
                    <a:cubicBezTo>
                      <a:pt x="5" y="21"/>
                      <a:pt x="0" y="32"/>
                      <a:pt x="0" y="42"/>
                    </a:cubicBezTo>
                    <a:cubicBezTo>
                      <a:pt x="0" y="55"/>
                      <a:pt x="5" y="64"/>
                      <a:pt x="13" y="72"/>
                    </a:cubicBezTo>
                    <a:cubicBezTo>
                      <a:pt x="21" y="81"/>
                      <a:pt x="31" y="85"/>
                      <a:pt x="42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2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550" name="Freeform 66"/>
              <p:cNvSpPr>
                <a:spLocks/>
              </p:cNvSpPr>
              <p:nvPr/>
            </p:nvSpPr>
            <p:spPr bwMode="auto">
              <a:xfrm>
                <a:off x="2690" y="1633"/>
                <a:ext cx="43" cy="44"/>
              </a:xfrm>
              <a:custGeom>
                <a:avLst/>
                <a:gdLst>
                  <a:gd name="T0" fmla="*/ 72 w 85"/>
                  <a:gd name="T1" fmla="*/ 13 h 85"/>
                  <a:gd name="T2" fmla="*/ 42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2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2" y="0"/>
                    </a:cubicBezTo>
                    <a:cubicBezTo>
                      <a:pt x="32" y="0"/>
                      <a:pt x="21" y="5"/>
                      <a:pt x="13" y="13"/>
                    </a:cubicBezTo>
                    <a:cubicBezTo>
                      <a:pt x="5" y="21"/>
                      <a:pt x="0" y="31"/>
                      <a:pt x="0" y="42"/>
                    </a:cubicBezTo>
                    <a:cubicBezTo>
                      <a:pt x="0" y="55"/>
                      <a:pt x="5" y="64"/>
                      <a:pt x="13" y="72"/>
                    </a:cubicBezTo>
                    <a:cubicBezTo>
                      <a:pt x="21" y="81"/>
                      <a:pt x="32" y="85"/>
                      <a:pt x="42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551" name="Freeform 67"/>
              <p:cNvSpPr>
                <a:spLocks/>
              </p:cNvSpPr>
              <p:nvPr/>
            </p:nvSpPr>
            <p:spPr bwMode="auto">
              <a:xfrm>
                <a:off x="2690" y="1700"/>
                <a:ext cx="43" cy="44"/>
              </a:xfrm>
              <a:custGeom>
                <a:avLst/>
                <a:gdLst>
                  <a:gd name="T0" fmla="*/ 72 w 85"/>
                  <a:gd name="T1" fmla="*/ 13 h 85"/>
                  <a:gd name="T2" fmla="*/ 42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2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2" y="0"/>
                    </a:cubicBezTo>
                    <a:cubicBezTo>
                      <a:pt x="32" y="0"/>
                      <a:pt x="21" y="5"/>
                      <a:pt x="13" y="13"/>
                    </a:cubicBezTo>
                    <a:cubicBezTo>
                      <a:pt x="5" y="21"/>
                      <a:pt x="0" y="31"/>
                      <a:pt x="0" y="42"/>
                    </a:cubicBezTo>
                    <a:cubicBezTo>
                      <a:pt x="0" y="55"/>
                      <a:pt x="5" y="64"/>
                      <a:pt x="13" y="72"/>
                    </a:cubicBezTo>
                    <a:cubicBezTo>
                      <a:pt x="21" y="81"/>
                      <a:pt x="32" y="85"/>
                      <a:pt x="42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552" name="Freeform 68"/>
              <p:cNvSpPr>
                <a:spLocks/>
              </p:cNvSpPr>
              <p:nvPr/>
            </p:nvSpPr>
            <p:spPr bwMode="auto">
              <a:xfrm>
                <a:off x="2690" y="1768"/>
                <a:ext cx="43" cy="44"/>
              </a:xfrm>
              <a:custGeom>
                <a:avLst/>
                <a:gdLst>
                  <a:gd name="T0" fmla="*/ 72 w 85"/>
                  <a:gd name="T1" fmla="*/ 13 h 85"/>
                  <a:gd name="T2" fmla="*/ 42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2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2" y="0"/>
                    </a:cubicBezTo>
                    <a:cubicBezTo>
                      <a:pt x="32" y="0"/>
                      <a:pt x="21" y="5"/>
                      <a:pt x="13" y="13"/>
                    </a:cubicBezTo>
                    <a:cubicBezTo>
                      <a:pt x="5" y="21"/>
                      <a:pt x="0" y="31"/>
                      <a:pt x="0" y="42"/>
                    </a:cubicBezTo>
                    <a:cubicBezTo>
                      <a:pt x="0" y="55"/>
                      <a:pt x="5" y="64"/>
                      <a:pt x="13" y="72"/>
                    </a:cubicBezTo>
                    <a:cubicBezTo>
                      <a:pt x="21" y="81"/>
                      <a:pt x="32" y="85"/>
                      <a:pt x="42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553" name="Freeform 69"/>
              <p:cNvSpPr>
                <a:spLocks/>
              </p:cNvSpPr>
              <p:nvPr/>
            </p:nvSpPr>
            <p:spPr bwMode="auto">
              <a:xfrm>
                <a:off x="2690" y="1835"/>
                <a:ext cx="43" cy="44"/>
              </a:xfrm>
              <a:custGeom>
                <a:avLst/>
                <a:gdLst>
                  <a:gd name="T0" fmla="*/ 72 w 85"/>
                  <a:gd name="T1" fmla="*/ 13 h 85"/>
                  <a:gd name="T2" fmla="*/ 42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2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2" y="0"/>
                    </a:cubicBezTo>
                    <a:cubicBezTo>
                      <a:pt x="32" y="0"/>
                      <a:pt x="21" y="5"/>
                      <a:pt x="13" y="13"/>
                    </a:cubicBezTo>
                    <a:cubicBezTo>
                      <a:pt x="5" y="21"/>
                      <a:pt x="0" y="31"/>
                      <a:pt x="0" y="42"/>
                    </a:cubicBezTo>
                    <a:cubicBezTo>
                      <a:pt x="0" y="55"/>
                      <a:pt x="5" y="64"/>
                      <a:pt x="13" y="72"/>
                    </a:cubicBezTo>
                    <a:cubicBezTo>
                      <a:pt x="21" y="81"/>
                      <a:pt x="32" y="85"/>
                      <a:pt x="42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554" name="Freeform 70"/>
              <p:cNvSpPr>
                <a:spLocks/>
              </p:cNvSpPr>
              <p:nvPr/>
            </p:nvSpPr>
            <p:spPr bwMode="auto">
              <a:xfrm>
                <a:off x="2690" y="1902"/>
                <a:ext cx="43" cy="44"/>
              </a:xfrm>
              <a:custGeom>
                <a:avLst/>
                <a:gdLst>
                  <a:gd name="T0" fmla="*/ 72 w 85"/>
                  <a:gd name="T1" fmla="*/ 13 h 85"/>
                  <a:gd name="T2" fmla="*/ 42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2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2" y="0"/>
                    </a:cubicBezTo>
                    <a:cubicBezTo>
                      <a:pt x="32" y="0"/>
                      <a:pt x="21" y="5"/>
                      <a:pt x="13" y="13"/>
                    </a:cubicBezTo>
                    <a:cubicBezTo>
                      <a:pt x="5" y="21"/>
                      <a:pt x="0" y="32"/>
                      <a:pt x="0" y="42"/>
                    </a:cubicBezTo>
                    <a:cubicBezTo>
                      <a:pt x="0" y="55"/>
                      <a:pt x="5" y="64"/>
                      <a:pt x="13" y="72"/>
                    </a:cubicBezTo>
                    <a:cubicBezTo>
                      <a:pt x="21" y="81"/>
                      <a:pt x="32" y="85"/>
                      <a:pt x="42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2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555" name="Freeform 71"/>
              <p:cNvSpPr>
                <a:spLocks/>
              </p:cNvSpPr>
              <p:nvPr/>
            </p:nvSpPr>
            <p:spPr bwMode="auto">
              <a:xfrm>
                <a:off x="2757" y="1633"/>
                <a:ext cx="44" cy="44"/>
              </a:xfrm>
              <a:custGeom>
                <a:avLst/>
                <a:gdLst>
                  <a:gd name="T0" fmla="*/ 72 w 85"/>
                  <a:gd name="T1" fmla="*/ 13 h 85"/>
                  <a:gd name="T2" fmla="*/ 42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2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2" y="0"/>
                    </a:cubicBezTo>
                    <a:cubicBezTo>
                      <a:pt x="32" y="0"/>
                      <a:pt x="21" y="5"/>
                      <a:pt x="13" y="13"/>
                    </a:cubicBezTo>
                    <a:cubicBezTo>
                      <a:pt x="6" y="21"/>
                      <a:pt x="0" y="31"/>
                      <a:pt x="0" y="42"/>
                    </a:cubicBezTo>
                    <a:cubicBezTo>
                      <a:pt x="0" y="55"/>
                      <a:pt x="6" y="64"/>
                      <a:pt x="13" y="72"/>
                    </a:cubicBezTo>
                    <a:cubicBezTo>
                      <a:pt x="21" y="81"/>
                      <a:pt x="32" y="85"/>
                      <a:pt x="42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556" name="Freeform 72"/>
              <p:cNvSpPr>
                <a:spLocks/>
              </p:cNvSpPr>
              <p:nvPr/>
            </p:nvSpPr>
            <p:spPr bwMode="auto">
              <a:xfrm>
                <a:off x="2757" y="1700"/>
                <a:ext cx="44" cy="44"/>
              </a:xfrm>
              <a:custGeom>
                <a:avLst/>
                <a:gdLst>
                  <a:gd name="T0" fmla="*/ 72 w 85"/>
                  <a:gd name="T1" fmla="*/ 13 h 85"/>
                  <a:gd name="T2" fmla="*/ 42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2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2" y="0"/>
                    </a:cubicBezTo>
                    <a:cubicBezTo>
                      <a:pt x="32" y="0"/>
                      <a:pt x="21" y="5"/>
                      <a:pt x="13" y="13"/>
                    </a:cubicBezTo>
                    <a:cubicBezTo>
                      <a:pt x="6" y="21"/>
                      <a:pt x="0" y="31"/>
                      <a:pt x="0" y="42"/>
                    </a:cubicBezTo>
                    <a:cubicBezTo>
                      <a:pt x="0" y="55"/>
                      <a:pt x="6" y="64"/>
                      <a:pt x="13" y="72"/>
                    </a:cubicBezTo>
                    <a:cubicBezTo>
                      <a:pt x="21" y="81"/>
                      <a:pt x="32" y="85"/>
                      <a:pt x="42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557" name="Freeform 73"/>
              <p:cNvSpPr>
                <a:spLocks/>
              </p:cNvSpPr>
              <p:nvPr/>
            </p:nvSpPr>
            <p:spPr bwMode="auto">
              <a:xfrm>
                <a:off x="2757" y="1835"/>
                <a:ext cx="44" cy="44"/>
              </a:xfrm>
              <a:custGeom>
                <a:avLst/>
                <a:gdLst>
                  <a:gd name="T0" fmla="*/ 72 w 85"/>
                  <a:gd name="T1" fmla="*/ 13 h 85"/>
                  <a:gd name="T2" fmla="*/ 42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2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2" y="0"/>
                    </a:cubicBezTo>
                    <a:cubicBezTo>
                      <a:pt x="32" y="0"/>
                      <a:pt x="21" y="5"/>
                      <a:pt x="13" y="13"/>
                    </a:cubicBezTo>
                    <a:cubicBezTo>
                      <a:pt x="6" y="21"/>
                      <a:pt x="0" y="31"/>
                      <a:pt x="0" y="42"/>
                    </a:cubicBezTo>
                    <a:cubicBezTo>
                      <a:pt x="0" y="55"/>
                      <a:pt x="6" y="64"/>
                      <a:pt x="13" y="72"/>
                    </a:cubicBezTo>
                    <a:cubicBezTo>
                      <a:pt x="21" y="81"/>
                      <a:pt x="32" y="85"/>
                      <a:pt x="42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558" name="Freeform 74"/>
              <p:cNvSpPr>
                <a:spLocks/>
              </p:cNvSpPr>
              <p:nvPr/>
            </p:nvSpPr>
            <p:spPr bwMode="auto">
              <a:xfrm>
                <a:off x="2757" y="1902"/>
                <a:ext cx="44" cy="44"/>
              </a:xfrm>
              <a:custGeom>
                <a:avLst/>
                <a:gdLst>
                  <a:gd name="T0" fmla="*/ 72 w 85"/>
                  <a:gd name="T1" fmla="*/ 13 h 85"/>
                  <a:gd name="T2" fmla="*/ 42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2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2" y="0"/>
                    </a:cubicBezTo>
                    <a:cubicBezTo>
                      <a:pt x="32" y="0"/>
                      <a:pt x="21" y="5"/>
                      <a:pt x="13" y="13"/>
                    </a:cubicBezTo>
                    <a:cubicBezTo>
                      <a:pt x="6" y="21"/>
                      <a:pt x="0" y="32"/>
                      <a:pt x="0" y="42"/>
                    </a:cubicBezTo>
                    <a:cubicBezTo>
                      <a:pt x="0" y="55"/>
                      <a:pt x="6" y="64"/>
                      <a:pt x="13" y="72"/>
                    </a:cubicBezTo>
                    <a:cubicBezTo>
                      <a:pt x="21" y="81"/>
                      <a:pt x="32" y="85"/>
                      <a:pt x="42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2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559" name="Freeform 75"/>
              <p:cNvSpPr>
                <a:spLocks/>
              </p:cNvSpPr>
              <p:nvPr/>
            </p:nvSpPr>
            <p:spPr bwMode="auto">
              <a:xfrm>
                <a:off x="2622" y="1970"/>
                <a:ext cx="44" cy="43"/>
              </a:xfrm>
              <a:custGeom>
                <a:avLst/>
                <a:gdLst>
                  <a:gd name="T0" fmla="*/ 72 w 85"/>
                  <a:gd name="T1" fmla="*/ 13 h 85"/>
                  <a:gd name="T2" fmla="*/ 42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2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2" y="0"/>
                    </a:cubicBezTo>
                    <a:cubicBezTo>
                      <a:pt x="31" y="0"/>
                      <a:pt x="21" y="5"/>
                      <a:pt x="13" y="13"/>
                    </a:cubicBezTo>
                    <a:cubicBezTo>
                      <a:pt x="5" y="21"/>
                      <a:pt x="0" y="32"/>
                      <a:pt x="0" y="42"/>
                    </a:cubicBezTo>
                    <a:cubicBezTo>
                      <a:pt x="0" y="54"/>
                      <a:pt x="5" y="64"/>
                      <a:pt x="13" y="72"/>
                    </a:cubicBezTo>
                    <a:cubicBezTo>
                      <a:pt x="21" y="81"/>
                      <a:pt x="31" y="85"/>
                      <a:pt x="42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4"/>
                      <a:pt x="85" y="42"/>
                    </a:cubicBezTo>
                    <a:cubicBezTo>
                      <a:pt x="85" y="32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560" name="Freeform 76"/>
              <p:cNvSpPr>
                <a:spLocks/>
              </p:cNvSpPr>
              <p:nvPr/>
            </p:nvSpPr>
            <p:spPr bwMode="auto">
              <a:xfrm>
                <a:off x="2690" y="1970"/>
                <a:ext cx="43" cy="43"/>
              </a:xfrm>
              <a:custGeom>
                <a:avLst/>
                <a:gdLst>
                  <a:gd name="T0" fmla="*/ 72 w 85"/>
                  <a:gd name="T1" fmla="*/ 13 h 85"/>
                  <a:gd name="T2" fmla="*/ 42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2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2" y="0"/>
                    </a:cubicBezTo>
                    <a:cubicBezTo>
                      <a:pt x="32" y="0"/>
                      <a:pt x="21" y="5"/>
                      <a:pt x="13" y="13"/>
                    </a:cubicBezTo>
                    <a:cubicBezTo>
                      <a:pt x="5" y="21"/>
                      <a:pt x="0" y="32"/>
                      <a:pt x="0" y="42"/>
                    </a:cubicBezTo>
                    <a:cubicBezTo>
                      <a:pt x="0" y="54"/>
                      <a:pt x="5" y="64"/>
                      <a:pt x="13" y="72"/>
                    </a:cubicBezTo>
                    <a:cubicBezTo>
                      <a:pt x="21" y="81"/>
                      <a:pt x="32" y="85"/>
                      <a:pt x="42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4"/>
                      <a:pt x="85" y="42"/>
                    </a:cubicBezTo>
                    <a:cubicBezTo>
                      <a:pt x="85" y="32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561" name="Freeform 77"/>
              <p:cNvSpPr>
                <a:spLocks/>
              </p:cNvSpPr>
              <p:nvPr/>
            </p:nvSpPr>
            <p:spPr bwMode="auto">
              <a:xfrm>
                <a:off x="2757" y="1970"/>
                <a:ext cx="44" cy="43"/>
              </a:xfrm>
              <a:custGeom>
                <a:avLst/>
                <a:gdLst>
                  <a:gd name="T0" fmla="*/ 72 w 85"/>
                  <a:gd name="T1" fmla="*/ 13 h 85"/>
                  <a:gd name="T2" fmla="*/ 42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2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2" y="0"/>
                    </a:cubicBezTo>
                    <a:cubicBezTo>
                      <a:pt x="32" y="0"/>
                      <a:pt x="21" y="5"/>
                      <a:pt x="13" y="13"/>
                    </a:cubicBezTo>
                    <a:cubicBezTo>
                      <a:pt x="6" y="21"/>
                      <a:pt x="0" y="32"/>
                      <a:pt x="0" y="42"/>
                    </a:cubicBezTo>
                    <a:cubicBezTo>
                      <a:pt x="0" y="54"/>
                      <a:pt x="6" y="64"/>
                      <a:pt x="13" y="72"/>
                    </a:cubicBezTo>
                    <a:cubicBezTo>
                      <a:pt x="21" y="81"/>
                      <a:pt x="32" y="85"/>
                      <a:pt x="42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4"/>
                      <a:pt x="85" y="42"/>
                    </a:cubicBezTo>
                    <a:cubicBezTo>
                      <a:pt x="85" y="32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562" name="Freeform 78"/>
              <p:cNvSpPr>
                <a:spLocks/>
              </p:cNvSpPr>
              <p:nvPr/>
            </p:nvSpPr>
            <p:spPr bwMode="auto">
              <a:xfrm>
                <a:off x="2824" y="1633"/>
                <a:ext cx="45" cy="44"/>
              </a:xfrm>
              <a:custGeom>
                <a:avLst/>
                <a:gdLst>
                  <a:gd name="T0" fmla="*/ 72 w 86"/>
                  <a:gd name="T1" fmla="*/ 13 h 85"/>
                  <a:gd name="T2" fmla="*/ 42 w 86"/>
                  <a:gd name="T3" fmla="*/ 0 h 85"/>
                  <a:gd name="T4" fmla="*/ 13 w 86"/>
                  <a:gd name="T5" fmla="*/ 13 h 85"/>
                  <a:gd name="T6" fmla="*/ 0 w 86"/>
                  <a:gd name="T7" fmla="*/ 42 h 85"/>
                  <a:gd name="T8" fmla="*/ 13 w 86"/>
                  <a:gd name="T9" fmla="*/ 72 h 85"/>
                  <a:gd name="T10" fmla="*/ 42 w 86"/>
                  <a:gd name="T11" fmla="*/ 85 h 85"/>
                  <a:gd name="T12" fmla="*/ 72 w 86"/>
                  <a:gd name="T13" fmla="*/ 72 h 85"/>
                  <a:gd name="T14" fmla="*/ 86 w 86"/>
                  <a:gd name="T15" fmla="*/ 42 h 85"/>
                  <a:gd name="T16" fmla="*/ 72 w 86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5">
                    <a:moveTo>
                      <a:pt x="72" y="13"/>
                    </a:moveTo>
                    <a:cubicBezTo>
                      <a:pt x="65" y="5"/>
                      <a:pt x="55" y="0"/>
                      <a:pt x="42" y="0"/>
                    </a:cubicBezTo>
                    <a:cubicBezTo>
                      <a:pt x="32" y="0"/>
                      <a:pt x="21" y="5"/>
                      <a:pt x="13" y="13"/>
                    </a:cubicBezTo>
                    <a:cubicBezTo>
                      <a:pt x="6" y="21"/>
                      <a:pt x="0" y="31"/>
                      <a:pt x="0" y="42"/>
                    </a:cubicBezTo>
                    <a:cubicBezTo>
                      <a:pt x="0" y="55"/>
                      <a:pt x="6" y="64"/>
                      <a:pt x="13" y="72"/>
                    </a:cubicBezTo>
                    <a:cubicBezTo>
                      <a:pt x="21" y="81"/>
                      <a:pt x="32" y="85"/>
                      <a:pt x="42" y="85"/>
                    </a:cubicBezTo>
                    <a:cubicBezTo>
                      <a:pt x="55" y="85"/>
                      <a:pt x="65" y="81"/>
                      <a:pt x="72" y="72"/>
                    </a:cubicBezTo>
                    <a:cubicBezTo>
                      <a:pt x="82" y="64"/>
                      <a:pt x="86" y="55"/>
                      <a:pt x="86" y="42"/>
                    </a:cubicBezTo>
                    <a:cubicBezTo>
                      <a:pt x="86" y="31"/>
                      <a:pt x="82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563" name="Freeform 79"/>
              <p:cNvSpPr>
                <a:spLocks/>
              </p:cNvSpPr>
              <p:nvPr/>
            </p:nvSpPr>
            <p:spPr bwMode="auto">
              <a:xfrm>
                <a:off x="2824" y="1700"/>
                <a:ext cx="45" cy="44"/>
              </a:xfrm>
              <a:custGeom>
                <a:avLst/>
                <a:gdLst>
                  <a:gd name="T0" fmla="*/ 72 w 86"/>
                  <a:gd name="T1" fmla="*/ 13 h 85"/>
                  <a:gd name="T2" fmla="*/ 42 w 86"/>
                  <a:gd name="T3" fmla="*/ 0 h 85"/>
                  <a:gd name="T4" fmla="*/ 13 w 86"/>
                  <a:gd name="T5" fmla="*/ 13 h 85"/>
                  <a:gd name="T6" fmla="*/ 0 w 86"/>
                  <a:gd name="T7" fmla="*/ 42 h 85"/>
                  <a:gd name="T8" fmla="*/ 13 w 86"/>
                  <a:gd name="T9" fmla="*/ 72 h 85"/>
                  <a:gd name="T10" fmla="*/ 42 w 86"/>
                  <a:gd name="T11" fmla="*/ 85 h 85"/>
                  <a:gd name="T12" fmla="*/ 72 w 86"/>
                  <a:gd name="T13" fmla="*/ 72 h 85"/>
                  <a:gd name="T14" fmla="*/ 86 w 86"/>
                  <a:gd name="T15" fmla="*/ 42 h 85"/>
                  <a:gd name="T16" fmla="*/ 72 w 86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5">
                    <a:moveTo>
                      <a:pt x="72" y="13"/>
                    </a:moveTo>
                    <a:cubicBezTo>
                      <a:pt x="65" y="5"/>
                      <a:pt x="55" y="0"/>
                      <a:pt x="42" y="0"/>
                    </a:cubicBezTo>
                    <a:cubicBezTo>
                      <a:pt x="32" y="0"/>
                      <a:pt x="21" y="5"/>
                      <a:pt x="13" y="13"/>
                    </a:cubicBezTo>
                    <a:cubicBezTo>
                      <a:pt x="6" y="21"/>
                      <a:pt x="0" y="31"/>
                      <a:pt x="0" y="42"/>
                    </a:cubicBezTo>
                    <a:cubicBezTo>
                      <a:pt x="0" y="55"/>
                      <a:pt x="6" y="64"/>
                      <a:pt x="13" y="72"/>
                    </a:cubicBezTo>
                    <a:cubicBezTo>
                      <a:pt x="21" y="81"/>
                      <a:pt x="32" y="85"/>
                      <a:pt x="42" y="85"/>
                    </a:cubicBezTo>
                    <a:cubicBezTo>
                      <a:pt x="55" y="85"/>
                      <a:pt x="65" y="81"/>
                      <a:pt x="72" y="72"/>
                    </a:cubicBezTo>
                    <a:cubicBezTo>
                      <a:pt x="82" y="64"/>
                      <a:pt x="86" y="55"/>
                      <a:pt x="86" y="42"/>
                    </a:cubicBezTo>
                    <a:cubicBezTo>
                      <a:pt x="86" y="31"/>
                      <a:pt x="82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564" name="Freeform 80"/>
              <p:cNvSpPr>
                <a:spLocks/>
              </p:cNvSpPr>
              <p:nvPr/>
            </p:nvSpPr>
            <p:spPr bwMode="auto">
              <a:xfrm>
                <a:off x="2824" y="1835"/>
                <a:ext cx="45" cy="44"/>
              </a:xfrm>
              <a:custGeom>
                <a:avLst/>
                <a:gdLst>
                  <a:gd name="T0" fmla="*/ 72 w 86"/>
                  <a:gd name="T1" fmla="*/ 13 h 85"/>
                  <a:gd name="T2" fmla="*/ 42 w 86"/>
                  <a:gd name="T3" fmla="*/ 0 h 85"/>
                  <a:gd name="T4" fmla="*/ 13 w 86"/>
                  <a:gd name="T5" fmla="*/ 13 h 85"/>
                  <a:gd name="T6" fmla="*/ 0 w 86"/>
                  <a:gd name="T7" fmla="*/ 42 h 85"/>
                  <a:gd name="T8" fmla="*/ 13 w 86"/>
                  <a:gd name="T9" fmla="*/ 72 h 85"/>
                  <a:gd name="T10" fmla="*/ 42 w 86"/>
                  <a:gd name="T11" fmla="*/ 85 h 85"/>
                  <a:gd name="T12" fmla="*/ 72 w 86"/>
                  <a:gd name="T13" fmla="*/ 72 h 85"/>
                  <a:gd name="T14" fmla="*/ 86 w 86"/>
                  <a:gd name="T15" fmla="*/ 42 h 85"/>
                  <a:gd name="T16" fmla="*/ 72 w 86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5">
                    <a:moveTo>
                      <a:pt x="72" y="13"/>
                    </a:moveTo>
                    <a:cubicBezTo>
                      <a:pt x="65" y="5"/>
                      <a:pt x="55" y="0"/>
                      <a:pt x="42" y="0"/>
                    </a:cubicBezTo>
                    <a:cubicBezTo>
                      <a:pt x="32" y="0"/>
                      <a:pt x="21" y="5"/>
                      <a:pt x="13" y="13"/>
                    </a:cubicBezTo>
                    <a:cubicBezTo>
                      <a:pt x="6" y="21"/>
                      <a:pt x="0" y="31"/>
                      <a:pt x="0" y="42"/>
                    </a:cubicBezTo>
                    <a:cubicBezTo>
                      <a:pt x="0" y="55"/>
                      <a:pt x="6" y="64"/>
                      <a:pt x="13" y="72"/>
                    </a:cubicBezTo>
                    <a:cubicBezTo>
                      <a:pt x="21" y="81"/>
                      <a:pt x="32" y="85"/>
                      <a:pt x="42" y="85"/>
                    </a:cubicBezTo>
                    <a:cubicBezTo>
                      <a:pt x="55" y="85"/>
                      <a:pt x="65" y="81"/>
                      <a:pt x="72" y="72"/>
                    </a:cubicBezTo>
                    <a:cubicBezTo>
                      <a:pt x="82" y="64"/>
                      <a:pt x="86" y="55"/>
                      <a:pt x="86" y="42"/>
                    </a:cubicBezTo>
                    <a:cubicBezTo>
                      <a:pt x="86" y="31"/>
                      <a:pt x="82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565" name="Freeform 81"/>
              <p:cNvSpPr>
                <a:spLocks/>
              </p:cNvSpPr>
              <p:nvPr/>
            </p:nvSpPr>
            <p:spPr bwMode="auto">
              <a:xfrm>
                <a:off x="2824" y="1902"/>
                <a:ext cx="45" cy="44"/>
              </a:xfrm>
              <a:custGeom>
                <a:avLst/>
                <a:gdLst>
                  <a:gd name="T0" fmla="*/ 72 w 86"/>
                  <a:gd name="T1" fmla="*/ 13 h 85"/>
                  <a:gd name="T2" fmla="*/ 42 w 86"/>
                  <a:gd name="T3" fmla="*/ 0 h 85"/>
                  <a:gd name="T4" fmla="*/ 13 w 86"/>
                  <a:gd name="T5" fmla="*/ 13 h 85"/>
                  <a:gd name="T6" fmla="*/ 0 w 86"/>
                  <a:gd name="T7" fmla="*/ 42 h 85"/>
                  <a:gd name="T8" fmla="*/ 13 w 86"/>
                  <a:gd name="T9" fmla="*/ 72 h 85"/>
                  <a:gd name="T10" fmla="*/ 42 w 86"/>
                  <a:gd name="T11" fmla="*/ 85 h 85"/>
                  <a:gd name="T12" fmla="*/ 72 w 86"/>
                  <a:gd name="T13" fmla="*/ 72 h 85"/>
                  <a:gd name="T14" fmla="*/ 86 w 86"/>
                  <a:gd name="T15" fmla="*/ 42 h 85"/>
                  <a:gd name="T16" fmla="*/ 72 w 86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5">
                    <a:moveTo>
                      <a:pt x="72" y="13"/>
                    </a:moveTo>
                    <a:cubicBezTo>
                      <a:pt x="65" y="5"/>
                      <a:pt x="55" y="0"/>
                      <a:pt x="42" y="0"/>
                    </a:cubicBezTo>
                    <a:cubicBezTo>
                      <a:pt x="32" y="0"/>
                      <a:pt x="21" y="5"/>
                      <a:pt x="13" y="13"/>
                    </a:cubicBezTo>
                    <a:cubicBezTo>
                      <a:pt x="6" y="21"/>
                      <a:pt x="0" y="32"/>
                      <a:pt x="0" y="42"/>
                    </a:cubicBezTo>
                    <a:cubicBezTo>
                      <a:pt x="0" y="55"/>
                      <a:pt x="6" y="64"/>
                      <a:pt x="13" y="72"/>
                    </a:cubicBezTo>
                    <a:cubicBezTo>
                      <a:pt x="21" y="81"/>
                      <a:pt x="32" y="85"/>
                      <a:pt x="42" y="85"/>
                    </a:cubicBezTo>
                    <a:cubicBezTo>
                      <a:pt x="55" y="85"/>
                      <a:pt x="65" y="81"/>
                      <a:pt x="72" y="72"/>
                    </a:cubicBezTo>
                    <a:cubicBezTo>
                      <a:pt x="82" y="64"/>
                      <a:pt x="86" y="55"/>
                      <a:pt x="86" y="42"/>
                    </a:cubicBezTo>
                    <a:cubicBezTo>
                      <a:pt x="86" y="32"/>
                      <a:pt x="82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566" name="Freeform 82"/>
              <p:cNvSpPr>
                <a:spLocks/>
              </p:cNvSpPr>
              <p:nvPr/>
            </p:nvSpPr>
            <p:spPr bwMode="auto">
              <a:xfrm>
                <a:off x="2892" y="1700"/>
                <a:ext cx="44" cy="44"/>
              </a:xfrm>
              <a:custGeom>
                <a:avLst/>
                <a:gdLst>
                  <a:gd name="T0" fmla="*/ 72 w 86"/>
                  <a:gd name="T1" fmla="*/ 13 h 85"/>
                  <a:gd name="T2" fmla="*/ 42 w 86"/>
                  <a:gd name="T3" fmla="*/ 0 h 85"/>
                  <a:gd name="T4" fmla="*/ 14 w 86"/>
                  <a:gd name="T5" fmla="*/ 13 h 85"/>
                  <a:gd name="T6" fmla="*/ 0 w 86"/>
                  <a:gd name="T7" fmla="*/ 42 h 85"/>
                  <a:gd name="T8" fmla="*/ 14 w 86"/>
                  <a:gd name="T9" fmla="*/ 72 h 85"/>
                  <a:gd name="T10" fmla="*/ 42 w 86"/>
                  <a:gd name="T11" fmla="*/ 85 h 85"/>
                  <a:gd name="T12" fmla="*/ 72 w 86"/>
                  <a:gd name="T13" fmla="*/ 72 h 85"/>
                  <a:gd name="T14" fmla="*/ 86 w 86"/>
                  <a:gd name="T15" fmla="*/ 42 h 85"/>
                  <a:gd name="T16" fmla="*/ 72 w 86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5">
                    <a:moveTo>
                      <a:pt x="72" y="13"/>
                    </a:moveTo>
                    <a:cubicBezTo>
                      <a:pt x="65" y="5"/>
                      <a:pt x="55" y="0"/>
                      <a:pt x="42" y="0"/>
                    </a:cubicBezTo>
                    <a:cubicBezTo>
                      <a:pt x="32" y="0"/>
                      <a:pt x="21" y="5"/>
                      <a:pt x="14" y="13"/>
                    </a:cubicBezTo>
                    <a:cubicBezTo>
                      <a:pt x="6" y="21"/>
                      <a:pt x="0" y="31"/>
                      <a:pt x="0" y="42"/>
                    </a:cubicBezTo>
                    <a:cubicBezTo>
                      <a:pt x="0" y="55"/>
                      <a:pt x="6" y="64"/>
                      <a:pt x="14" y="72"/>
                    </a:cubicBezTo>
                    <a:cubicBezTo>
                      <a:pt x="21" y="81"/>
                      <a:pt x="32" y="85"/>
                      <a:pt x="42" y="85"/>
                    </a:cubicBezTo>
                    <a:cubicBezTo>
                      <a:pt x="55" y="85"/>
                      <a:pt x="65" y="81"/>
                      <a:pt x="72" y="72"/>
                    </a:cubicBezTo>
                    <a:cubicBezTo>
                      <a:pt x="82" y="64"/>
                      <a:pt x="86" y="55"/>
                      <a:pt x="86" y="42"/>
                    </a:cubicBezTo>
                    <a:cubicBezTo>
                      <a:pt x="86" y="31"/>
                      <a:pt x="82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567" name="Freeform 83"/>
              <p:cNvSpPr>
                <a:spLocks/>
              </p:cNvSpPr>
              <p:nvPr/>
            </p:nvSpPr>
            <p:spPr bwMode="auto">
              <a:xfrm>
                <a:off x="2892" y="1768"/>
                <a:ext cx="44" cy="44"/>
              </a:xfrm>
              <a:custGeom>
                <a:avLst/>
                <a:gdLst>
                  <a:gd name="T0" fmla="*/ 72 w 86"/>
                  <a:gd name="T1" fmla="*/ 13 h 85"/>
                  <a:gd name="T2" fmla="*/ 42 w 86"/>
                  <a:gd name="T3" fmla="*/ 0 h 85"/>
                  <a:gd name="T4" fmla="*/ 14 w 86"/>
                  <a:gd name="T5" fmla="*/ 13 h 85"/>
                  <a:gd name="T6" fmla="*/ 0 w 86"/>
                  <a:gd name="T7" fmla="*/ 42 h 85"/>
                  <a:gd name="T8" fmla="*/ 14 w 86"/>
                  <a:gd name="T9" fmla="*/ 72 h 85"/>
                  <a:gd name="T10" fmla="*/ 42 w 86"/>
                  <a:gd name="T11" fmla="*/ 85 h 85"/>
                  <a:gd name="T12" fmla="*/ 72 w 86"/>
                  <a:gd name="T13" fmla="*/ 72 h 85"/>
                  <a:gd name="T14" fmla="*/ 86 w 86"/>
                  <a:gd name="T15" fmla="*/ 42 h 85"/>
                  <a:gd name="T16" fmla="*/ 72 w 86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5">
                    <a:moveTo>
                      <a:pt x="72" y="13"/>
                    </a:moveTo>
                    <a:cubicBezTo>
                      <a:pt x="65" y="5"/>
                      <a:pt x="55" y="0"/>
                      <a:pt x="42" y="0"/>
                    </a:cubicBezTo>
                    <a:cubicBezTo>
                      <a:pt x="32" y="0"/>
                      <a:pt x="21" y="5"/>
                      <a:pt x="14" y="13"/>
                    </a:cubicBezTo>
                    <a:cubicBezTo>
                      <a:pt x="6" y="21"/>
                      <a:pt x="0" y="31"/>
                      <a:pt x="0" y="42"/>
                    </a:cubicBezTo>
                    <a:cubicBezTo>
                      <a:pt x="0" y="55"/>
                      <a:pt x="6" y="64"/>
                      <a:pt x="14" y="72"/>
                    </a:cubicBezTo>
                    <a:cubicBezTo>
                      <a:pt x="21" y="81"/>
                      <a:pt x="32" y="85"/>
                      <a:pt x="42" y="85"/>
                    </a:cubicBezTo>
                    <a:cubicBezTo>
                      <a:pt x="55" y="85"/>
                      <a:pt x="65" y="81"/>
                      <a:pt x="72" y="72"/>
                    </a:cubicBezTo>
                    <a:cubicBezTo>
                      <a:pt x="82" y="64"/>
                      <a:pt x="86" y="55"/>
                      <a:pt x="86" y="42"/>
                    </a:cubicBezTo>
                    <a:cubicBezTo>
                      <a:pt x="86" y="31"/>
                      <a:pt x="82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568" name="Freeform 84"/>
              <p:cNvSpPr>
                <a:spLocks/>
              </p:cNvSpPr>
              <p:nvPr/>
            </p:nvSpPr>
            <p:spPr bwMode="auto">
              <a:xfrm>
                <a:off x="2892" y="1835"/>
                <a:ext cx="44" cy="44"/>
              </a:xfrm>
              <a:custGeom>
                <a:avLst/>
                <a:gdLst>
                  <a:gd name="T0" fmla="*/ 72 w 86"/>
                  <a:gd name="T1" fmla="*/ 13 h 85"/>
                  <a:gd name="T2" fmla="*/ 42 w 86"/>
                  <a:gd name="T3" fmla="*/ 0 h 85"/>
                  <a:gd name="T4" fmla="*/ 14 w 86"/>
                  <a:gd name="T5" fmla="*/ 13 h 85"/>
                  <a:gd name="T6" fmla="*/ 0 w 86"/>
                  <a:gd name="T7" fmla="*/ 42 h 85"/>
                  <a:gd name="T8" fmla="*/ 14 w 86"/>
                  <a:gd name="T9" fmla="*/ 72 h 85"/>
                  <a:gd name="T10" fmla="*/ 42 w 86"/>
                  <a:gd name="T11" fmla="*/ 85 h 85"/>
                  <a:gd name="T12" fmla="*/ 72 w 86"/>
                  <a:gd name="T13" fmla="*/ 72 h 85"/>
                  <a:gd name="T14" fmla="*/ 86 w 86"/>
                  <a:gd name="T15" fmla="*/ 42 h 85"/>
                  <a:gd name="T16" fmla="*/ 72 w 86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5">
                    <a:moveTo>
                      <a:pt x="72" y="13"/>
                    </a:moveTo>
                    <a:cubicBezTo>
                      <a:pt x="65" y="5"/>
                      <a:pt x="55" y="0"/>
                      <a:pt x="42" y="0"/>
                    </a:cubicBezTo>
                    <a:cubicBezTo>
                      <a:pt x="32" y="0"/>
                      <a:pt x="21" y="5"/>
                      <a:pt x="14" y="13"/>
                    </a:cubicBezTo>
                    <a:cubicBezTo>
                      <a:pt x="6" y="21"/>
                      <a:pt x="0" y="31"/>
                      <a:pt x="0" y="42"/>
                    </a:cubicBezTo>
                    <a:cubicBezTo>
                      <a:pt x="0" y="55"/>
                      <a:pt x="6" y="64"/>
                      <a:pt x="14" y="72"/>
                    </a:cubicBezTo>
                    <a:cubicBezTo>
                      <a:pt x="21" y="81"/>
                      <a:pt x="32" y="85"/>
                      <a:pt x="42" y="85"/>
                    </a:cubicBezTo>
                    <a:cubicBezTo>
                      <a:pt x="55" y="85"/>
                      <a:pt x="65" y="81"/>
                      <a:pt x="72" y="72"/>
                    </a:cubicBezTo>
                    <a:cubicBezTo>
                      <a:pt x="82" y="64"/>
                      <a:pt x="86" y="55"/>
                      <a:pt x="86" y="42"/>
                    </a:cubicBezTo>
                    <a:cubicBezTo>
                      <a:pt x="86" y="31"/>
                      <a:pt x="82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569" name="Freeform 85"/>
              <p:cNvSpPr>
                <a:spLocks/>
              </p:cNvSpPr>
              <p:nvPr/>
            </p:nvSpPr>
            <p:spPr bwMode="auto">
              <a:xfrm>
                <a:off x="2892" y="1902"/>
                <a:ext cx="44" cy="44"/>
              </a:xfrm>
              <a:custGeom>
                <a:avLst/>
                <a:gdLst>
                  <a:gd name="T0" fmla="*/ 72 w 86"/>
                  <a:gd name="T1" fmla="*/ 13 h 85"/>
                  <a:gd name="T2" fmla="*/ 42 w 86"/>
                  <a:gd name="T3" fmla="*/ 0 h 85"/>
                  <a:gd name="T4" fmla="*/ 14 w 86"/>
                  <a:gd name="T5" fmla="*/ 13 h 85"/>
                  <a:gd name="T6" fmla="*/ 0 w 86"/>
                  <a:gd name="T7" fmla="*/ 42 h 85"/>
                  <a:gd name="T8" fmla="*/ 14 w 86"/>
                  <a:gd name="T9" fmla="*/ 72 h 85"/>
                  <a:gd name="T10" fmla="*/ 42 w 86"/>
                  <a:gd name="T11" fmla="*/ 85 h 85"/>
                  <a:gd name="T12" fmla="*/ 72 w 86"/>
                  <a:gd name="T13" fmla="*/ 72 h 85"/>
                  <a:gd name="T14" fmla="*/ 86 w 86"/>
                  <a:gd name="T15" fmla="*/ 42 h 85"/>
                  <a:gd name="T16" fmla="*/ 72 w 86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5">
                    <a:moveTo>
                      <a:pt x="72" y="13"/>
                    </a:moveTo>
                    <a:cubicBezTo>
                      <a:pt x="65" y="5"/>
                      <a:pt x="55" y="0"/>
                      <a:pt x="42" y="0"/>
                    </a:cubicBezTo>
                    <a:cubicBezTo>
                      <a:pt x="32" y="0"/>
                      <a:pt x="21" y="5"/>
                      <a:pt x="14" y="13"/>
                    </a:cubicBezTo>
                    <a:cubicBezTo>
                      <a:pt x="6" y="21"/>
                      <a:pt x="0" y="32"/>
                      <a:pt x="0" y="42"/>
                    </a:cubicBezTo>
                    <a:cubicBezTo>
                      <a:pt x="0" y="55"/>
                      <a:pt x="6" y="64"/>
                      <a:pt x="14" y="72"/>
                    </a:cubicBezTo>
                    <a:cubicBezTo>
                      <a:pt x="21" y="81"/>
                      <a:pt x="32" y="85"/>
                      <a:pt x="42" y="85"/>
                    </a:cubicBezTo>
                    <a:cubicBezTo>
                      <a:pt x="55" y="85"/>
                      <a:pt x="65" y="81"/>
                      <a:pt x="72" y="72"/>
                    </a:cubicBezTo>
                    <a:cubicBezTo>
                      <a:pt x="82" y="64"/>
                      <a:pt x="86" y="55"/>
                      <a:pt x="86" y="42"/>
                    </a:cubicBezTo>
                    <a:cubicBezTo>
                      <a:pt x="86" y="32"/>
                      <a:pt x="82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570" name="Freeform 86"/>
              <p:cNvSpPr>
                <a:spLocks/>
              </p:cNvSpPr>
              <p:nvPr/>
            </p:nvSpPr>
            <p:spPr bwMode="auto">
              <a:xfrm>
                <a:off x="2959" y="1768"/>
                <a:ext cx="44" cy="44"/>
              </a:xfrm>
              <a:custGeom>
                <a:avLst/>
                <a:gdLst>
                  <a:gd name="T0" fmla="*/ 73 w 86"/>
                  <a:gd name="T1" fmla="*/ 13 h 85"/>
                  <a:gd name="T2" fmla="*/ 42 w 86"/>
                  <a:gd name="T3" fmla="*/ 0 h 85"/>
                  <a:gd name="T4" fmla="*/ 14 w 86"/>
                  <a:gd name="T5" fmla="*/ 13 h 85"/>
                  <a:gd name="T6" fmla="*/ 0 w 86"/>
                  <a:gd name="T7" fmla="*/ 42 h 85"/>
                  <a:gd name="T8" fmla="*/ 14 w 86"/>
                  <a:gd name="T9" fmla="*/ 72 h 85"/>
                  <a:gd name="T10" fmla="*/ 42 w 86"/>
                  <a:gd name="T11" fmla="*/ 85 h 85"/>
                  <a:gd name="T12" fmla="*/ 73 w 86"/>
                  <a:gd name="T13" fmla="*/ 72 h 85"/>
                  <a:gd name="T14" fmla="*/ 86 w 86"/>
                  <a:gd name="T15" fmla="*/ 42 h 85"/>
                  <a:gd name="T16" fmla="*/ 73 w 86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5">
                    <a:moveTo>
                      <a:pt x="73" y="13"/>
                    </a:moveTo>
                    <a:cubicBezTo>
                      <a:pt x="65" y="5"/>
                      <a:pt x="56" y="0"/>
                      <a:pt x="42" y="0"/>
                    </a:cubicBezTo>
                    <a:cubicBezTo>
                      <a:pt x="32" y="0"/>
                      <a:pt x="21" y="5"/>
                      <a:pt x="14" y="13"/>
                    </a:cubicBezTo>
                    <a:cubicBezTo>
                      <a:pt x="6" y="21"/>
                      <a:pt x="0" y="31"/>
                      <a:pt x="0" y="42"/>
                    </a:cubicBezTo>
                    <a:cubicBezTo>
                      <a:pt x="0" y="55"/>
                      <a:pt x="6" y="64"/>
                      <a:pt x="14" y="72"/>
                    </a:cubicBezTo>
                    <a:cubicBezTo>
                      <a:pt x="21" y="81"/>
                      <a:pt x="32" y="85"/>
                      <a:pt x="42" y="85"/>
                    </a:cubicBezTo>
                    <a:cubicBezTo>
                      <a:pt x="56" y="85"/>
                      <a:pt x="65" y="81"/>
                      <a:pt x="73" y="72"/>
                    </a:cubicBezTo>
                    <a:cubicBezTo>
                      <a:pt x="82" y="64"/>
                      <a:pt x="86" y="55"/>
                      <a:pt x="86" y="42"/>
                    </a:cubicBezTo>
                    <a:cubicBezTo>
                      <a:pt x="86" y="31"/>
                      <a:pt x="82" y="21"/>
                      <a:pt x="73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571" name="Freeform 87"/>
              <p:cNvSpPr>
                <a:spLocks/>
              </p:cNvSpPr>
              <p:nvPr/>
            </p:nvSpPr>
            <p:spPr bwMode="auto">
              <a:xfrm>
                <a:off x="2959" y="1835"/>
                <a:ext cx="44" cy="44"/>
              </a:xfrm>
              <a:custGeom>
                <a:avLst/>
                <a:gdLst>
                  <a:gd name="T0" fmla="*/ 73 w 86"/>
                  <a:gd name="T1" fmla="*/ 13 h 85"/>
                  <a:gd name="T2" fmla="*/ 42 w 86"/>
                  <a:gd name="T3" fmla="*/ 0 h 85"/>
                  <a:gd name="T4" fmla="*/ 14 w 86"/>
                  <a:gd name="T5" fmla="*/ 13 h 85"/>
                  <a:gd name="T6" fmla="*/ 0 w 86"/>
                  <a:gd name="T7" fmla="*/ 42 h 85"/>
                  <a:gd name="T8" fmla="*/ 14 w 86"/>
                  <a:gd name="T9" fmla="*/ 72 h 85"/>
                  <a:gd name="T10" fmla="*/ 42 w 86"/>
                  <a:gd name="T11" fmla="*/ 85 h 85"/>
                  <a:gd name="T12" fmla="*/ 73 w 86"/>
                  <a:gd name="T13" fmla="*/ 72 h 85"/>
                  <a:gd name="T14" fmla="*/ 86 w 86"/>
                  <a:gd name="T15" fmla="*/ 42 h 85"/>
                  <a:gd name="T16" fmla="*/ 73 w 86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5">
                    <a:moveTo>
                      <a:pt x="73" y="13"/>
                    </a:moveTo>
                    <a:cubicBezTo>
                      <a:pt x="65" y="5"/>
                      <a:pt x="56" y="0"/>
                      <a:pt x="42" y="0"/>
                    </a:cubicBezTo>
                    <a:cubicBezTo>
                      <a:pt x="32" y="0"/>
                      <a:pt x="21" y="5"/>
                      <a:pt x="14" y="13"/>
                    </a:cubicBezTo>
                    <a:cubicBezTo>
                      <a:pt x="6" y="21"/>
                      <a:pt x="0" y="31"/>
                      <a:pt x="0" y="42"/>
                    </a:cubicBezTo>
                    <a:cubicBezTo>
                      <a:pt x="0" y="55"/>
                      <a:pt x="6" y="64"/>
                      <a:pt x="14" y="72"/>
                    </a:cubicBezTo>
                    <a:cubicBezTo>
                      <a:pt x="21" y="81"/>
                      <a:pt x="32" y="85"/>
                      <a:pt x="42" y="85"/>
                    </a:cubicBezTo>
                    <a:cubicBezTo>
                      <a:pt x="56" y="85"/>
                      <a:pt x="65" y="81"/>
                      <a:pt x="73" y="72"/>
                    </a:cubicBezTo>
                    <a:cubicBezTo>
                      <a:pt x="82" y="64"/>
                      <a:pt x="86" y="55"/>
                      <a:pt x="86" y="42"/>
                    </a:cubicBezTo>
                    <a:cubicBezTo>
                      <a:pt x="86" y="31"/>
                      <a:pt x="82" y="21"/>
                      <a:pt x="73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572" name="Freeform 88"/>
              <p:cNvSpPr>
                <a:spLocks/>
              </p:cNvSpPr>
              <p:nvPr/>
            </p:nvSpPr>
            <p:spPr bwMode="auto">
              <a:xfrm>
                <a:off x="2959" y="1902"/>
                <a:ext cx="44" cy="44"/>
              </a:xfrm>
              <a:custGeom>
                <a:avLst/>
                <a:gdLst>
                  <a:gd name="T0" fmla="*/ 73 w 86"/>
                  <a:gd name="T1" fmla="*/ 13 h 85"/>
                  <a:gd name="T2" fmla="*/ 42 w 86"/>
                  <a:gd name="T3" fmla="*/ 0 h 85"/>
                  <a:gd name="T4" fmla="*/ 14 w 86"/>
                  <a:gd name="T5" fmla="*/ 13 h 85"/>
                  <a:gd name="T6" fmla="*/ 0 w 86"/>
                  <a:gd name="T7" fmla="*/ 42 h 85"/>
                  <a:gd name="T8" fmla="*/ 14 w 86"/>
                  <a:gd name="T9" fmla="*/ 72 h 85"/>
                  <a:gd name="T10" fmla="*/ 42 w 86"/>
                  <a:gd name="T11" fmla="*/ 85 h 85"/>
                  <a:gd name="T12" fmla="*/ 73 w 86"/>
                  <a:gd name="T13" fmla="*/ 72 h 85"/>
                  <a:gd name="T14" fmla="*/ 86 w 86"/>
                  <a:gd name="T15" fmla="*/ 42 h 85"/>
                  <a:gd name="T16" fmla="*/ 73 w 86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5">
                    <a:moveTo>
                      <a:pt x="73" y="13"/>
                    </a:moveTo>
                    <a:cubicBezTo>
                      <a:pt x="65" y="5"/>
                      <a:pt x="56" y="0"/>
                      <a:pt x="42" y="0"/>
                    </a:cubicBezTo>
                    <a:cubicBezTo>
                      <a:pt x="32" y="0"/>
                      <a:pt x="21" y="5"/>
                      <a:pt x="14" y="13"/>
                    </a:cubicBezTo>
                    <a:cubicBezTo>
                      <a:pt x="6" y="21"/>
                      <a:pt x="0" y="32"/>
                      <a:pt x="0" y="42"/>
                    </a:cubicBezTo>
                    <a:cubicBezTo>
                      <a:pt x="0" y="55"/>
                      <a:pt x="6" y="64"/>
                      <a:pt x="14" y="72"/>
                    </a:cubicBezTo>
                    <a:cubicBezTo>
                      <a:pt x="21" y="81"/>
                      <a:pt x="32" y="85"/>
                      <a:pt x="42" y="85"/>
                    </a:cubicBezTo>
                    <a:cubicBezTo>
                      <a:pt x="56" y="85"/>
                      <a:pt x="65" y="81"/>
                      <a:pt x="73" y="72"/>
                    </a:cubicBezTo>
                    <a:cubicBezTo>
                      <a:pt x="82" y="64"/>
                      <a:pt x="86" y="55"/>
                      <a:pt x="86" y="42"/>
                    </a:cubicBezTo>
                    <a:cubicBezTo>
                      <a:pt x="86" y="32"/>
                      <a:pt x="82" y="21"/>
                      <a:pt x="73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573" name="Freeform 89"/>
              <p:cNvSpPr>
                <a:spLocks/>
              </p:cNvSpPr>
              <p:nvPr/>
            </p:nvSpPr>
            <p:spPr bwMode="auto">
              <a:xfrm>
                <a:off x="3027" y="1700"/>
                <a:ext cx="44" cy="44"/>
              </a:xfrm>
              <a:custGeom>
                <a:avLst/>
                <a:gdLst>
                  <a:gd name="T0" fmla="*/ 72 w 85"/>
                  <a:gd name="T1" fmla="*/ 13 h 85"/>
                  <a:gd name="T2" fmla="*/ 42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2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2" y="0"/>
                    </a:cubicBezTo>
                    <a:cubicBezTo>
                      <a:pt x="31" y="0"/>
                      <a:pt x="21" y="5"/>
                      <a:pt x="13" y="13"/>
                    </a:cubicBezTo>
                    <a:cubicBezTo>
                      <a:pt x="5" y="21"/>
                      <a:pt x="0" y="31"/>
                      <a:pt x="0" y="42"/>
                    </a:cubicBezTo>
                    <a:cubicBezTo>
                      <a:pt x="0" y="55"/>
                      <a:pt x="5" y="64"/>
                      <a:pt x="13" y="72"/>
                    </a:cubicBezTo>
                    <a:cubicBezTo>
                      <a:pt x="21" y="81"/>
                      <a:pt x="31" y="85"/>
                      <a:pt x="42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574" name="Freeform 90"/>
              <p:cNvSpPr>
                <a:spLocks/>
              </p:cNvSpPr>
              <p:nvPr/>
            </p:nvSpPr>
            <p:spPr bwMode="auto">
              <a:xfrm>
                <a:off x="3027" y="1768"/>
                <a:ext cx="44" cy="44"/>
              </a:xfrm>
              <a:custGeom>
                <a:avLst/>
                <a:gdLst>
                  <a:gd name="T0" fmla="*/ 72 w 85"/>
                  <a:gd name="T1" fmla="*/ 13 h 85"/>
                  <a:gd name="T2" fmla="*/ 42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2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2" y="0"/>
                    </a:cubicBezTo>
                    <a:cubicBezTo>
                      <a:pt x="31" y="0"/>
                      <a:pt x="21" y="5"/>
                      <a:pt x="13" y="13"/>
                    </a:cubicBezTo>
                    <a:cubicBezTo>
                      <a:pt x="5" y="21"/>
                      <a:pt x="0" y="31"/>
                      <a:pt x="0" y="42"/>
                    </a:cubicBezTo>
                    <a:cubicBezTo>
                      <a:pt x="0" y="55"/>
                      <a:pt x="5" y="64"/>
                      <a:pt x="13" y="72"/>
                    </a:cubicBezTo>
                    <a:cubicBezTo>
                      <a:pt x="21" y="81"/>
                      <a:pt x="31" y="85"/>
                      <a:pt x="42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575" name="Freeform 91"/>
              <p:cNvSpPr>
                <a:spLocks/>
              </p:cNvSpPr>
              <p:nvPr/>
            </p:nvSpPr>
            <p:spPr bwMode="auto">
              <a:xfrm>
                <a:off x="3027" y="1835"/>
                <a:ext cx="44" cy="44"/>
              </a:xfrm>
              <a:custGeom>
                <a:avLst/>
                <a:gdLst>
                  <a:gd name="T0" fmla="*/ 72 w 85"/>
                  <a:gd name="T1" fmla="*/ 13 h 85"/>
                  <a:gd name="T2" fmla="*/ 42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2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2" y="0"/>
                    </a:cubicBezTo>
                    <a:cubicBezTo>
                      <a:pt x="31" y="0"/>
                      <a:pt x="21" y="5"/>
                      <a:pt x="13" y="13"/>
                    </a:cubicBezTo>
                    <a:cubicBezTo>
                      <a:pt x="5" y="21"/>
                      <a:pt x="0" y="31"/>
                      <a:pt x="0" y="42"/>
                    </a:cubicBezTo>
                    <a:cubicBezTo>
                      <a:pt x="0" y="55"/>
                      <a:pt x="5" y="64"/>
                      <a:pt x="13" y="72"/>
                    </a:cubicBezTo>
                    <a:cubicBezTo>
                      <a:pt x="21" y="81"/>
                      <a:pt x="31" y="85"/>
                      <a:pt x="42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576" name="Freeform 92"/>
              <p:cNvSpPr>
                <a:spLocks/>
              </p:cNvSpPr>
              <p:nvPr/>
            </p:nvSpPr>
            <p:spPr bwMode="auto">
              <a:xfrm>
                <a:off x="3027" y="1902"/>
                <a:ext cx="44" cy="44"/>
              </a:xfrm>
              <a:custGeom>
                <a:avLst/>
                <a:gdLst>
                  <a:gd name="T0" fmla="*/ 72 w 85"/>
                  <a:gd name="T1" fmla="*/ 13 h 85"/>
                  <a:gd name="T2" fmla="*/ 42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2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2" y="0"/>
                    </a:cubicBezTo>
                    <a:cubicBezTo>
                      <a:pt x="31" y="0"/>
                      <a:pt x="21" y="5"/>
                      <a:pt x="13" y="13"/>
                    </a:cubicBezTo>
                    <a:cubicBezTo>
                      <a:pt x="5" y="21"/>
                      <a:pt x="0" y="32"/>
                      <a:pt x="0" y="42"/>
                    </a:cubicBezTo>
                    <a:cubicBezTo>
                      <a:pt x="0" y="55"/>
                      <a:pt x="5" y="64"/>
                      <a:pt x="13" y="72"/>
                    </a:cubicBezTo>
                    <a:cubicBezTo>
                      <a:pt x="21" y="81"/>
                      <a:pt x="31" y="85"/>
                      <a:pt x="42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2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577" name="Freeform 93"/>
              <p:cNvSpPr>
                <a:spLocks/>
              </p:cNvSpPr>
              <p:nvPr/>
            </p:nvSpPr>
            <p:spPr bwMode="auto">
              <a:xfrm>
                <a:off x="2824" y="1970"/>
                <a:ext cx="45" cy="43"/>
              </a:xfrm>
              <a:custGeom>
                <a:avLst/>
                <a:gdLst>
                  <a:gd name="T0" fmla="*/ 72 w 86"/>
                  <a:gd name="T1" fmla="*/ 13 h 85"/>
                  <a:gd name="T2" fmla="*/ 42 w 86"/>
                  <a:gd name="T3" fmla="*/ 0 h 85"/>
                  <a:gd name="T4" fmla="*/ 13 w 86"/>
                  <a:gd name="T5" fmla="*/ 13 h 85"/>
                  <a:gd name="T6" fmla="*/ 0 w 86"/>
                  <a:gd name="T7" fmla="*/ 42 h 85"/>
                  <a:gd name="T8" fmla="*/ 13 w 86"/>
                  <a:gd name="T9" fmla="*/ 72 h 85"/>
                  <a:gd name="T10" fmla="*/ 42 w 86"/>
                  <a:gd name="T11" fmla="*/ 85 h 85"/>
                  <a:gd name="T12" fmla="*/ 72 w 86"/>
                  <a:gd name="T13" fmla="*/ 72 h 85"/>
                  <a:gd name="T14" fmla="*/ 86 w 86"/>
                  <a:gd name="T15" fmla="*/ 42 h 85"/>
                  <a:gd name="T16" fmla="*/ 72 w 86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5">
                    <a:moveTo>
                      <a:pt x="72" y="13"/>
                    </a:moveTo>
                    <a:cubicBezTo>
                      <a:pt x="65" y="5"/>
                      <a:pt x="55" y="0"/>
                      <a:pt x="42" y="0"/>
                    </a:cubicBezTo>
                    <a:cubicBezTo>
                      <a:pt x="32" y="0"/>
                      <a:pt x="21" y="5"/>
                      <a:pt x="13" y="13"/>
                    </a:cubicBezTo>
                    <a:cubicBezTo>
                      <a:pt x="6" y="21"/>
                      <a:pt x="0" y="32"/>
                      <a:pt x="0" y="42"/>
                    </a:cubicBezTo>
                    <a:cubicBezTo>
                      <a:pt x="0" y="54"/>
                      <a:pt x="6" y="64"/>
                      <a:pt x="13" y="72"/>
                    </a:cubicBezTo>
                    <a:cubicBezTo>
                      <a:pt x="21" y="81"/>
                      <a:pt x="32" y="85"/>
                      <a:pt x="42" y="85"/>
                    </a:cubicBezTo>
                    <a:cubicBezTo>
                      <a:pt x="55" y="85"/>
                      <a:pt x="65" y="81"/>
                      <a:pt x="72" y="72"/>
                    </a:cubicBezTo>
                    <a:cubicBezTo>
                      <a:pt x="82" y="64"/>
                      <a:pt x="86" y="54"/>
                      <a:pt x="86" y="42"/>
                    </a:cubicBezTo>
                    <a:cubicBezTo>
                      <a:pt x="86" y="32"/>
                      <a:pt x="82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578" name="Freeform 94"/>
              <p:cNvSpPr>
                <a:spLocks/>
              </p:cNvSpPr>
              <p:nvPr/>
            </p:nvSpPr>
            <p:spPr bwMode="auto">
              <a:xfrm>
                <a:off x="2824" y="2037"/>
                <a:ext cx="45" cy="44"/>
              </a:xfrm>
              <a:custGeom>
                <a:avLst/>
                <a:gdLst>
                  <a:gd name="T0" fmla="*/ 72 w 86"/>
                  <a:gd name="T1" fmla="*/ 13 h 85"/>
                  <a:gd name="T2" fmla="*/ 42 w 86"/>
                  <a:gd name="T3" fmla="*/ 0 h 85"/>
                  <a:gd name="T4" fmla="*/ 13 w 86"/>
                  <a:gd name="T5" fmla="*/ 13 h 85"/>
                  <a:gd name="T6" fmla="*/ 0 w 86"/>
                  <a:gd name="T7" fmla="*/ 42 h 85"/>
                  <a:gd name="T8" fmla="*/ 13 w 86"/>
                  <a:gd name="T9" fmla="*/ 72 h 85"/>
                  <a:gd name="T10" fmla="*/ 42 w 86"/>
                  <a:gd name="T11" fmla="*/ 85 h 85"/>
                  <a:gd name="T12" fmla="*/ 72 w 86"/>
                  <a:gd name="T13" fmla="*/ 72 h 85"/>
                  <a:gd name="T14" fmla="*/ 86 w 86"/>
                  <a:gd name="T15" fmla="*/ 42 h 85"/>
                  <a:gd name="T16" fmla="*/ 72 w 86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5">
                    <a:moveTo>
                      <a:pt x="72" y="13"/>
                    </a:moveTo>
                    <a:cubicBezTo>
                      <a:pt x="65" y="5"/>
                      <a:pt x="55" y="0"/>
                      <a:pt x="42" y="0"/>
                    </a:cubicBezTo>
                    <a:cubicBezTo>
                      <a:pt x="32" y="0"/>
                      <a:pt x="21" y="5"/>
                      <a:pt x="13" y="13"/>
                    </a:cubicBezTo>
                    <a:cubicBezTo>
                      <a:pt x="6" y="21"/>
                      <a:pt x="0" y="32"/>
                      <a:pt x="0" y="42"/>
                    </a:cubicBezTo>
                    <a:cubicBezTo>
                      <a:pt x="0" y="54"/>
                      <a:pt x="6" y="64"/>
                      <a:pt x="13" y="72"/>
                    </a:cubicBezTo>
                    <a:cubicBezTo>
                      <a:pt x="21" y="82"/>
                      <a:pt x="32" y="85"/>
                      <a:pt x="42" y="85"/>
                    </a:cubicBezTo>
                    <a:cubicBezTo>
                      <a:pt x="55" y="85"/>
                      <a:pt x="65" y="82"/>
                      <a:pt x="72" y="72"/>
                    </a:cubicBezTo>
                    <a:cubicBezTo>
                      <a:pt x="82" y="64"/>
                      <a:pt x="86" y="54"/>
                      <a:pt x="86" y="42"/>
                    </a:cubicBezTo>
                    <a:cubicBezTo>
                      <a:pt x="86" y="32"/>
                      <a:pt x="82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579" name="Freeform 95"/>
              <p:cNvSpPr>
                <a:spLocks/>
              </p:cNvSpPr>
              <p:nvPr/>
            </p:nvSpPr>
            <p:spPr bwMode="auto">
              <a:xfrm>
                <a:off x="2824" y="2104"/>
                <a:ext cx="45" cy="45"/>
              </a:xfrm>
              <a:custGeom>
                <a:avLst/>
                <a:gdLst>
                  <a:gd name="T0" fmla="*/ 72 w 86"/>
                  <a:gd name="T1" fmla="*/ 13 h 86"/>
                  <a:gd name="T2" fmla="*/ 42 w 86"/>
                  <a:gd name="T3" fmla="*/ 0 h 86"/>
                  <a:gd name="T4" fmla="*/ 13 w 86"/>
                  <a:gd name="T5" fmla="*/ 13 h 86"/>
                  <a:gd name="T6" fmla="*/ 0 w 86"/>
                  <a:gd name="T7" fmla="*/ 42 h 86"/>
                  <a:gd name="T8" fmla="*/ 13 w 86"/>
                  <a:gd name="T9" fmla="*/ 72 h 86"/>
                  <a:gd name="T10" fmla="*/ 42 w 86"/>
                  <a:gd name="T11" fmla="*/ 86 h 86"/>
                  <a:gd name="T12" fmla="*/ 72 w 86"/>
                  <a:gd name="T13" fmla="*/ 72 h 86"/>
                  <a:gd name="T14" fmla="*/ 86 w 86"/>
                  <a:gd name="T15" fmla="*/ 42 h 86"/>
                  <a:gd name="T16" fmla="*/ 72 w 86"/>
                  <a:gd name="T17" fmla="*/ 1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2" y="13"/>
                    </a:moveTo>
                    <a:cubicBezTo>
                      <a:pt x="65" y="6"/>
                      <a:pt x="55" y="0"/>
                      <a:pt x="42" y="0"/>
                    </a:cubicBezTo>
                    <a:cubicBezTo>
                      <a:pt x="32" y="0"/>
                      <a:pt x="21" y="6"/>
                      <a:pt x="13" y="13"/>
                    </a:cubicBezTo>
                    <a:cubicBezTo>
                      <a:pt x="6" y="21"/>
                      <a:pt x="0" y="32"/>
                      <a:pt x="0" y="42"/>
                    </a:cubicBezTo>
                    <a:cubicBezTo>
                      <a:pt x="0" y="54"/>
                      <a:pt x="6" y="65"/>
                      <a:pt x="13" y="72"/>
                    </a:cubicBezTo>
                    <a:cubicBezTo>
                      <a:pt x="21" y="82"/>
                      <a:pt x="32" y="86"/>
                      <a:pt x="42" y="86"/>
                    </a:cubicBezTo>
                    <a:cubicBezTo>
                      <a:pt x="55" y="86"/>
                      <a:pt x="65" y="82"/>
                      <a:pt x="72" y="72"/>
                    </a:cubicBezTo>
                    <a:cubicBezTo>
                      <a:pt x="82" y="65"/>
                      <a:pt x="86" y="54"/>
                      <a:pt x="86" y="42"/>
                    </a:cubicBezTo>
                    <a:cubicBezTo>
                      <a:pt x="86" y="32"/>
                      <a:pt x="82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580" name="Freeform 96"/>
              <p:cNvSpPr>
                <a:spLocks/>
              </p:cNvSpPr>
              <p:nvPr/>
            </p:nvSpPr>
            <p:spPr bwMode="auto">
              <a:xfrm>
                <a:off x="2892" y="1970"/>
                <a:ext cx="44" cy="43"/>
              </a:xfrm>
              <a:custGeom>
                <a:avLst/>
                <a:gdLst>
                  <a:gd name="T0" fmla="*/ 72 w 86"/>
                  <a:gd name="T1" fmla="*/ 13 h 85"/>
                  <a:gd name="T2" fmla="*/ 42 w 86"/>
                  <a:gd name="T3" fmla="*/ 0 h 85"/>
                  <a:gd name="T4" fmla="*/ 14 w 86"/>
                  <a:gd name="T5" fmla="*/ 13 h 85"/>
                  <a:gd name="T6" fmla="*/ 0 w 86"/>
                  <a:gd name="T7" fmla="*/ 42 h 85"/>
                  <a:gd name="T8" fmla="*/ 14 w 86"/>
                  <a:gd name="T9" fmla="*/ 72 h 85"/>
                  <a:gd name="T10" fmla="*/ 42 w 86"/>
                  <a:gd name="T11" fmla="*/ 85 h 85"/>
                  <a:gd name="T12" fmla="*/ 72 w 86"/>
                  <a:gd name="T13" fmla="*/ 72 h 85"/>
                  <a:gd name="T14" fmla="*/ 86 w 86"/>
                  <a:gd name="T15" fmla="*/ 42 h 85"/>
                  <a:gd name="T16" fmla="*/ 72 w 86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5">
                    <a:moveTo>
                      <a:pt x="72" y="13"/>
                    </a:moveTo>
                    <a:cubicBezTo>
                      <a:pt x="65" y="5"/>
                      <a:pt x="55" y="0"/>
                      <a:pt x="42" y="0"/>
                    </a:cubicBezTo>
                    <a:cubicBezTo>
                      <a:pt x="32" y="0"/>
                      <a:pt x="21" y="5"/>
                      <a:pt x="14" y="13"/>
                    </a:cubicBezTo>
                    <a:cubicBezTo>
                      <a:pt x="6" y="21"/>
                      <a:pt x="0" y="32"/>
                      <a:pt x="0" y="42"/>
                    </a:cubicBezTo>
                    <a:cubicBezTo>
                      <a:pt x="0" y="54"/>
                      <a:pt x="6" y="64"/>
                      <a:pt x="14" y="72"/>
                    </a:cubicBezTo>
                    <a:cubicBezTo>
                      <a:pt x="21" y="81"/>
                      <a:pt x="32" y="85"/>
                      <a:pt x="42" y="85"/>
                    </a:cubicBezTo>
                    <a:cubicBezTo>
                      <a:pt x="55" y="85"/>
                      <a:pt x="65" y="81"/>
                      <a:pt x="72" y="72"/>
                    </a:cubicBezTo>
                    <a:cubicBezTo>
                      <a:pt x="82" y="64"/>
                      <a:pt x="86" y="54"/>
                      <a:pt x="86" y="42"/>
                    </a:cubicBezTo>
                    <a:cubicBezTo>
                      <a:pt x="86" y="32"/>
                      <a:pt x="82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581" name="Freeform 97"/>
              <p:cNvSpPr>
                <a:spLocks/>
              </p:cNvSpPr>
              <p:nvPr/>
            </p:nvSpPr>
            <p:spPr bwMode="auto">
              <a:xfrm>
                <a:off x="2892" y="2037"/>
                <a:ext cx="44" cy="44"/>
              </a:xfrm>
              <a:custGeom>
                <a:avLst/>
                <a:gdLst>
                  <a:gd name="T0" fmla="*/ 72 w 86"/>
                  <a:gd name="T1" fmla="*/ 13 h 85"/>
                  <a:gd name="T2" fmla="*/ 42 w 86"/>
                  <a:gd name="T3" fmla="*/ 0 h 85"/>
                  <a:gd name="T4" fmla="*/ 14 w 86"/>
                  <a:gd name="T5" fmla="*/ 13 h 85"/>
                  <a:gd name="T6" fmla="*/ 0 w 86"/>
                  <a:gd name="T7" fmla="*/ 42 h 85"/>
                  <a:gd name="T8" fmla="*/ 14 w 86"/>
                  <a:gd name="T9" fmla="*/ 72 h 85"/>
                  <a:gd name="T10" fmla="*/ 42 w 86"/>
                  <a:gd name="T11" fmla="*/ 85 h 85"/>
                  <a:gd name="T12" fmla="*/ 72 w 86"/>
                  <a:gd name="T13" fmla="*/ 72 h 85"/>
                  <a:gd name="T14" fmla="*/ 86 w 86"/>
                  <a:gd name="T15" fmla="*/ 42 h 85"/>
                  <a:gd name="T16" fmla="*/ 72 w 86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5">
                    <a:moveTo>
                      <a:pt x="72" y="13"/>
                    </a:moveTo>
                    <a:cubicBezTo>
                      <a:pt x="65" y="5"/>
                      <a:pt x="55" y="0"/>
                      <a:pt x="42" y="0"/>
                    </a:cubicBezTo>
                    <a:cubicBezTo>
                      <a:pt x="32" y="0"/>
                      <a:pt x="21" y="5"/>
                      <a:pt x="14" y="13"/>
                    </a:cubicBezTo>
                    <a:cubicBezTo>
                      <a:pt x="6" y="21"/>
                      <a:pt x="0" y="32"/>
                      <a:pt x="0" y="42"/>
                    </a:cubicBezTo>
                    <a:cubicBezTo>
                      <a:pt x="0" y="54"/>
                      <a:pt x="6" y="64"/>
                      <a:pt x="14" y="72"/>
                    </a:cubicBezTo>
                    <a:cubicBezTo>
                      <a:pt x="21" y="82"/>
                      <a:pt x="32" y="85"/>
                      <a:pt x="42" y="85"/>
                    </a:cubicBezTo>
                    <a:cubicBezTo>
                      <a:pt x="55" y="85"/>
                      <a:pt x="65" y="82"/>
                      <a:pt x="72" y="72"/>
                    </a:cubicBezTo>
                    <a:cubicBezTo>
                      <a:pt x="82" y="64"/>
                      <a:pt x="86" y="54"/>
                      <a:pt x="86" y="42"/>
                    </a:cubicBezTo>
                    <a:cubicBezTo>
                      <a:pt x="86" y="32"/>
                      <a:pt x="82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582" name="Freeform 98"/>
              <p:cNvSpPr>
                <a:spLocks/>
              </p:cNvSpPr>
              <p:nvPr/>
            </p:nvSpPr>
            <p:spPr bwMode="auto">
              <a:xfrm>
                <a:off x="2892" y="2104"/>
                <a:ext cx="44" cy="45"/>
              </a:xfrm>
              <a:custGeom>
                <a:avLst/>
                <a:gdLst>
                  <a:gd name="T0" fmla="*/ 72 w 86"/>
                  <a:gd name="T1" fmla="*/ 13 h 86"/>
                  <a:gd name="T2" fmla="*/ 42 w 86"/>
                  <a:gd name="T3" fmla="*/ 0 h 86"/>
                  <a:gd name="T4" fmla="*/ 14 w 86"/>
                  <a:gd name="T5" fmla="*/ 13 h 86"/>
                  <a:gd name="T6" fmla="*/ 0 w 86"/>
                  <a:gd name="T7" fmla="*/ 42 h 86"/>
                  <a:gd name="T8" fmla="*/ 14 w 86"/>
                  <a:gd name="T9" fmla="*/ 72 h 86"/>
                  <a:gd name="T10" fmla="*/ 42 w 86"/>
                  <a:gd name="T11" fmla="*/ 86 h 86"/>
                  <a:gd name="T12" fmla="*/ 72 w 86"/>
                  <a:gd name="T13" fmla="*/ 72 h 86"/>
                  <a:gd name="T14" fmla="*/ 86 w 86"/>
                  <a:gd name="T15" fmla="*/ 42 h 86"/>
                  <a:gd name="T16" fmla="*/ 72 w 86"/>
                  <a:gd name="T17" fmla="*/ 1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2" y="13"/>
                    </a:moveTo>
                    <a:cubicBezTo>
                      <a:pt x="65" y="6"/>
                      <a:pt x="55" y="0"/>
                      <a:pt x="42" y="0"/>
                    </a:cubicBezTo>
                    <a:cubicBezTo>
                      <a:pt x="32" y="0"/>
                      <a:pt x="21" y="6"/>
                      <a:pt x="14" y="13"/>
                    </a:cubicBezTo>
                    <a:cubicBezTo>
                      <a:pt x="6" y="21"/>
                      <a:pt x="0" y="32"/>
                      <a:pt x="0" y="42"/>
                    </a:cubicBezTo>
                    <a:cubicBezTo>
                      <a:pt x="0" y="54"/>
                      <a:pt x="6" y="65"/>
                      <a:pt x="14" y="72"/>
                    </a:cubicBezTo>
                    <a:cubicBezTo>
                      <a:pt x="21" y="82"/>
                      <a:pt x="32" y="86"/>
                      <a:pt x="42" y="86"/>
                    </a:cubicBezTo>
                    <a:cubicBezTo>
                      <a:pt x="55" y="86"/>
                      <a:pt x="65" y="82"/>
                      <a:pt x="72" y="72"/>
                    </a:cubicBezTo>
                    <a:cubicBezTo>
                      <a:pt x="82" y="65"/>
                      <a:pt x="86" y="54"/>
                      <a:pt x="86" y="42"/>
                    </a:cubicBezTo>
                    <a:cubicBezTo>
                      <a:pt x="86" y="32"/>
                      <a:pt x="82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583" name="Freeform 99"/>
              <p:cNvSpPr>
                <a:spLocks/>
              </p:cNvSpPr>
              <p:nvPr/>
            </p:nvSpPr>
            <p:spPr bwMode="auto">
              <a:xfrm>
                <a:off x="2892" y="2172"/>
                <a:ext cx="44" cy="44"/>
              </a:xfrm>
              <a:custGeom>
                <a:avLst/>
                <a:gdLst>
                  <a:gd name="T0" fmla="*/ 72 w 86"/>
                  <a:gd name="T1" fmla="*/ 14 h 86"/>
                  <a:gd name="T2" fmla="*/ 42 w 86"/>
                  <a:gd name="T3" fmla="*/ 0 h 86"/>
                  <a:gd name="T4" fmla="*/ 14 w 86"/>
                  <a:gd name="T5" fmla="*/ 14 h 86"/>
                  <a:gd name="T6" fmla="*/ 0 w 86"/>
                  <a:gd name="T7" fmla="*/ 42 h 86"/>
                  <a:gd name="T8" fmla="*/ 14 w 86"/>
                  <a:gd name="T9" fmla="*/ 73 h 86"/>
                  <a:gd name="T10" fmla="*/ 42 w 86"/>
                  <a:gd name="T11" fmla="*/ 86 h 86"/>
                  <a:gd name="T12" fmla="*/ 72 w 86"/>
                  <a:gd name="T13" fmla="*/ 73 h 86"/>
                  <a:gd name="T14" fmla="*/ 86 w 86"/>
                  <a:gd name="T15" fmla="*/ 42 h 86"/>
                  <a:gd name="T16" fmla="*/ 72 w 86"/>
                  <a:gd name="T17" fmla="*/ 14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2" y="14"/>
                    </a:moveTo>
                    <a:cubicBezTo>
                      <a:pt x="65" y="6"/>
                      <a:pt x="55" y="0"/>
                      <a:pt x="42" y="0"/>
                    </a:cubicBezTo>
                    <a:cubicBezTo>
                      <a:pt x="32" y="0"/>
                      <a:pt x="21" y="6"/>
                      <a:pt x="14" y="14"/>
                    </a:cubicBezTo>
                    <a:cubicBezTo>
                      <a:pt x="6" y="21"/>
                      <a:pt x="0" y="32"/>
                      <a:pt x="0" y="42"/>
                    </a:cubicBezTo>
                    <a:cubicBezTo>
                      <a:pt x="0" y="54"/>
                      <a:pt x="6" y="65"/>
                      <a:pt x="14" y="73"/>
                    </a:cubicBezTo>
                    <a:cubicBezTo>
                      <a:pt x="21" y="82"/>
                      <a:pt x="32" y="86"/>
                      <a:pt x="42" y="86"/>
                    </a:cubicBezTo>
                    <a:cubicBezTo>
                      <a:pt x="55" y="86"/>
                      <a:pt x="65" y="82"/>
                      <a:pt x="72" y="73"/>
                    </a:cubicBezTo>
                    <a:cubicBezTo>
                      <a:pt x="82" y="65"/>
                      <a:pt x="86" y="54"/>
                      <a:pt x="86" y="42"/>
                    </a:cubicBezTo>
                    <a:cubicBezTo>
                      <a:pt x="86" y="32"/>
                      <a:pt x="82" y="21"/>
                      <a:pt x="72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584" name="Freeform 100"/>
              <p:cNvSpPr>
                <a:spLocks/>
              </p:cNvSpPr>
              <p:nvPr/>
            </p:nvSpPr>
            <p:spPr bwMode="auto">
              <a:xfrm>
                <a:off x="2892" y="2240"/>
                <a:ext cx="44" cy="43"/>
              </a:xfrm>
              <a:custGeom>
                <a:avLst/>
                <a:gdLst>
                  <a:gd name="T0" fmla="*/ 72 w 86"/>
                  <a:gd name="T1" fmla="*/ 13 h 85"/>
                  <a:gd name="T2" fmla="*/ 42 w 86"/>
                  <a:gd name="T3" fmla="*/ 0 h 85"/>
                  <a:gd name="T4" fmla="*/ 14 w 86"/>
                  <a:gd name="T5" fmla="*/ 13 h 85"/>
                  <a:gd name="T6" fmla="*/ 0 w 86"/>
                  <a:gd name="T7" fmla="*/ 42 h 85"/>
                  <a:gd name="T8" fmla="*/ 14 w 86"/>
                  <a:gd name="T9" fmla="*/ 72 h 85"/>
                  <a:gd name="T10" fmla="*/ 42 w 86"/>
                  <a:gd name="T11" fmla="*/ 85 h 85"/>
                  <a:gd name="T12" fmla="*/ 72 w 86"/>
                  <a:gd name="T13" fmla="*/ 72 h 85"/>
                  <a:gd name="T14" fmla="*/ 86 w 86"/>
                  <a:gd name="T15" fmla="*/ 42 h 85"/>
                  <a:gd name="T16" fmla="*/ 72 w 86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5">
                    <a:moveTo>
                      <a:pt x="72" y="13"/>
                    </a:moveTo>
                    <a:cubicBezTo>
                      <a:pt x="65" y="5"/>
                      <a:pt x="55" y="0"/>
                      <a:pt x="42" y="0"/>
                    </a:cubicBezTo>
                    <a:cubicBezTo>
                      <a:pt x="32" y="0"/>
                      <a:pt x="21" y="5"/>
                      <a:pt x="14" y="13"/>
                    </a:cubicBezTo>
                    <a:cubicBezTo>
                      <a:pt x="6" y="21"/>
                      <a:pt x="0" y="31"/>
                      <a:pt x="0" y="42"/>
                    </a:cubicBezTo>
                    <a:cubicBezTo>
                      <a:pt x="0" y="53"/>
                      <a:pt x="6" y="64"/>
                      <a:pt x="14" y="72"/>
                    </a:cubicBezTo>
                    <a:cubicBezTo>
                      <a:pt x="21" y="81"/>
                      <a:pt x="32" y="85"/>
                      <a:pt x="42" y="85"/>
                    </a:cubicBezTo>
                    <a:cubicBezTo>
                      <a:pt x="55" y="85"/>
                      <a:pt x="65" y="81"/>
                      <a:pt x="72" y="72"/>
                    </a:cubicBezTo>
                    <a:cubicBezTo>
                      <a:pt x="82" y="64"/>
                      <a:pt x="86" y="53"/>
                      <a:pt x="86" y="42"/>
                    </a:cubicBezTo>
                    <a:cubicBezTo>
                      <a:pt x="86" y="31"/>
                      <a:pt x="82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585" name="Freeform 101"/>
              <p:cNvSpPr>
                <a:spLocks/>
              </p:cNvSpPr>
              <p:nvPr/>
            </p:nvSpPr>
            <p:spPr bwMode="auto">
              <a:xfrm>
                <a:off x="2892" y="2307"/>
                <a:ext cx="44" cy="44"/>
              </a:xfrm>
              <a:custGeom>
                <a:avLst/>
                <a:gdLst>
                  <a:gd name="T0" fmla="*/ 72 w 86"/>
                  <a:gd name="T1" fmla="*/ 13 h 85"/>
                  <a:gd name="T2" fmla="*/ 42 w 86"/>
                  <a:gd name="T3" fmla="*/ 0 h 85"/>
                  <a:gd name="T4" fmla="*/ 14 w 86"/>
                  <a:gd name="T5" fmla="*/ 13 h 85"/>
                  <a:gd name="T6" fmla="*/ 0 w 86"/>
                  <a:gd name="T7" fmla="*/ 42 h 85"/>
                  <a:gd name="T8" fmla="*/ 14 w 86"/>
                  <a:gd name="T9" fmla="*/ 72 h 85"/>
                  <a:gd name="T10" fmla="*/ 42 w 86"/>
                  <a:gd name="T11" fmla="*/ 85 h 85"/>
                  <a:gd name="T12" fmla="*/ 72 w 86"/>
                  <a:gd name="T13" fmla="*/ 72 h 85"/>
                  <a:gd name="T14" fmla="*/ 86 w 86"/>
                  <a:gd name="T15" fmla="*/ 42 h 85"/>
                  <a:gd name="T16" fmla="*/ 72 w 86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5">
                    <a:moveTo>
                      <a:pt x="72" y="13"/>
                    </a:moveTo>
                    <a:cubicBezTo>
                      <a:pt x="65" y="5"/>
                      <a:pt x="55" y="0"/>
                      <a:pt x="42" y="0"/>
                    </a:cubicBezTo>
                    <a:cubicBezTo>
                      <a:pt x="32" y="0"/>
                      <a:pt x="21" y="5"/>
                      <a:pt x="14" y="13"/>
                    </a:cubicBezTo>
                    <a:cubicBezTo>
                      <a:pt x="6" y="21"/>
                      <a:pt x="0" y="31"/>
                      <a:pt x="0" y="42"/>
                    </a:cubicBezTo>
                    <a:cubicBezTo>
                      <a:pt x="0" y="53"/>
                      <a:pt x="6" y="64"/>
                      <a:pt x="14" y="72"/>
                    </a:cubicBezTo>
                    <a:cubicBezTo>
                      <a:pt x="21" y="81"/>
                      <a:pt x="32" y="85"/>
                      <a:pt x="42" y="85"/>
                    </a:cubicBezTo>
                    <a:cubicBezTo>
                      <a:pt x="55" y="85"/>
                      <a:pt x="65" y="81"/>
                      <a:pt x="72" y="72"/>
                    </a:cubicBezTo>
                    <a:cubicBezTo>
                      <a:pt x="82" y="64"/>
                      <a:pt x="86" y="53"/>
                      <a:pt x="86" y="42"/>
                    </a:cubicBezTo>
                    <a:cubicBezTo>
                      <a:pt x="86" y="31"/>
                      <a:pt x="82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586" name="Freeform 102"/>
              <p:cNvSpPr>
                <a:spLocks/>
              </p:cNvSpPr>
              <p:nvPr/>
            </p:nvSpPr>
            <p:spPr bwMode="auto">
              <a:xfrm>
                <a:off x="2892" y="2374"/>
                <a:ext cx="44" cy="44"/>
              </a:xfrm>
              <a:custGeom>
                <a:avLst/>
                <a:gdLst>
                  <a:gd name="T0" fmla="*/ 72 w 86"/>
                  <a:gd name="T1" fmla="*/ 13 h 85"/>
                  <a:gd name="T2" fmla="*/ 42 w 86"/>
                  <a:gd name="T3" fmla="*/ 0 h 85"/>
                  <a:gd name="T4" fmla="*/ 14 w 86"/>
                  <a:gd name="T5" fmla="*/ 13 h 85"/>
                  <a:gd name="T6" fmla="*/ 0 w 86"/>
                  <a:gd name="T7" fmla="*/ 42 h 85"/>
                  <a:gd name="T8" fmla="*/ 14 w 86"/>
                  <a:gd name="T9" fmla="*/ 72 h 85"/>
                  <a:gd name="T10" fmla="*/ 42 w 86"/>
                  <a:gd name="T11" fmla="*/ 85 h 85"/>
                  <a:gd name="T12" fmla="*/ 72 w 86"/>
                  <a:gd name="T13" fmla="*/ 72 h 85"/>
                  <a:gd name="T14" fmla="*/ 86 w 86"/>
                  <a:gd name="T15" fmla="*/ 42 h 85"/>
                  <a:gd name="T16" fmla="*/ 72 w 86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5">
                    <a:moveTo>
                      <a:pt x="72" y="13"/>
                    </a:moveTo>
                    <a:cubicBezTo>
                      <a:pt x="65" y="5"/>
                      <a:pt x="55" y="0"/>
                      <a:pt x="42" y="0"/>
                    </a:cubicBezTo>
                    <a:cubicBezTo>
                      <a:pt x="32" y="0"/>
                      <a:pt x="21" y="5"/>
                      <a:pt x="14" y="13"/>
                    </a:cubicBezTo>
                    <a:cubicBezTo>
                      <a:pt x="6" y="21"/>
                      <a:pt x="0" y="31"/>
                      <a:pt x="0" y="42"/>
                    </a:cubicBezTo>
                    <a:cubicBezTo>
                      <a:pt x="0" y="54"/>
                      <a:pt x="6" y="64"/>
                      <a:pt x="14" y="72"/>
                    </a:cubicBezTo>
                    <a:cubicBezTo>
                      <a:pt x="21" y="81"/>
                      <a:pt x="32" y="85"/>
                      <a:pt x="42" y="85"/>
                    </a:cubicBezTo>
                    <a:cubicBezTo>
                      <a:pt x="55" y="85"/>
                      <a:pt x="65" y="81"/>
                      <a:pt x="72" y="72"/>
                    </a:cubicBezTo>
                    <a:cubicBezTo>
                      <a:pt x="82" y="64"/>
                      <a:pt x="86" y="54"/>
                      <a:pt x="86" y="42"/>
                    </a:cubicBezTo>
                    <a:cubicBezTo>
                      <a:pt x="86" y="31"/>
                      <a:pt x="82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587" name="Freeform 103"/>
              <p:cNvSpPr>
                <a:spLocks/>
              </p:cNvSpPr>
              <p:nvPr/>
            </p:nvSpPr>
            <p:spPr bwMode="auto">
              <a:xfrm>
                <a:off x="2959" y="1970"/>
                <a:ext cx="44" cy="43"/>
              </a:xfrm>
              <a:custGeom>
                <a:avLst/>
                <a:gdLst>
                  <a:gd name="T0" fmla="*/ 73 w 86"/>
                  <a:gd name="T1" fmla="*/ 13 h 85"/>
                  <a:gd name="T2" fmla="*/ 42 w 86"/>
                  <a:gd name="T3" fmla="*/ 0 h 85"/>
                  <a:gd name="T4" fmla="*/ 14 w 86"/>
                  <a:gd name="T5" fmla="*/ 13 h 85"/>
                  <a:gd name="T6" fmla="*/ 0 w 86"/>
                  <a:gd name="T7" fmla="*/ 42 h 85"/>
                  <a:gd name="T8" fmla="*/ 14 w 86"/>
                  <a:gd name="T9" fmla="*/ 72 h 85"/>
                  <a:gd name="T10" fmla="*/ 42 w 86"/>
                  <a:gd name="T11" fmla="*/ 85 h 85"/>
                  <a:gd name="T12" fmla="*/ 73 w 86"/>
                  <a:gd name="T13" fmla="*/ 72 h 85"/>
                  <a:gd name="T14" fmla="*/ 86 w 86"/>
                  <a:gd name="T15" fmla="*/ 42 h 85"/>
                  <a:gd name="T16" fmla="*/ 73 w 86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5">
                    <a:moveTo>
                      <a:pt x="73" y="13"/>
                    </a:moveTo>
                    <a:cubicBezTo>
                      <a:pt x="65" y="5"/>
                      <a:pt x="56" y="0"/>
                      <a:pt x="42" y="0"/>
                    </a:cubicBezTo>
                    <a:cubicBezTo>
                      <a:pt x="32" y="0"/>
                      <a:pt x="21" y="5"/>
                      <a:pt x="14" y="13"/>
                    </a:cubicBezTo>
                    <a:cubicBezTo>
                      <a:pt x="6" y="21"/>
                      <a:pt x="0" y="32"/>
                      <a:pt x="0" y="42"/>
                    </a:cubicBezTo>
                    <a:cubicBezTo>
                      <a:pt x="0" y="54"/>
                      <a:pt x="6" y="64"/>
                      <a:pt x="14" y="72"/>
                    </a:cubicBezTo>
                    <a:cubicBezTo>
                      <a:pt x="21" y="81"/>
                      <a:pt x="32" y="85"/>
                      <a:pt x="42" y="85"/>
                    </a:cubicBezTo>
                    <a:cubicBezTo>
                      <a:pt x="56" y="85"/>
                      <a:pt x="65" y="81"/>
                      <a:pt x="73" y="72"/>
                    </a:cubicBezTo>
                    <a:cubicBezTo>
                      <a:pt x="82" y="64"/>
                      <a:pt x="86" y="54"/>
                      <a:pt x="86" y="42"/>
                    </a:cubicBezTo>
                    <a:cubicBezTo>
                      <a:pt x="86" y="32"/>
                      <a:pt x="82" y="21"/>
                      <a:pt x="73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588" name="Freeform 104"/>
              <p:cNvSpPr>
                <a:spLocks/>
              </p:cNvSpPr>
              <p:nvPr/>
            </p:nvSpPr>
            <p:spPr bwMode="auto">
              <a:xfrm>
                <a:off x="2959" y="2037"/>
                <a:ext cx="44" cy="44"/>
              </a:xfrm>
              <a:custGeom>
                <a:avLst/>
                <a:gdLst>
                  <a:gd name="T0" fmla="*/ 73 w 86"/>
                  <a:gd name="T1" fmla="*/ 13 h 85"/>
                  <a:gd name="T2" fmla="*/ 42 w 86"/>
                  <a:gd name="T3" fmla="*/ 0 h 85"/>
                  <a:gd name="T4" fmla="*/ 14 w 86"/>
                  <a:gd name="T5" fmla="*/ 13 h 85"/>
                  <a:gd name="T6" fmla="*/ 0 w 86"/>
                  <a:gd name="T7" fmla="*/ 42 h 85"/>
                  <a:gd name="T8" fmla="*/ 14 w 86"/>
                  <a:gd name="T9" fmla="*/ 72 h 85"/>
                  <a:gd name="T10" fmla="*/ 42 w 86"/>
                  <a:gd name="T11" fmla="*/ 85 h 85"/>
                  <a:gd name="T12" fmla="*/ 73 w 86"/>
                  <a:gd name="T13" fmla="*/ 72 h 85"/>
                  <a:gd name="T14" fmla="*/ 86 w 86"/>
                  <a:gd name="T15" fmla="*/ 42 h 85"/>
                  <a:gd name="T16" fmla="*/ 73 w 86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5">
                    <a:moveTo>
                      <a:pt x="73" y="13"/>
                    </a:moveTo>
                    <a:cubicBezTo>
                      <a:pt x="65" y="5"/>
                      <a:pt x="56" y="0"/>
                      <a:pt x="42" y="0"/>
                    </a:cubicBezTo>
                    <a:cubicBezTo>
                      <a:pt x="32" y="0"/>
                      <a:pt x="21" y="5"/>
                      <a:pt x="14" y="13"/>
                    </a:cubicBezTo>
                    <a:cubicBezTo>
                      <a:pt x="6" y="21"/>
                      <a:pt x="0" y="32"/>
                      <a:pt x="0" y="42"/>
                    </a:cubicBezTo>
                    <a:cubicBezTo>
                      <a:pt x="0" y="54"/>
                      <a:pt x="6" y="64"/>
                      <a:pt x="14" y="72"/>
                    </a:cubicBezTo>
                    <a:cubicBezTo>
                      <a:pt x="21" y="82"/>
                      <a:pt x="32" y="85"/>
                      <a:pt x="42" y="85"/>
                    </a:cubicBezTo>
                    <a:cubicBezTo>
                      <a:pt x="56" y="85"/>
                      <a:pt x="65" y="82"/>
                      <a:pt x="73" y="72"/>
                    </a:cubicBezTo>
                    <a:cubicBezTo>
                      <a:pt x="82" y="64"/>
                      <a:pt x="86" y="54"/>
                      <a:pt x="86" y="42"/>
                    </a:cubicBezTo>
                    <a:cubicBezTo>
                      <a:pt x="86" y="32"/>
                      <a:pt x="82" y="21"/>
                      <a:pt x="73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589" name="Freeform 105"/>
              <p:cNvSpPr>
                <a:spLocks/>
              </p:cNvSpPr>
              <p:nvPr/>
            </p:nvSpPr>
            <p:spPr bwMode="auto">
              <a:xfrm>
                <a:off x="2959" y="2104"/>
                <a:ext cx="44" cy="45"/>
              </a:xfrm>
              <a:custGeom>
                <a:avLst/>
                <a:gdLst>
                  <a:gd name="T0" fmla="*/ 73 w 86"/>
                  <a:gd name="T1" fmla="*/ 13 h 86"/>
                  <a:gd name="T2" fmla="*/ 42 w 86"/>
                  <a:gd name="T3" fmla="*/ 0 h 86"/>
                  <a:gd name="T4" fmla="*/ 14 w 86"/>
                  <a:gd name="T5" fmla="*/ 13 h 86"/>
                  <a:gd name="T6" fmla="*/ 0 w 86"/>
                  <a:gd name="T7" fmla="*/ 42 h 86"/>
                  <a:gd name="T8" fmla="*/ 14 w 86"/>
                  <a:gd name="T9" fmla="*/ 72 h 86"/>
                  <a:gd name="T10" fmla="*/ 42 w 86"/>
                  <a:gd name="T11" fmla="*/ 86 h 86"/>
                  <a:gd name="T12" fmla="*/ 73 w 86"/>
                  <a:gd name="T13" fmla="*/ 72 h 86"/>
                  <a:gd name="T14" fmla="*/ 86 w 86"/>
                  <a:gd name="T15" fmla="*/ 42 h 86"/>
                  <a:gd name="T16" fmla="*/ 73 w 86"/>
                  <a:gd name="T17" fmla="*/ 1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3" y="13"/>
                    </a:moveTo>
                    <a:cubicBezTo>
                      <a:pt x="65" y="6"/>
                      <a:pt x="56" y="0"/>
                      <a:pt x="42" y="0"/>
                    </a:cubicBezTo>
                    <a:cubicBezTo>
                      <a:pt x="32" y="0"/>
                      <a:pt x="21" y="6"/>
                      <a:pt x="14" y="13"/>
                    </a:cubicBezTo>
                    <a:cubicBezTo>
                      <a:pt x="6" y="21"/>
                      <a:pt x="0" y="32"/>
                      <a:pt x="0" y="42"/>
                    </a:cubicBezTo>
                    <a:cubicBezTo>
                      <a:pt x="0" y="54"/>
                      <a:pt x="6" y="65"/>
                      <a:pt x="14" y="72"/>
                    </a:cubicBezTo>
                    <a:cubicBezTo>
                      <a:pt x="21" y="82"/>
                      <a:pt x="32" y="86"/>
                      <a:pt x="42" y="86"/>
                    </a:cubicBezTo>
                    <a:cubicBezTo>
                      <a:pt x="56" y="86"/>
                      <a:pt x="65" y="82"/>
                      <a:pt x="73" y="72"/>
                    </a:cubicBezTo>
                    <a:cubicBezTo>
                      <a:pt x="82" y="65"/>
                      <a:pt x="86" y="54"/>
                      <a:pt x="86" y="42"/>
                    </a:cubicBezTo>
                    <a:cubicBezTo>
                      <a:pt x="86" y="32"/>
                      <a:pt x="82" y="21"/>
                      <a:pt x="73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590" name="Freeform 106"/>
              <p:cNvSpPr>
                <a:spLocks/>
              </p:cNvSpPr>
              <p:nvPr/>
            </p:nvSpPr>
            <p:spPr bwMode="auto">
              <a:xfrm>
                <a:off x="2959" y="2172"/>
                <a:ext cx="44" cy="44"/>
              </a:xfrm>
              <a:custGeom>
                <a:avLst/>
                <a:gdLst>
                  <a:gd name="T0" fmla="*/ 73 w 86"/>
                  <a:gd name="T1" fmla="*/ 14 h 86"/>
                  <a:gd name="T2" fmla="*/ 42 w 86"/>
                  <a:gd name="T3" fmla="*/ 0 h 86"/>
                  <a:gd name="T4" fmla="*/ 14 w 86"/>
                  <a:gd name="T5" fmla="*/ 14 h 86"/>
                  <a:gd name="T6" fmla="*/ 0 w 86"/>
                  <a:gd name="T7" fmla="*/ 42 h 86"/>
                  <a:gd name="T8" fmla="*/ 14 w 86"/>
                  <a:gd name="T9" fmla="*/ 73 h 86"/>
                  <a:gd name="T10" fmla="*/ 42 w 86"/>
                  <a:gd name="T11" fmla="*/ 86 h 86"/>
                  <a:gd name="T12" fmla="*/ 73 w 86"/>
                  <a:gd name="T13" fmla="*/ 73 h 86"/>
                  <a:gd name="T14" fmla="*/ 86 w 86"/>
                  <a:gd name="T15" fmla="*/ 42 h 86"/>
                  <a:gd name="T16" fmla="*/ 73 w 86"/>
                  <a:gd name="T17" fmla="*/ 14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3" y="14"/>
                    </a:moveTo>
                    <a:cubicBezTo>
                      <a:pt x="65" y="6"/>
                      <a:pt x="56" y="0"/>
                      <a:pt x="42" y="0"/>
                    </a:cubicBezTo>
                    <a:cubicBezTo>
                      <a:pt x="32" y="0"/>
                      <a:pt x="21" y="6"/>
                      <a:pt x="14" y="14"/>
                    </a:cubicBezTo>
                    <a:cubicBezTo>
                      <a:pt x="6" y="21"/>
                      <a:pt x="0" y="32"/>
                      <a:pt x="0" y="42"/>
                    </a:cubicBezTo>
                    <a:cubicBezTo>
                      <a:pt x="0" y="54"/>
                      <a:pt x="6" y="65"/>
                      <a:pt x="14" y="73"/>
                    </a:cubicBezTo>
                    <a:cubicBezTo>
                      <a:pt x="21" y="82"/>
                      <a:pt x="32" y="86"/>
                      <a:pt x="42" y="86"/>
                    </a:cubicBezTo>
                    <a:cubicBezTo>
                      <a:pt x="56" y="86"/>
                      <a:pt x="65" y="82"/>
                      <a:pt x="73" y="73"/>
                    </a:cubicBezTo>
                    <a:cubicBezTo>
                      <a:pt x="82" y="65"/>
                      <a:pt x="86" y="54"/>
                      <a:pt x="86" y="42"/>
                    </a:cubicBezTo>
                    <a:cubicBezTo>
                      <a:pt x="86" y="32"/>
                      <a:pt x="82" y="21"/>
                      <a:pt x="73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591" name="Freeform 107"/>
              <p:cNvSpPr>
                <a:spLocks/>
              </p:cNvSpPr>
              <p:nvPr/>
            </p:nvSpPr>
            <p:spPr bwMode="auto">
              <a:xfrm>
                <a:off x="2959" y="2240"/>
                <a:ext cx="44" cy="43"/>
              </a:xfrm>
              <a:custGeom>
                <a:avLst/>
                <a:gdLst>
                  <a:gd name="T0" fmla="*/ 73 w 86"/>
                  <a:gd name="T1" fmla="*/ 13 h 85"/>
                  <a:gd name="T2" fmla="*/ 42 w 86"/>
                  <a:gd name="T3" fmla="*/ 0 h 85"/>
                  <a:gd name="T4" fmla="*/ 14 w 86"/>
                  <a:gd name="T5" fmla="*/ 13 h 85"/>
                  <a:gd name="T6" fmla="*/ 0 w 86"/>
                  <a:gd name="T7" fmla="*/ 42 h 85"/>
                  <a:gd name="T8" fmla="*/ 14 w 86"/>
                  <a:gd name="T9" fmla="*/ 72 h 85"/>
                  <a:gd name="T10" fmla="*/ 42 w 86"/>
                  <a:gd name="T11" fmla="*/ 85 h 85"/>
                  <a:gd name="T12" fmla="*/ 73 w 86"/>
                  <a:gd name="T13" fmla="*/ 72 h 85"/>
                  <a:gd name="T14" fmla="*/ 86 w 86"/>
                  <a:gd name="T15" fmla="*/ 42 h 85"/>
                  <a:gd name="T16" fmla="*/ 73 w 86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5">
                    <a:moveTo>
                      <a:pt x="73" y="13"/>
                    </a:moveTo>
                    <a:cubicBezTo>
                      <a:pt x="65" y="5"/>
                      <a:pt x="56" y="0"/>
                      <a:pt x="42" y="0"/>
                    </a:cubicBezTo>
                    <a:cubicBezTo>
                      <a:pt x="32" y="0"/>
                      <a:pt x="21" y="5"/>
                      <a:pt x="14" y="13"/>
                    </a:cubicBezTo>
                    <a:cubicBezTo>
                      <a:pt x="6" y="21"/>
                      <a:pt x="0" y="31"/>
                      <a:pt x="0" y="42"/>
                    </a:cubicBezTo>
                    <a:cubicBezTo>
                      <a:pt x="0" y="53"/>
                      <a:pt x="6" y="64"/>
                      <a:pt x="14" y="72"/>
                    </a:cubicBezTo>
                    <a:cubicBezTo>
                      <a:pt x="21" y="81"/>
                      <a:pt x="32" y="85"/>
                      <a:pt x="42" y="85"/>
                    </a:cubicBezTo>
                    <a:cubicBezTo>
                      <a:pt x="56" y="85"/>
                      <a:pt x="65" y="81"/>
                      <a:pt x="73" y="72"/>
                    </a:cubicBezTo>
                    <a:cubicBezTo>
                      <a:pt x="82" y="64"/>
                      <a:pt x="86" y="53"/>
                      <a:pt x="86" y="42"/>
                    </a:cubicBezTo>
                    <a:cubicBezTo>
                      <a:pt x="86" y="31"/>
                      <a:pt x="82" y="21"/>
                      <a:pt x="73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592" name="Freeform 108"/>
              <p:cNvSpPr>
                <a:spLocks/>
              </p:cNvSpPr>
              <p:nvPr/>
            </p:nvSpPr>
            <p:spPr bwMode="auto">
              <a:xfrm>
                <a:off x="2959" y="2307"/>
                <a:ext cx="44" cy="44"/>
              </a:xfrm>
              <a:custGeom>
                <a:avLst/>
                <a:gdLst>
                  <a:gd name="T0" fmla="*/ 73 w 86"/>
                  <a:gd name="T1" fmla="*/ 13 h 85"/>
                  <a:gd name="T2" fmla="*/ 42 w 86"/>
                  <a:gd name="T3" fmla="*/ 0 h 85"/>
                  <a:gd name="T4" fmla="*/ 14 w 86"/>
                  <a:gd name="T5" fmla="*/ 13 h 85"/>
                  <a:gd name="T6" fmla="*/ 0 w 86"/>
                  <a:gd name="T7" fmla="*/ 42 h 85"/>
                  <a:gd name="T8" fmla="*/ 14 w 86"/>
                  <a:gd name="T9" fmla="*/ 72 h 85"/>
                  <a:gd name="T10" fmla="*/ 42 w 86"/>
                  <a:gd name="T11" fmla="*/ 85 h 85"/>
                  <a:gd name="T12" fmla="*/ 73 w 86"/>
                  <a:gd name="T13" fmla="*/ 72 h 85"/>
                  <a:gd name="T14" fmla="*/ 86 w 86"/>
                  <a:gd name="T15" fmla="*/ 42 h 85"/>
                  <a:gd name="T16" fmla="*/ 73 w 86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5">
                    <a:moveTo>
                      <a:pt x="73" y="13"/>
                    </a:moveTo>
                    <a:cubicBezTo>
                      <a:pt x="65" y="5"/>
                      <a:pt x="56" y="0"/>
                      <a:pt x="42" y="0"/>
                    </a:cubicBezTo>
                    <a:cubicBezTo>
                      <a:pt x="32" y="0"/>
                      <a:pt x="21" y="5"/>
                      <a:pt x="14" y="13"/>
                    </a:cubicBezTo>
                    <a:cubicBezTo>
                      <a:pt x="6" y="21"/>
                      <a:pt x="0" y="31"/>
                      <a:pt x="0" y="42"/>
                    </a:cubicBezTo>
                    <a:cubicBezTo>
                      <a:pt x="0" y="53"/>
                      <a:pt x="6" y="64"/>
                      <a:pt x="14" y="72"/>
                    </a:cubicBezTo>
                    <a:cubicBezTo>
                      <a:pt x="21" y="81"/>
                      <a:pt x="32" y="85"/>
                      <a:pt x="42" y="85"/>
                    </a:cubicBezTo>
                    <a:cubicBezTo>
                      <a:pt x="56" y="85"/>
                      <a:pt x="65" y="81"/>
                      <a:pt x="73" y="72"/>
                    </a:cubicBezTo>
                    <a:cubicBezTo>
                      <a:pt x="82" y="64"/>
                      <a:pt x="86" y="53"/>
                      <a:pt x="86" y="42"/>
                    </a:cubicBezTo>
                    <a:cubicBezTo>
                      <a:pt x="86" y="31"/>
                      <a:pt x="82" y="21"/>
                      <a:pt x="73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593" name="Freeform 109"/>
              <p:cNvSpPr>
                <a:spLocks/>
              </p:cNvSpPr>
              <p:nvPr/>
            </p:nvSpPr>
            <p:spPr bwMode="auto">
              <a:xfrm>
                <a:off x="3027" y="1970"/>
                <a:ext cx="44" cy="43"/>
              </a:xfrm>
              <a:custGeom>
                <a:avLst/>
                <a:gdLst>
                  <a:gd name="T0" fmla="*/ 72 w 85"/>
                  <a:gd name="T1" fmla="*/ 13 h 85"/>
                  <a:gd name="T2" fmla="*/ 42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2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2" y="0"/>
                    </a:cubicBezTo>
                    <a:cubicBezTo>
                      <a:pt x="31" y="0"/>
                      <a:pt x="21" y="5"/>
                      <a:pt x="13" y="13"/>
                    </a:cubicBezTo>
                    <a:cubicBezTo>
                      <a:pt x="5" y="21"/>
                      <a:pt x="0" y="32"/>
                      <a:pt x="0" y="42"/>
                    </a:cubicBezTo>
                    <a:cubicBezTo>
                      <a:pt x="0" y="54"/>
                      <a:pt x="5" y="64"/>
                      <a:pt x="13" y="72"/>
                    </a:cubicBezTo>
                    <a:cubicBezTo>
                      <a:pt x="21" y="81"/>
                      <a:pt x="31" y="85"/>
                      <a:pt x="42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4"/>
                      <a:pt x="85" y="42"/>
                    </a:cubicBezTo>
                    <a:cubicBezTo>
                      <a:pt x="85" y="32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594" name="Freeform 110"/>
              <p:cNvSpPr>
                <a:spLocks/>
              </p:cNvSpPr>
              <p:nvPr/>
            </p:nvSpPr>
            <p:spPr bwMode="auto">
              <a:xfrm>
                <a:off x="3027" y="2037"/>
                <a:ext cx="44" cy="44"/>
              </a:xfrm>
              <a:custGeom>
                <a:avLst/>
                <a:gdLst>
                  <a:gd name="T0" fmla="*/ 72 w 85"/>
                  <a:gd name="T1" fmla="*/ 13 h 85"/>
                  <a:gd name="T2" fmla="*/ 42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2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2" y="0"/>
                    </a:cubicBezTo>
                    <a:cubicBezTo>
                      <a:pt x="31" y="0"/>
                      <a:pt x="21" y="5"/>
                      <a:pt x="13" y="13"/>
                    </a:cubicBezTo>
                    <a:cubicBezTo>
                      <a:pt x="5" y="21"/>
                      <a:pt x="0" y="32"/>
                      <a:pt x="0" y="42"/>
                    </a:cubicBezTo>
                    <a:cubicBezTo>
                      <a:pt x="0" y="54"/>
                      <a:pt x="5" y="64"/>
                      <a:pt x="13" y="72"/>
                    </a:cubicBezTo>
                    <a:cubicBezTo>
                      <a:pt x="21" y="82"/>
                      <a:pt x="31" y="85"/>
                      <a:pt x="42" y="85"/>
                    </a:cubicBezTo>
                    <a:cubicBezTo>
                      <a:pt x="55" y="85"/>
                      <a:pt x="64" y="82"/>
                      <a:pt x="72" y="72"/>
                    </a:cubicBezTo>
                    <a:cubicBezTo>
                      <a:pt x="81" y="64"/>
                      <a:pt x="85" y="54"/>
                      <a:pt x="85" y="42"/>
                    </a:cubicBezTo>
                    <a:cubicBezTo>
                      <a:pt x="85" y="32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595" name="Freeform 111"/>
              <p:cNvSpPr>
                <a:spLocks/>
              </p:cNvSpPr>
              <p:nvPr/>
            </p:nvSpPr>
            <p:spPr bwMode="auto">
              <a:xfrm>
                <a:off x="3027" y="2104"/>
                <a:ext cx="44" cy="45"/>
              </a:xfrm>
              <a:custGeom>
                <a:avLst/>
                <a:gdLst>
                  <a:gd name="T0" fmla="*/ 72 w 85"/>
                  <a:gd name="T1" fmla="*/ 13 h 86"/>
                  <a:gd name="T2" fmla="*/ 42 w 85"/>
                  <a:gd name="T3" fmla="*/ 0 h 86"/>
                  <a:gd name="T4" fmla="*/ 13 w 85"/>
                  <a:gd name="T5" fmla="*/ 13 h 86"/>
                  <a:gd name="T6" fmla="*/ 0 w 85"/>
                  <a:gd name="T7" fmla="*/ 42 h 86"/>
                  <a:gd name="T8" fmla="*/ 13 w 85"/>
                  <a:gd name="T9" fmla="*/ 72 h 86"/>
                  <a:gd name="T10" fmla="*/ 42 w 85"/>
                  <a:gd name="T11" fmla="*/ 86 h 86"/>
                  <a:gd name="T12" fmla="*/ 72 w 85"/>
                  <a:gd name="T13" fmla="*/ 72 h 86"/>
                  <a:gd name="T14" fmla="*/ 85 w 85"/>
                  <a:gd name="T15" fmla="*/ 42 h 86"/>
                  <a:gd name="T16" fmla="*/ 72 w 85"/>
                  <a:gd name="T17" fmla="*/ 1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6">
                    <a:moveTo>
                      <a:pt x="72" y="13"/>
                    </a:moveTo>
                    <a:cubicBezTo>
                      <a:pt x="64" y="6"/>
                      <a:pt x="55" y="0"/>
                      <a:pt x="42" y="0"/>
                    </a:cubicBezTo>
                    <a:cubicBezTo>
                      <a:pt x="31" y="0"/>
                      <a:pt x="21" y="6"/>
                      <a:pt x="13" y="13"/>
                    </a:cubicBezTo>
                    <a:cubicBezTo>
                      <a:pt x="5" y="21"/>
                      <a:pt x="0" y="32"/>
                      <a:pt x="0" y="42"/>
                    </a:cubicBezTo>
                    <a:cubicBezTo>
                      <a:pt x="0" y="54"/>
                      <a:pt x="5" y="65"/>
                      <a:pt x="13" y="72"/>
                    </a:cubicBezTo>
                    <a:cubicBezTo>
                      <a:pt x="21" y="82"/>
                      <a:pt x="31" y="86"/>
                      <a:pt x="42" y="86"/>
                    </a:cubicBezTo>
                    <a:cubicBezTo>
                      <a:pt x="55" y="86"/>
                      <a:pt x="64" y="82"/>
                      <a:pt x="72" y="72"/>
                    </a:cubicBezTo>
                    <a:cubicBezTo>
                      <a:pt x="81" y="65"/>
                      <a:pt x="85" y="54"/>
                      <a:pt x="85" y="42"/>
                    </a:cubicBezTo>
                    <a:cubicBezTo>
                      <a:pt x="85" y="32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596" name="Freeform 112"/>
              <p:cNvSpPr>
                <a:spLocks/>
              </p:cNvSpPr>
              <p:nvPr/>
            </p:nvSpPr>
            <p:spPr bwMode="auto">
              <a:xfrm>
                <a:off x="3027" y="2172"/>
                <a:ext cx="44" cy="44"/>
              </a:xfrm>
              <a:custGeom>
                <a:avLst/>
                <a:gdLst>
                  <a:gd name="T0" fmla="*/ 72 w 85"/>
                  <a:gd name="T1" fmla="*/ 14 h 86"/>
                  <a:gd name="T2" fmla="*/ 42 w 85"/>
                  <a:gd name="T3" fmla="*/ 0 h 86"/>
                  <a:gd name="T4" fmla="*/ 13 w 85"/>
                  <a:gd name="T5" fmla="*/ 14 h 86"/>
                  <a:gd name="T6" fmla="*/ 0 w 85"/>
                  <a:gd name="T7" fmla="*/ 42 h 86"/>
                  <a:gd name="T8" fmla="*/ 13 w 85"/>
                  <a:gd name="T9" fmla="*/ 73 h 86"/>
                  <a:gd name="T10" fmla="*/ 42 w 85"/>
                  <a:gd name="T11" fmla="*/ 86 h 86"/>
                  <a:gd name="T12" fmla="*/ 72 w 85"/>
                  <a:gd name="T13" fmla="*/ 73 h 86"/>
                  <a:gd name="T14" fmla="*/ 85 w 85"/>
                  <a:gd name="T15" fmla="*/ 42 h 86"/>
                  <a:gd name="T16" fmla="*/ 72 w 85"/>
                  <a:gd name="T17" fmla="*/ 14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6">
                    <a:moveTo>
                      <a:pt x="72" y="14"/>
                    </a:moveTo>
                    <a:cubicBezTo>
                      <a:pt x="64" y="6"/>
                      <a:pt x="55" y="0"/>
                      <a:pt x="42" y="0"/>
                    </a:cubicBezTo>
                    <a:cubicBezTo>
                      <a:pt x="31" y="0"/>
                      <a:pt x="21" y="6"/>
                      <a:pt x="13" y="14"/>
                    </a:cubicBezTo>
                    <a:cubicBezTo>
                      <a:pt x="5" y="21"/>
                      <a:pt x="0" y="32"/>
                      <a:pt x="0" y="42"/>
                    </a:cubicBezTo>
                    <a:cubicBezTo>
                      <a:pt x="0" y="54"/>
                      <a:pt x="5" y="65"/>
                      <a:pt x="13" y="73"/>
                    </a:cubicBezTo>
                    <a:cubicBezTo>
                      <a:pt x="21" y="82"/>
                      <a:pt x="31" y="86"/>
                      <a:pt x="42" y="86"/>
                    </a:cubicBezTo>
                    <a:cubicBezTo>
                      <a:pt x="55" y="86"/>
                      <a:pt x="64" y="82"/>
                      <a:pt x="72" y="73"/>
                    </a:cubicBezTo>
                    <a:cubicBezTo>
                      <a:pt x="81" y="65"/>
                      <a:pt x="85" y="54"/>
                      <a:pt x="85" y="42"/>
                    </a:cubicBezTo>
                    <a:cubicBezTo>
                      <a:pt x="85" y="32"/>
                      <a:pt x="81" y="21"/>
                      <a:pt x="72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597" name="Freeform 113"/>
              <p:cNvSpPr>
                <a:spLocks/>
              </p:cNvSpPr>
              <p:nvPr/>
            </p:nvSpPr>
            <p:spPr bwMode="auto">
              <a:xfrm>
                <a:off x="3094" y="1768"/>
                <a:ext cx="44" cy="44"/>
              </a:xfrm>
              <a:custGeom>
                <a:avLst/>
                <a:gdLst>
                  <a:gd name="T0" fmla="*/ 72 w 85"/>
                  <a:gd name="T1" fmla="*/ 13 h 85"/>
                  <a:gd name="T2" fmla="*/ 42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2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2" y="0"/>
                    </a:cubicBezTo>
                    <a:cubicBezTo>
                      <a:pt x="31" y="0"/>
                      <a:pt x="21" y="5"/>
                      <a:pt x="13" y="13"/>
                    </a:cubicBezTo>
                    <a:cubicBezTo>
                      <a:pt x="5" y="21"/>
                      <a:pt x="0" y="31"/>
                      <a:pt x="0" y="42"/>
                    </a:cubicBezTo>
                    <a:cubicBezTo>
                      <a:pt x="0" y="55"/>
                      <a:pt x="5" y="64"/>
                      <a:pt x="13" y="72"/>
                    </a:cubicBezTo>
                    <a:cubicBezTo>
                      <a:pt x="21" y="81"/>
                      <a:pt x="31" y="85"/>
                      <a:pt x="42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598" name="Freeform 114"/>
              <p:cNvSpPr>
                <a:spLocks/>
              </p:cNvSpPr>
              <p:nvPr/>
            </p:nvSpPr>
            <p:spPr bwMode="auto">
              <a:xfrm>
                <a:off x="3094" y="1835"/>
                <a:ext cx="44" cy="44"/>
              </a:xfrm>
              <a:custGeom>
                <a:avLst/>
                <a:gdLst>
                  <a:gd name="T0" fmla="*/ 72 w 85"/>
                  <a:gd name="T1" fmla="*/ 13 h 85"/>
                  <a:gd name="T2" fmla="*/ 42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2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2" y="0"/>
                    </a:cubicBezTo>
                    <a:cubicBezTo>
                      <a:pt x="31" y="0"/>
                      <a:pt x="21" y="5"/>
                      <a:pt x="13" y="13"/>
                    </a:cubicBezTo>
                    <a:cubicBezTo>
                      <a:pt x="5" y="21"/>
                      <a:pt x="0" y="31"/>
                      <a:pt x="0" y="42"/>
                    </a:cubicBezTo>
                    <a:cubicBezTo>
                      <a:pt x="0" y="55"/>
                      <a:pt x="5" y="64"/>
                      <a:pt x="13" y="72"/>
                    </a:cubicBezTo>
                    <a:cubicBezTo>
                      <a:pt x="21" y="81"/>
                      <a:pt x="31" y="85"/>
                      <a:pt x="42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599" name="Freeform 115"/>
              <p:cNvSpPr>
                <a:spLocks/>
              </p:cNvSpPr>
              <p:nvPr/>
            </p:nvSpPr>
            <p:spPr bwMode="auto">
              <a:xfrm>
                <a:off x="3094" y="1902"/>
                <a:ext cx="44" cy="44"/>
              </a:xfrm>
              <a:custGeom>
                <a:avLst/>
                <a:gdLst>
                  <a:gd name="T0" fmla="*/ 72 w 85"/>
                  <a:gd name="T1" fmla="*/ 13 h 85"/>
                  <a:gd name="T2" fmla="*/ 42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2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2" y="0"/>
                    </a:cubicBezTo>
                    <a:cubicBezTo>
                      <a:pt x="31" y="0"/>
                      <a:pt x="21" y="5"/>
                      <a:pt x="13" y="13"/>
                    </a:cubicBezTo>
                    <a:cubicBezTo>
                      <a:pt x="5" y="21"/>
                      <a:pt x="0" y="32"/>
                      <a:pt x="0" y="42"/>
                    </a:cubicBezTo>
                    <a:cubicBezTo>
                      <a:pt x="0" y="55"/>
                      <a:pt x="5" y="64"/>
                      <a:pt x="13" y="72"/>
                    </a:cubicBezTo>
                    <a:cubicBezTo>
                      <a:pt x="21" y="81"/>
                      <a:pt x="31" y="85"/>
                      <a:pt x="42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2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600" name="Freeform 116"/>
              <p:cNvSpPr>
                <a:spLocks/>
              </p:cNvSpPr>
              <p:nvPr/>
            </p:nvSpPr>
            <p:spPr bwMode="auto">
              <a:xfrm>
                <a:off x="3162" y="1835"/>
                <a:ext cx="43" cy="44"/>
              </a:xfrm>
              <a:custGeom>
                <a:avLst/>
                <a:gdLst>
                  <a:gd name="T0" fmla="*/ 72 w 85"/>
                  <a:gd name="T1" fmla="*/ 13 h 85"/>
                  <a:gd name="T2" fmla="*/ 42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2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2" y="0"/>
                    </a:cubicBezTo>
                    <a:cubicBezTo>
                      <a:pt x="31" y="0"/>
                      <a:pt x="21" y="5"/>
                      <a:pt x="13" y="13"/>
                    </a:cubicBezTo>
                    <a:cubicBezTo>
                      <a:pt x="5" y="21"/>
                      <a:pt x="0" y="31"/>
                      <a:pt x="0" y="42"/>
                    </a:cubicBezTo>
                    <a:cubicBezTo>
                      <a:pt x="0" y="55"/>
                      <a:pt x="5" y="64"/>
                      <a:pt x="13" y="72"/>
                    </a:cubicBezTo>
                    <a:cubicBezTo>
                      <a:pt x="21" y="81"/>
                      <a:pt x="31" y="85"/>
                      <a:pt x="42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601" name="Freeform 117"/>
              <p:cNvSpPr>
                <a:spLocks/>
              </p:cNvSpPr>
              <p:nvPr/>
            </p:nvSpPr>
            <p:spPr bwMode="auto">
              <a:xfrm>
                <a:off x="3162" y="1902"/>
                <a:ext cx="43" cy="44"/>
              </a:xfrm>
              <a:custGeom>
                <a:avLst/>
                <a:gdLst>
                  <a:gd name="T0" fmla="*/ 72 w 85"/>
                  <a:gd name="T1" fmla="*/ 13 h 85"/>
                  <a:gd name="T2" fmla="*/ 42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2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2" y="0"/>
                    </a:cubicBezTo>
                    <a:cubicBezTo>
                      <a:pt x="31" y="0"/>
                      <a:pt x="21" y="5"/>
                      <a:pt x="13" y="13"/>
                    </a:cubicBezTo>
                    <a:cubicBezTo>
                      <a:pt x="5" y="21"/>
                      <a:pt x="0" y="32"/>
                      <a:pt x="0" y="42"/>
                    </a:cubicBezTo>
                    <a:cubicBezTo>
                      <a:pt x="0" y="55"/>
                      <a:pt x="5" y="64"/>
                      <a:pt x="13" y="72"/>
                    </a:cubicBezTo>
                    <a:cubicBezTo>
                      <a:pt x="21" y="81"/>
                      <a:pt x="31" y="85"/>
                      <a:pt x="42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2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602" name="Freeform 118"/>
              <p:cNvSpPr>
                <a:spLocks/>
              </p:cNvSpPr>
              <p:nvPr/>
            </p:nvSpPr>
            <p:spPr bwMode="auto">
              <a:xfrm>
                <a:off x="3094" y="1970"/>
                <a:ext cx="44" cy="43"/>
              </a:xfrm>
              <a:custGeom>
                <a:avLst/>
                <a:gdLst>
                  <a:gd name="T0" fmla="*/ 72 w 85"/>
                  <a:gd name="T1" fmla="*/ 13 h 85"/>
                  <a:gd name="T2" fmla="*/ 42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2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2" y="0"/>
                    </a:cubicBezTo>
                    <a:cubicBezTo>
                      <a:pt x="31" y="0"/>
                      <a:pt x="21" y="5"/>
                      <a:pt x="13" y="13"/>
                    </a:cubicBezTo>
                    <a:cubicBezTo>
                      <a:pt x="5" y="21"/>
                      <a:pt x="0" y="32"/>
                      <a:pt x="0" y="42"/>
                    </a:cubicBezTo>
                    <a:cubicBezTo>
                      <a:pt x="0" y="54"/>
                      <a:pt x="5" y="64"/>
                      <a:pt x="13" y="72"/>
                    </a:cubicBezTo>
                    <a:cubicBezTo>
                      <a:pt x="21" y="81"/>
                      <a:pt x="31" y="85"/>
                      <a:pt x="42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4"/>
                      <a:pt x="85" y="42"/>
                    </a:cubicBezTo>
                    <a:cubicBezTo>
                      <a:pt x="85" y="32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603" name="Freeform 119"/>
              <p:cNvSpPr>
                <a:spLocks/>
              </p:cNvSpPr>
              <p:nvPr/>
            </p:nvSpPr>
            <p:spPr bwMode="auto">
              <a:xfrm>
                <a:off x="3094" y="2037"/>
                <a:ext cx="44" cy="44"/>
              </a:xfrm>
              <a:custGeom>
                <a:avLst/>
                <a:gdLst>
                  <a:gd name="T0" fmla="*/ 72 w 85"/>
                  <a:gd name="T1" fmla="*/ 13 h 85"/>
                  <a:gd name="T2" fmla="*/ 42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2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2" y="0"/>
                    </a:cubicBezTo>
                    <a:cubicBezTo>
                      <a:pt x="31" y="0"/>
                      <a:pt x="21" y="5"/>
                      <a:pt x="13" y="13"/>
                    </a:cubicBezTo>
                    <a:cubicBezTo>
                      <a:pt x="5" y="21"/>
                      <a:pt x="0" y="32"/>
                      <a:pt x="0" y="42"/>
                    </a:cubicBezTo>
                    <a:cubicBezTo>
                      <a:pt x="0" y="54"/>
                      <a:pt x="5" y="64"/>
                      <a:pt x="13" y="72"/>
                    </a:cubicBezTo>
                    <a:cubicBezTo>
                      <a:pt x="21" y="82"/>
                      <a:pt x="31" y="85"/>
                      <a:pt x="42" y="85"/>
                    </a:cubicBezTo>
                    <a:cubicBezTo>
                      <a:pt x="55" y="85"/>
                      <a:pt x="64" y="82"/>
                      <a:pt x="72" y="72"/>
                    </a:cubicBezTo>
                    <a:cubicBezTo>
                      <a:pt x="81" y="64"/>
                      <a:pt x="85" y="54"/>
                      <a:pt x="85" y="42"/>
                    </a:cubicBezTo>
                    <a:cubicBezTo>
                      <a:pt x="85" y="32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604" name="Freeform 120"/>
              <p:cNvSpPr>
                <a:spLocks/>
              </p:cNvSpPr>
              <p:nvPr/>
            </p:nvSpPr>
            <p:spPr bwMode="auto">
              <a:xfrm>
                <a:off x="3094" y="2104"/>
                <a:ext cx="44" cy="45"/>
              </a:xfrm>
              <a:custGeom>
                <a:avLst/>
                <a:gdLst>
                  <a:gd name="T0" fmla="*/ 72 w 85"/>
                  <a:gd name="T1" fmla="*/ 13 h 86"/>
                  <a:gd name="T2" fmla="*/ 42 w 85"/>
                  <a:gd name="T3" fmla="*/ 0 h 86"/>
                  <a:gd name="T4" fmla="*/ 13 w 85"/>
                  <a:gd name="T5" fmla="*/ 13 h 86"/>
                  <a:gd name="T6" fmla="*/ 0 w 85"/>
                  <a:gd name="T7" fmla="*/ 42 h 86"/>
                  <a:gd name="T8" fmla="*/ 13 w 85"/>
                  <a:gd name="T9" fmla="*/ 72 h 86"/>
                  <a:gd name="T10" fmla="*/ 42 w 85"/>
                  <a:gd name="T11" fmla="*/ 86 h 86"/>
                  <a:gd name="T12" fmla="*/ 72 w 85"/>
                  <a:gd name="T13" fmla="*/ 72 h 86"/>
                  <a:gd name="T14" fmla="*/ 85 w 85"/>
                  <a:gd name="T15" fmla="*/ 42 h 86"/>
                  <a:gd name="T16" fmla="*/ 72 w 85"/>
                  <a:gd name="T17" fmla="*/ 1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6">
                    <a:moveTo>
                      <a:pt x="72" y="13"/>
                    </a:moveTo>
                    <a:cubicBezTo>
                      <a:pt x="64" y="6"/>
                      <a:pt x="55" y="0"/>
                      <a:pt x="42" y="0"/>
                    </a:cubicBezTo>
                    <a:cubicBezTo>
                      <a:pt x="31" y="0"/>
                      <a:pt x="21" y="6"/>
                      <a:pt x="13" y="13"/>
                    </a:cubicBezTo>
                    <a:cubicBezTo>
                      <a:pt x="5" y="21"/>
                      <a:pt x="0" y="32"/>
                      <a:pt x="0" y="42"/>
                    </a:cubicBezTo>
                    <a:cubicBezTo>
                      <a:pt x="0" y="54"/>
                      <a:pt x="5" y="65"/>
                      <a:pt x="13" y="72"/>
                    </a:cubicBezTo>
                    <a:cubicBezTo>
                      <a:pt x="21" y="82"/>
                      <a:pt x="31" y="86"/>
                      <a:pt x="42" y="86"/>
                    </a:cubicBezTo>
                    <a:cubicBezTo>
                      <a:pt x="55" y="86"/>
                      <a:pt x="64" y="82"/>
                      <a:pt x="72" y="72"/>
                    </a:cubicBezTo>
                    <a:cubicBezTo>
                      <a:pt x="81" y="65"/>
                      <a:pt x="85" y="54"/>
                      <a:pt x="85" y="42"/>
                    </a:cubicBezTo>
                    <a:cubicBezTo>
                      <a:pt x="85" y="32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605" name="Freeform 121"/>
              <p:cNvSpPr>
                <a:spLocks/>
              </p:cNvSpPr>
              <p:nvPr/>
            </p:nvSpPr>
            <p:spPr bwMode="auto">
              <a:xfrm>
                <a:off x="3094" y="2240"/>
                <a:ext cx="44" cy="43"/>
              </a:xfrm>
              <a:custGeom>
                <a:avLst/>
                <a:gdLst>
                  <a:gd name="T0" fmla="*/ 72 w 85"/>
                  <a:gd name="T1" fmla="*/ 13 h 85"/>
                  <a:gd name="T2" fmla="*/ 42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2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2" y="0"/>
                    </a:cubicBezTo>
                    <a:cubicBezTo>
                      <a:pt x="31" y="0"/>
                      <a:pt x="21" y="5"/>
                      <a:pt x="13" y="13"/>
                    </a:cubicBezTo>
                    <a:cubicBezTo>
                      <a:pt x="5" y="21"/>
                      <a:pt x="0" y="31"/>
                      <a:pt x="0" y="42"/>
                    </a:cubicBezTo>
                    <a:cubicBezTo>
                      <a:pt x="0" y="53"/>
                      <a:pt x="5" y="64"/>
                      <a:pt x="13" y="72"/>
                    </a:cubicBezTo>
                    <a:cubicBezTo>
                      <a:pt x="21" y="81"/>
                      <a:pt x="31" y="85"/>
                      <a:pt x="42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3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606" name="Freeform 122"/>
              <p:cNvSpPr>
                <a:spLocks/>
              </p:cNvSpPr>
              <p:nvPr/>
            </p:nvSpPr>
            <p:spPr bwMode="auto">
              <a:xfrm>
                <a:off x="3162" y="2307"/>
                <a:ext cx="43" cy="44"/>
              </a:xfrm>
              <a:custGeom>
                <a:avLst/>
                <a:gdLst>
                  <a:gd name="T0" fmla="*/ 72 w 85"/>
                  <a:gd name="T1" fmla="*/ 13 h 85"/>
                  <a:gd name="T2" fmla="*/ 42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2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2" y="0"/>
                    </a:cubicBezTo>
                    <a:cubicBezTo>
                      <a:pt x="31" y="0"/>
                      <a:pt x="21" y="5"/>
                      <a:pt x="13" y="13"/>
                    </a:cubicBezTo>
                    <a:cubicBezTo>
                      <a:pt x="5" y="21"/>
                      <a:pt x="0" y="31"/>
                      <a:pt x="0" y="42"/>
                    </a:cubicBezTo>
                    <a:cubicBezTo>
                      <a:pt x="0" y="53"/>
                      <a:pt x="5" y="64"/>
                      <a:pt x="13" y="72"/>
                    </a:cubicBezTo>
                    <a:cubicBezTo>
                      <a:pt x="21" y="81"/>
                      <a:pt x="31" y="85"/>
                      <a:pt x="42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3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607" name="Freeform 123"/>
              <p:cNvSpPr>
                <a:spLocks/>
              </p:cNvSpPr>
              <p:nvPr/>
            </p:nvSpPr>
            <p:spPr bwMode="auto">
              <a:xfrm>
                <a:off x="3162" y="1970"/>
                <a:ext cx="43" cy="43"/>
              </a:xfrm>
              <a:custGeom>
                <a:avLst/>
                <a:gdLst>
                  <a:gd name="T0" fmla="*/ 72 w 85"/>
                  <a:gd name="T1" fmla="*/ 13 h 85"/>
                  <a:gd name="T2" fmla="*/ 42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2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2" y="0"/>
                    </a:cubicBezTo>
                    <a:cubicBezTo>
                      <a:pt x="31" y="0"/>
                      <a:pt x="21" y="5"/>
                      <a:pt x="13" y="13"/>
                    </a:cubicBezTo>
                    <a:cubicBezTo>
                      <a:pt x="5" y="21"/>
                      <a:pt x="0" y="32"/>
                      <a:pt x="0" y="42"/>
                    </a:cubicBezTo>
                    <a:cubicBezTo>
                      <a:pt x="0" y="54"/>
                      <a:pt x="5" y="64"/>
                      <a:pt x="13" y="72"/>
                    </a:cubicBezTo>
                    <a:cubicBezTo>
                      <a:pt x="21" y="81"/>
                      <a:pt x="31" y="85"/>
                      <a:pt x="42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4"/>
                      <a:pt x="85" y="42"/>
                    </a:cubicBezTo>
                    <a:cubicBezTo>
                      <a:pt x="85" y="32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608" name="Freeform 124"/>
              <p:cNvSpPr>
                <a:spLocks/>
              </p:cNvSpPr>
              <p:nvPr/>
            </p:nvSpPr>
            <p:spPr bwMode="auto">
              <a:xfrm>
                <a:off x="2892" y="2442"/>
                <a:ext cx="44" cy="43"/>
              </a:xfrm>
              <a:custGeom>
                <a:avLst/>
                <a:gdLst>
                  <a:gd name="T0" fmla="*/ 72 w 86"/>
                  <a:gd name="T1" fmla="*/ 13 h 85"/>
                  <a:gd name="T2" fmla="*/ 42 w 86"/>
                  <a:gd name="T3" fmla="*/ 0 h 85"/>
                  <a:gd name="T4" fmla="*/ 14 w 86"/>
                  <a:gd name="T5" fmla="*/ 13 h 85"/>
                  <a:gd name="T6" fmla="*/ 0 w 86"/>
                  <a:gd name="T7" fmla="*/ 42 h 85"/>
                  <a:gd name="T8" fmla="*/ 14 w 86"/>
                  <a:gd name="T9" fmla="*/ 72 h 85"/>
                  <a:gd name="T10" fmla="*/ 42 w 86"/>
                  <a:gd name="T11" fmla="*/ 85 h 85"/>
                  <a:gd name="T12" fmla="*/ 72 w 86"/>
                  <a:gd name="T13" fmla="*/ 72 h 85"/>
                  <a:gd name="T14" fmla="*/ 86 w 86"/>
                  <a:gd name="T15" fmla="*/ 42 h 85"/>
                  <a:gd name="T16" fmla="*/ 72 w 86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5">
                    <a:moveTo>
                      <a:pt x="72" y="13"/>
                    </a:moveTo>
                    <a:cubicBezTo>
                      <a:pt x="65" y="5"/>
                      <a:pt x="55" y="0"/>
                      <a:pt x="42" y="0"/>
                    </a:cubicBezTo>
                    <a:cubicBezTo>
                      <a:pt x="32" y="0"/>
                      <a:pt x="21" y="5"/>
                      <a:pt x="14" y="13"/>
                    </a:cubicBezTo>
                    <a:cubicBezTo>
                      <a:pt x="6" y="21"/>
                      <a:pt x="0" y="31"/>
                      <a:pt x="0" y="42"/>
                    </a:cubicBezTo>
                    <a:cubicBezTo>
                      <a:pt x="0" y="54"/>
                      <a:pt x="6" y="64"/>
                      <a:pt x="14" y="72"/>
                    </a:cubicBezTo>
                    <a:cubicBezTo>
                      <a:pt x="21" y="81"/>
                      <a:pt x="32" y="85"/>
                      <a:pt x="42" y="85"/>
                    </a:cubicBezTo>
                    <a:cubicBezTo>
                      <a:pt x="55" y="85"/>
                      <a:pt x="65" y="81"/>
                      <a:pt x="72" y="72"/>
                    </a:cubicBezTo>
                    <a:cubicBezTo>
                      <a:pt x="82" y="64"/>
                      <a:pt x="86" y="54"/>
                      <a:pt x="86" y="42"/>
                    </a:cubicBezTo>
                    <a:cubicBezTo>
                      <a:pt x="86" y="31"/>
                      <a:pt x="82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609" name="Freeform 125"/>
              <p:cNvSpPr>
                <a:spLocks/>
              </p:cNvSpPr>
              <p:nvPr/>
            </p:nvSpPr>
            <p:spPr bwMode="auto">
              <a:xfrm>
                <a:off x="2959" y="2442"/>
                <a:ext cx="44" cy="43"/>
              </a:xfrm>
              <a:custGeom>
                <a:avLst/>
                <a:gdLst>
                  <a:gd name="T0" fmla="*/ 73 w 86"/>
                  <a:gd name="T1" fmla="*/ 13 h 85"/>
                  <a:gd name="T2" fmla="*/ 42 w 86"/>
                  <a:gd name="T3" fmla="*/ 0 h 85"/>
                  <a:gd name="T4" fmla="*/ 14 w 86"/>
                  <a:gd name="T5" fmla="*/ 13 h 85"/>
                  <a:gd name="T6" fmla="*/ 0 w 86"/>
                  <a:gd name="T7" fmla="*/ 42 h 85"/>
                  <a:gd name="T8" fmla="*/ 14 w 86"/>
                  <a:gd name="T9" fmla="*/ 72 h 85"/>
                  <a:gd name="T10" fmla="*/ 42 w 86"/>
                  <a:gd name="T11" fmla="*/ 85 h 85"/>
                  <a:gd name="T12" fmla="*/ 73 w 86"/>
                  <a:gd name="T13" fmla="*/ 72 h 85"/>
                  <a:gd name="T14" fmla="*/ 86 w 86"/>
                  <a:gd name="T15" fmla="*/ 42 h 85"/>
                  <a:gd name="T16" fmla="*/ 73 w 86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5">
                    <a:moveTo>
                      <a:pt x="73" y="13"/>
                    </a:moveTo>
                    <a:cubicBezTo>
                      <a:pt x="65" y="5"/>
                      <a:pt x="56" y="0"/>
                      <a:pt x="42" y="0"/>
                    </a:cubicBezTo>
                    <a:cubicBezTo>
                      <a:pt x="32" y="0"/>
                      <a:pt x="21" y="5"/>
                      <a:pt x="14" y="13"/>
                    </a:cubicBezTo>
                    <a:cubicBezTo>
                      <a:pt x="6" y="21"/>
                      <a:pt x="0" y="31"/>
                      <a:pt x="0" y="42"/>
                    </a:cubicBezTo>
                    <a:cubicBezTo>
                      <a:pt x="0" y="54"/>
                      <a:pt x="6" y="64"/>
                      <a:pt x="14" y="72"/>
                    </a:cubicBezTo>
                    <a:cubicBezTo>
                      <a:pt x="21" y="81"/>
                      <a:pt x="32" y="85"/>
                      <a:pt x="42" y="85"/>
                    </a:cubicBezTo>
                    <a:cubicBezTo>
                      <a:pt x="56" y="85"/>
                      <a:pt x="65" y="81"/>
                      <a:pt x="73" y="72"/>
                    </a:cubicBezTo>
                    <a:cubicBezTo>
                      <a:pt x="82" y="64"/>
                      <a:pt x="86" y="54"/>
                      <a:pt x="86" y="42"/>
                    </a:cubicBezTo>
                    <a:cubicBezTo>
                      <a:pt x="86" y="31"/>
                      <a:pt x="82" y="21"/>
                      <a:pt x="73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610" name="Freeform 126"/>
              <p:cNvSpPr>
                <a:spLocks/>
              </p:cNvSpPr>
              <p:nvPr/>
            </p:nvSpPr>
            <p:spPr bwMode="auto">
              <a:xfrm>
                <a:off x="2959" y="2374"/>
                <a:ext cx="44" cy="44"/>
              </a:xfrm>
              <a:custGeom>
                <a:avLst/>
                <a:gdLst>
                  <a:gd name="T0" fmla="*/ 73 w 86"/>
                  <a:gd name="T1" fmla="*/ 13 h 85"/>
                  <a:gd name="T2" fmla="*/ 42 w 86"/>
                  <a:gd name="T3" fmla="*/ 0 h 85"/>
                  <a:gd name="T4" fmla="*/ 14 w 86"/>
                  <a:gd name="T5" fmla="*/ 13 h 85"/>
                  <a:gd name="T6" fmla="*/ 0 w 86"/>
                  <a:gd name="T7" fmla="*/ 42 h 85"/>
                  <a:gd name="T8" fmla="*/ 14 w 86"/>
                  <a:gd name="T9" fmla="*/ 72 h 85"/>
                  <a:gd name="T10" fmla="*/ 42 w 86"/>
                  <a:gd name="T11" fmla="*/ 85 h 85"/>
                  <a:gd name="T12" fmla="*/ 73 w 86"/>
                  <a:gd name="T13" fmla="*/ 72 h 85"/>
                  <a:gd name="T14" fmla="*/ 86 w 86"/>
                  <a:gd name="T15" fmla="*/ 42 h 85"/>
                  <a:gd name="T16" fmla="*/ 73 w 86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5">
                    <a:moveTo>
                      <a:pt x="73" y="13"/>
                    </a:moveTo>
                    <a:cubicBezTo>
                      <a:pt x="65" y="5"/>
                      <a:pt x="56" y="0"/>
                      <a:pt x="42" y="0"/>
                    </a:cubicBezTo>
                    <a:cubicBezTo>
                      <a:pt x="32" y="0"/>
                      <a:pt x="21" y="5"/>
                      <a:pt x="14" y="13"/>
                    </a:cubicBezTo>
                    <a:cubicBezTo>
                      <a:pt x="6" y="21"/>
                      <a:pt x="0" y="31"/>
                      <a:pt x="0" y="42"/>
                    </a:cubicBezTo>
                    <a:cubicBezTo>
                      <a:pt x="0" y="54"/>
                      <a:pt x="6" y="64"/>
                      <a:pt x="14" y="72"/>
                    </a:cubicBezTo>
                    <a:cubicBezTo>
                      <a:pt x="21" y="81"/>
                      <a:pt x="32" y="85"/>
                      <a:pt x="42" y="85"/>
                    </a:cubicBezTo>
                    <a:cubicBezTo>
                      <a:pt x="56" y="85"/>
                      <a:pt x="65" y="81"/>
                      <a:pt x="73" y="72"/>
                    </a:cubicBezTo>
                    <a:cubicBezTo>
                      <a:pt x="82" y="64"/>
                      <a:pt x="86" y="54"/>
                      <a:pt x="86" y="42"/>
                    </a:cubicBezTo>
                    <a:cubicBezTo>
                      <a:pt x="86" y="31"/>
                      <a:pt x="82" y="21"/>
                      <a:pt x="73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611" name="Freeform 127"/>
              <p:cNvSpPr>
                <a:spLocks/>
              </p:cNvSpPr>
              <p:nvPr/>
            </p:nvSpPr>
            <p:spPr bwMode="auto">
              <a:xfrm>
                <a:off x="2555" y="1768"/>
                <a:ext cx="44" cy="44"/>
              </a:xfrm>
              <a:custGeom>
                <a:avLst/>
                <a:gdLst>
                  <a:gd name="T0" fmla="*/ 72 w 85"/>
                  <a:gd name="T1" fmla="*/ 13 h 85"/>
                  <a:gd name="T2" fmla="*/ 42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2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2" y="0"/>
                    </a:cubicBezTo>
                    <a:cubicBezTo>
                      <a:pt x="31" y="0"/>
                      <a:pt x="21" y="5"/>
                      <a:pt x="13" y="13"/>
                    </a:cubicBezTo>
                    <a:cubicBezTo>
                      <a:pt x="5" y="21"/>
                      <a:pt x="0" y="31"/>
                      <a:pt x="0" y="42"/>
                    </a:cubicBezTo>
                    <a:cubicBezTo>
                      <a:pt x="0" y="55"/>
                      <a:pt x="5" y="64"/>
                      <a:pt x="13" y="72"/>
                    </a:cubicBezTo>
                    <a:cubicBezTo>
                      <a:pt x="21" y="81"/>
                      <a:pt x="31" y="85"/>
                      <a:pt x="42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612" name="Freeform 128"/>
              <p:cNvSpPr>
                <a:spLocks/>
              </p:cNvSpPr>
              <p:nvPr/>
            </p:nvSpPr>
            <p:spPr bwMode="auto">
              <a:xfrm>
                <a:off x="3027" y="2240"/>
                <a:ext cx="44" cy="43"/>
              </a:xfrm>
              <a:custGeom>
                <a:avLst/>
                <a:gdLst>
                  <a:gd name="T0" fmla="*/ 72 w 85"/>
                  <a:gd name="T1" fmla="*/ 13 h 85"/>
                  <a:gd name="T2" fmla="*/ 42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2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2" y="0"/>
                    </a:cubicBezTo>
                    <a:cubicBezTo>
                      <a:pt x="31" y="0"/>
                      <a:pt x="21" y="5"/>
                      <a:pt x="13" y="13"/>
                    </a:cubicBezTo>
                    <a:cubicBezTo>
                      <a:pt x="5" y="21"/>
                      <a:pt x="0" y="31"/>
                      <a:pt x="0" y="42"/>
                    </a:cubicBezTo>
                    <a:cubicBezTo>
                      <a:pt x="0" y="53"/>
                      <a:pt x="5" y="64"/>
                      <a:pt x="13" y="72"/>
                    </a:cubicBezTo>
                    <a:cubicBezTo>
                      <a:pt x="21" y="81"/>
                      <a:pt x="31" y="85"/>
                      <a:pt x="42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3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613" name="Freeform 129"/>
              <p:cNvSpPr>
                <a:spLocks/>
              </p:cNvSpPr>
              <p:nvPr/>
            </p:nvSpPr>
            <p:spPr bwMode="auto">
              <a:xfrm>
                <a:off x="3027" y="2307"/>
                <a:ext cx="44" cy="44"/>
              </a:xfrm>
              <a:custGeom>
                <a:avLst/>
                <a:gdLst>
                  <a:gd name="T0" fmla="*/ 72 w 85"/>
                  <a:gd name="T1" fmla="*/ 13 h 85"/>
                  <a:gd name="T2" fmla="*/ 42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2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2" y="0"/>
                    </a:cubicBezTo>
                    <a:cubicBezTo>
                      <a:pt x="31" y="0"/>
                      <a:pt x="21" y="5"/>
                      <a:pt x="13" y="13"/>
                    </a:cubicBezTo>
                    <a:cubicBezTo>
                      <a:pt x="5" y="21"/>
                      <a:pt x="0" y="31"/>
                      <a:pt x="0" y="42"/>
                    </a:cubicBezTo>
                    <a:cubicBezTo>
                      <a:pt x="0" y="53"/>
                      <a:pt x="5" y="64"/>
                      <a:pt x="13" y="72"/>
                    </a:cubicBezTo>
                    <a:cubicBezTo>
                      <a:pt x="21" y="81"/>
                      <a:pt x="31" y="85"/>
                      <a:pt x="42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3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614" name="Freeform 130"/>
              <p:cNvSpPr>
                <a:spLocks/>
              </p:cNvSpPr>
              <p:nvPr/>
            </p:nvSpPr>
            <p:spPr bwMode="auto">
              <a:xfrm>
                <a:off x="3027" y="2374"/>
                <a:ext cx="44" cy="44"/>
              </a:xfrm>
              <a:custGeom>
                <a:avLst/>
                <a:gdLst>
                  <a:gd name="T0" fmla="*/ 72 w 85"/>
                  <a:gd name="T1" fmla="*/ 13 h 85"/>
                  <a:gd name="T2" fmla="*/ 42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2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2" y="0"/>
                    </a:cubicBezTo>
                    <a:cubicBezTo>
                      <a:pt x="31" y="0"/>
                      <a:pt x="21" y="5"/>
                      <a:pt x="13" y="13"/>
                    </a:cubicBezTo>
                    <a:cubicBezTo>
                      <a:pt x="5" y="21"/>
                      <a:pt x="0" y="31"/>
                      <a:pt x="0" y="42"/>
                    </a:cubicBezTo>
                    <a:cubicBezTo>
                      <a:pt x="0" y="54"/>
                      <a:pt x="5" y="64"/>
                      <a:pt x="13" y="72"/>
                    </a:cubicBezTo>
                    <a:cubicBezTo>
                      <a:pt x="21" y="81"/>
                      <a:pt x="31" y="85"/>
                      <a:pt x="42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4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615" name="Freeform 131"/>
              <p:cNvSpPr>
                <a:spLocks/>
              </p:cNvSpPr>
              <p:nvPr/>
            </p:nvSpPr>
            <p:spPr bwMode="auto">
              <a:xfrm>
                <a:off x="3094" y="2172"/>
                <a:ext cx="44" cy="44"/>
              </a:xfrm>
              <a:custGeom>
                <a:avLst/>
                <a:gdLst>
                  <a:gd name="T0" fmla="*/ 72 w 85"/>
                  <a:gd name="T1" fmla="*/ 14 h 86"/>
                  <a:gd name="T2" fmla="*/ 42 w 85"/>
                  <a:gd name="T3" fmla="*/ 0 h 86"/>
                  <a:gd name="T4" fmla="*/ 13 w 85"/>
                  <a:gd name="T5" fmla="*/ 14 h 86"/>
                  <a:gd name="T6" fmla="*/ 0 w 85"/>
                  <a:gd name="T7" fmla="*/ 42 h 86"/>
                  <a:gd name="T8" fmla="*/ 13 w 85"/>
                  <a:gd name="T9" fmla="*/ 73 h 86"/>
                  <a:gd name="T10" fmla="*/ 42 w 85"/>
                  <a:gd name="T11" fmla="*/ 86 h 86"/>
                  <a:gd name="T12" fmla="*/ 72 w 85"/>
                  <a:gd name="T13" fmla="*/ 73 h 86"/>
                  <a:gd name="T14" fmla="*/ 85 w 85"/>
                  <a:gd name="T15" fmla="*/ 42 h 86"/>
                  <a:gd name="T16" fmla="*/ 72 w 85"/>
                  <a:gd name="T17" fmla="*/ 14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6">
                    <a:moveTo>
                      <a:pt x="72" y="14"/>
                    </a:moveTo>
                    <a:cubicBezTo>
                      <a:pt x="64" y="6"/>
                      <a:pt x="55" y="0"/>
                      <a:pt x="42" y="0"/>
                    </a:cubicBezTo>
                    <a:cubicBezTo>
                      <a:pt x="31" y="0"/>
                      <a:pt x="21" y="6"/>
                      <a:pt x="13" y="14"/>
                    </a:cubicBezTo>
                    <a:cubicBezTo>
                      <a:pt x="5" y="21"/>
                      <a:pt x="0" y="32"/>
                      <a:pt x="0" y="42"/>
                    </a:cubicBezTo>
                    <a:cubicBezTo>
                      <a:pt x="0" y="54"/>
                      <a:pt x="5" y="65"/>
                      <a:pt x="13" y="73"/>
                    </a:cubicBezTo>
                    <a:cubicBezTo>
                      <a:pt x="21" y="82"/>
                      <a:pt x="31" y="86"/>
                      <a:pt x="42" y="86"/>
                    </a:cubicBezTo>
                    <a:cubicBezTo>
                      <a:pt x="55" y="86"/>
                      <a:pt x="64" y="82"/>
                      <a:pt x="72" y="73"/>
                    </a:cubicBezTo>
                    <a:cubicBezTo>
                      <a:pt x="81" y="65"/>
                      <a:pt x="85" y="54"/>
                      <a:pt x="85" y="42"/>
                    </a:cubicBezTo>
                    <a:cubicBezTo>
                      <a:pt x="85" y="32"/>
                      <a:pt x="81" y="21"/>
                      <a:pt x="72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616" name="Freeform 132"/>
              <p:cNvSpPr>
                <a:spLocks/>
              </p:cNvSpPr>
              <p:nvPr/>
            </p:nvSpPr>
            <p:spPr bwMode="auto">
              <a:xfrm>
                <a:off x="3162" y="2037"/>
                <a:ext cx="43" cy="44"/>
              </a:xfrm>
              <a:custGeom>
                <a:avLst/>
                <a:gdLst>
                  <a:gd name="T0" fmla="*/ 72 w 85"/>
                  <a:gd name="T1" fmla="*/ 13 h 85"/>
                  <a:gd name="T2" fmla="*/ 42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2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2" y="0"/>
                    </a:cubicBezTo>
                    <a:cubicBezTo>
                      <a:pt x="31" y="0"/>
                      <a:pt x="21" y="5"/>
                      <a:pt x="13" y="13"/>
                    </a:cubicBezTo>
                    <a:cubicBezTo>
                      <a:pt x="5" y="21"/>
                      <a:pt x="0" y="32"/>
                      <a:pt x="0" y="42"/>
                    </a:cubicBezTo>
                    <a:cubicBezTo>
                      <a:pt x="0" y="54"/>
                      <a:pt x="5" y="64"/>
                      <a:pt x="13" y="72"/>
                    </a:cubicBezTo>
                    <a:cubicBezTo>
                      <a:pt x="21" y="82"/>
                      <a:pt x="31" y="85"/>
                      <a:pt x="42" y="85"/>
                    </a:cubicBezTo>
                    <a:cubicBezTo>
                      <a:pt x="55" y="85"/>
                      <a:pt x="64" y="82"/>
                      <a:pt x="72" y="72"/>
                    </a:cubicBezTo>
                    <a:cubicBezTo>
                      <a:pt x="81" y="64"/>
                      <a:pt x="85" y="54"/>
                      <a:pt x="85" y="42"/>
                    </a:cubicBezTo>
                    <a:cubicBezTo>
                      <a:pt x="85" y="32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617" name="Freeform 133"/>
              <p:cNvSpPr>
                <a:spLocks/>
              </p:cNvSpPr>
              <p:nvPr/>
            </p:nvSpPr>
            <p:spPr bwMode="auto">
              <a:xfrm>
                <a:off x="2757" y="1768"/>
                <a:ext cx="44" cy="44"/>
              </a:xfrm>
              <a:custGeom>
                <a:avLst/>
                <a:gdLst>
                  <a:gd name="T0" fmla="*/ 72 w 85"/>
                  <a:gd name="T1" fmla="*/ 13 h 85"/>
                  <a:gd name="T2" fmla="*/ 42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2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2" y="0"/>
                    </a:cubicBezTo>
                    <a:cubicBezTo>
                      <a:pt x="32" y="0"/>
                      <a:pt x="21" y="5"/>
                      <a:pt x="13" y="13"/>
                    </a:cubicBezTo>
                    <a:cubicBezTo>
                      <a:pt x="6" y="21"/>
                      <a:pt x="0" y="31"/>
                      <a:pt x="0" y="42"/>
                    </a:cubicBezTo>
                    <a:cubicBezTo>
                      <a:pt x="0" y="55"/>
                      <a:pt x="6" y="64"/>
                      <a:pt x="13" y="72"/>
                    </a:cubicBezTo>
                    <a:cubicBezTo>
                      <a:pt x="21" y="81"/>
                      <a:pt x="32" y="85"/>
                      <a:pt x="42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618" name="Freeform 134"/>
              <p:cNvSpPr>
                <a:spLocks/>
              </p:cNvSpPr>
              <p:nvPr/>
            </p:nvSpPr>
            <p:spPr bwMode="auto">
              <a:xfrm>
                <a:off x="2824" y="1768"/>
                <a:ext cx="45" cy="44"/>
              </a:xfrm>
              <a:custGeom>
                <a:avLst/>
                <a:gdLst>
                  <a:gd name="T0" fmla="*/ 72 w 86"/>
                  <a:gd name="T1" fmla="*/ 13 h 85"/>
                  <a:gd name="T2" fmla="*/ 42 w 86"/>
                  <a:gd name="T3" fmla="*/ 0 h 85"/>
                  <a:gd name="T4" fmla="*/ 13 w 86"/>
                  <a:gd name="T5" fmla="*/ 13 h 85"/>
                  <a:gd name="T6" fmla="*/ 0 w 86"/>
                  <a:gd name="T7" fmla="*/ 42 h 85"/>
                  <a:gd name="T8" fmla="*/ 13 w 86"/>
                  <a:gd name="T9" fmla="*/ 72 h 85"/>
                  <a:gd name="T10" fmla="*/ 42 w 86"/>
                  <a:gd name="T11" fmla="*/ 85 h 85"/>
                  <a:gd name="T12" fmla="*/ 72 w 86"/>
                  <a:gd name="T13" fmla="*/ 72 h 85"/>
                  <a:gd name="T14" fmla="*/ 86 w 86"/>
                  <a:gd name="T15" fmla="*/ 42 h 85"/>
                  <a:gd name="T16" fmla="*/ 72 w 86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5">
                    <a:moveTo>
                      <a:pt x="72" y="13"/>
                    </a:moveTo>
                    <a:cubicBezTo>
                      <a:pt x="65" y="5"/>
                      <a:pt x="55" y="0"/>
                      <a:pt x="42" y="0"/>
                    </a:cubicBezTo>
                    <a:cubicBezTo>
                      <a:pt x="32" y="0"/>
                      <a:pt x="21" y="5"/>
                      <a:pt x="13" y="13"/>
                    </a:cubicBezTo>
                    <a:cubicBezTo>
                      <a:pt x="6" y="21"/>
                      <a:pt x="0" y="31"/>
                      <a:pt x="0" y="42"/>
                    </a:cubicBezTo>
                    <a:cubicBezTo>
                      <a:pt x="0" y="55"/>
                      <a:pt x="6" y="64"/>
                      <a:pt x="13" y="72"/>
                    </a:cubicBezTo>
                    <a:cubicBezTo>
                      <a:pt x="21" y="81"/>
                      <a:pt x="32" y="85"/>
                      <a:pt x="42" y="85"/>
                    </a:cubicBezTo>
                    <a:cubicBezTo>
                      <a:pt x="55" y="85"/>
                      <a:pt x="65" y="81"/>
                      <a:pt x="72" y="72"/>
                    </a:cubicBezTo>
                    <a:cubicBezTo>
                      <a:pt x="82" y="64"/>
                      <a:pt x="86" y="55"/>
                      <a:pt x="86" y="42"/>
                    </a:cubicBezTo>
                    <a:cubicBezTo>
                      <a:pt x="86" y="31"/>
                      <a:pt x="82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619" name="Freeform 135"/>
              <p:cNvSpPr>
                <a:spLocks/>
              </p:cNvSpPr>
              <p:nvPr/>
            </p:nvSpPr>
            <p:spPr bwMode="auto">
              <a:xfrm>
                <a:off x="2959" y="1700"/>
                <a:ext cx="44" cy="44"/>
              </a:xfrm>
              <a:custGeom>
                <a:avLst/>
                <a:gdLst>
                  <a:gd name="T0" fmla="*/ 73 w 86"/>
                  <a:gd name="T1" fmla="*/ 13 h 85"/>
                  <a:gd name="T2" fmla="*/ 42 w 86"/>
                  <a:gd name="T3" fmla="*/ 0 h 85"/>
                  <a:gd name="T4" fmla="*/ 14 w 86"/>
                  <a:gd name="T5" fmla="*/ 13 h 85"/>
                  <a:gd name="T6" fmla="*/ 0 w 86"/>
                  <a:gd name="T7" fmla="*/ 42 h 85"/>
                  <a:gd name="T8" fmla="*/ 14 w 86"/>
                  <a:gd name="T9" fmla="*/ 72 h 85"/>
                  <a:gd name="T10" fmla="*/ 42 w 86"/>
                  <a:gd name="T11" fmla="*/ 85 h 85"/>
                  <a:gd name="T12" fmla="*/ 73 w 86"/>
                  <a:gd name="T13" fmla="*/ 72 h 85"/>
                  <a:gd name="T14" fmla="*/ 86 w 86"/>
                  <a:gd name="T15" fmla="*/ 42 h 85"/>
                  <a:gd name="T16" fmla="*/ 73 w 86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5">
                    <a:moveTo>
                      <a:pt x="73" y="13"/>
                    </a:moveTo>
                    <a:cubicBezTo>
                      <a:pt x="65" y="5"/>
                      <a:pt x="56" y="0"/>
                      <a:pt x="42" y="0"/>
                    </a:cubicBezTo>
                    <a:cubicBezTo>
                      <a:pt x="32" y="0"/>
                      <a:pt x="21" y="5"/>
                      <a:pt x="14" y="13"/>
                    </a:cubicBezTo>
                    <a:cubicBezTo>
                      <a:pt x="6" y="21"/>
                      <a:pt x="0" y="31"/>
                      <a:pt x="0" y="42"/>
                    </a:cubicBezTo>
                    <a:cubicBezTo>
                      <a:pt x="0" y="55"/>
                      <a:pt x="6" y="64"/>
                      <a:pt x="14" y="72"/>
                    </a:cubicBezTo>
                    <a:cubicBezTo>
                      <a:pt x="21" y="81"/>
                      <a:pt x="32" y="85"/>
                      <a:pt x="42" y="85"/>
                    </a:cubicBezTo>
                    <a:cubicBezTo>
                      <a:pt x="56" y="85"/>
                      <a:pt x="65" y="81"/>
                      <a:pt x="73" y="72"/>
                    </a:cubicBezTo>
                    <a:cubicBezTo>
                      <a:pt x="82" y="64"/>
                      <a:pt x="86" y="55"/>
                      <a:pt x="86" y="42"/>
                    </a:cubicBezTo>
                    <a:cubicBezTo>
                      <a:pt x="86" y="31"/>
                      <a:pt x="82" y="21"/>
                      <a:pt x="73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620" name="Freeform 136"/>
              <p:cNvSpPr>
                <a:spLocks/>
              </p:cNvSpPr>
              <p:nvPr/>
            </p:nvSpPr>
            <p:spPr bwMode="auto">
              <a:xfrm>
                <a:off x="3162" y="2374"/>
                <a:ext cx="43" cy="44"/>
              </a:xfrm>
              <a:custGeom>
                <a:avLst/>
                <a:gdLst>
                  <a:gd name="T0" fmla="*/ 72 w 85"/>
                  <a:gd name="T1" fmla="*/ 13 h 85"/>
                  <a:gd name="T2" fmla="*/ 42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2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2" y="0"/>
                    </a:cubicBezTo>
                    <a:cubicBezTo>
                      <a:pt x="31" y="0"/>
                      <a:pt x="21" y="5"/>
                      <a:pt x="13" y="13"/>
                    </a:cubicBezTo>
                    <a:cubicBezTo>
                      <a:pt x="5" y="21"/>
                      <a:pt x="0" y="31"/>
                      <a:pt x="0" y="42"/>
                    </a:cubicBezTo>
                    <a:cubicBezTo>
                      <a:pt x="0" y="54"/>
                      <a:pt x="5" y="64"/>
                      <a:pt x="13" y="72"/>
                    </a:cubicBezTo>
                    <a:cubicBezTo>
                      <a:pt x="21" y="81"/>
                      <a:pt x="31" y="85"/>
                      <a:pt x="42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4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621" name="Freeform 137"/>
              <p:cNvSpPr>
                <a:spLocks/>
              </p:cNvSpPr>
              <p:nvPr/>
            </p:nvSpPr>
            <p:spPr bwMode="auto">
              <a:xfrm>
                <a:off x="3229" y="1902"/>
                <a:ext cx="44" cy="44"/>
              </a:xfrm>
              <a:custGeom>
                <a:avLst/>
                <a:gdLst>
                  <a:gd name="T0" fmla="*/ 72 w 85"/>
                  <a:gd name="T1" fmla="*/ 13 h 85"/>
                  <a:gd name="T2" fmla="*/ 42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2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2" y="0"/>
                    </a:cubicBezTo>
                    <a:cubicBezTo>
                      <a:pt x="31" y="0"/>
                      <a:pt x="21" y="5"/>
                      <a:pt x="13" y="13"/>
                    </a:cubicBezTo>
                    <a:cubicBezTo>
                      <a:pt x="5" y="21"/>
                      <a:pt x="0" y="32"/>
                      <a:pt x="0" y="42"/>
                    </a:cubicBezTo>
                    <a:cubicBezTo>
                      <a:pt x="0" y="55"/>
                      <a:pt x="5" y="64"/>
                      <a:pt x="13" y="72"/>
                    </a:cubicBezTo>
                    <a:cubicBezTo>
                      <a:pt x="21" y="81"/>
                      <a:pt x="31" y="85"/>
                      <a:pt x="42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2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622" name="Freeform 138"/>
              <p:cNvSpPr>
                <a:spLocks/>
              </p:cNvSpPr>
              <p:nvPr/>
            </p:nvSpPr>
            <p:spPr bwMode="auto">
              <a:xfrm>
                <a:off x="3229" y="1970"/>
                <a:ext cx="44" cy="43"/>
              </a:xfrm>
              <a:custGeom>
                <a:avLst/>
                <a:gdLst>
                  <a:gd name="T0" fmla="*/ 72 w 85"/>
                  <a:gd name="T1" fmla="*/ 13 h 85"/>
                  <a:gd name="T2" fmla="*/ 42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2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2" y="0"/>
                    </a:cubicBezTo>
                    <a:cubicBezTo>
                      <a:pt x="31" y="0"/>
                      <a:pt x="21" y="5"/>
                      <a:pt x="13" y="13"/>
                    </a:cubicBezTo>
                    <a:cubicBezTo>
                      <a:pt x="5" y="21"/>
                      <a:pt x="0" y="32"/>
                      <a:pt x="0" y="42"/>
                    </a:cubicBezTo>
                    <a:cubicBezTo>
                      <a:pt x="0" y="54"/>
                      <a:pt x="5" y="64"/>
                      <a:pt x="13" y="72"/>
                    </a:cubicBezTo>
                    <a:cubicBezTo>
                      <a:pt x="21" y="81"/>
                      <a:pt x="31" y="85"/>
                      <a:pt x="42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4"/>
                      <a:pt x="85" y="42"/>
                    </a:cubicBezTo>
                    <a:cubicBezTo>
                      <a:pt x="85" y="32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623" name="Freeform 139"/>
              <p:cNvSpPr>
                <a:spLocks/>
              </p:cNvSpPr>
              <p:nvPr/>
            </p:nvSpPr>
            <p:spPr bwMode="auto">
              <a:xfrm>
                <a:off x="2959" y="1633"/>
                <a:ext cx="44" cy="44"/>
              </a:xfrm>
              <a:custGeom>
                <a:avLst/>
                <a:gdLst>
                  <a:gd name="T0" fmla="*/ 73 w 86"/>
                  <a:gd name="T1" fmla="*/ 13 h 85"/>
                  <a:gd name="T2" fmla="*/ 42 w 86"/>
                  <a:gd name="T3" fmla="*/ 0 h 85"/>
                  <a:gd name="T4" fmla="*/ 14 w 86"/>
                  <a:gd name="T5" fmla="*/ 13 h 85"/>
                  <a:gd name="T6" fmla="*/ 0 w 86"/>
                  <a:gd name="T7" fmla="*/ 42 h 85"/>
                  <a:gd name="T8" fmla="*/ 14 w 86"/>
                  <a:gd name="T9" fmla="*/ 72 h 85"/>
                  <a:gd name="T10" fmla="*/ 42 w 86"/>
                  <a:gd name="T11" fmla="*/ 85 h 85"/>
                  <a:gd name="T12" fmla="*/ 73 w 86"/>
                  <a:gd name="T13" fmla="*/ 72 h 85"/>
                  <a:gd name="T14" fmla="*/ 86 w 86"/>
                  <a:gd name="T15" fmla="*/ 42 h 85"/>
                  <a:gd name="T16" fmla="*/ 73 w 86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5">
                    <a:moveTo>
                      <a:pt x="73" y="13"/>
                    </a:moveTo>
                    <a:cubicBezTo>
                      <a:pt x="65" y="5"/>
                      <a:pt x="56" y="0"/>
                      <a:pt x="42" y="0"/>
                    </a:cubicBezTo>
                    <a:cubicBezTo>
                      <a:pt x="32" y="0"/>
                      <a:pt x="21" y="5"/>
                      <a:pt x="14" y="13"/>
                    </a:cubicBezTo>
                    <a:cubicBezTo>
                      <a:pt x="6" y="21"/>
                      <a:pt x="0" y="31"/>
                      <a:pt x="0" y="42"/>
                    </a:cubicBezTo>
                    <a:cubicBezTo>
                      <a:pt x="0" y="55"/>
                      <a:pt x="6" y="64"/>
                      <a:pt x="14" y="72"/>
                    </a:cubicBezTo>
                    <a:cubicBezTo>
                      <a:pt x="21" y="81"/>
                      <a:pt x="32" y="85"/>
                      <a:pt x="42" y="85"/>
                    </a:cubicBezTo>
                    <a:cubicBezTo>
                      <a:pt x="56" y="85"/>
                      <a:pt x="65" y="81"/>
                      <a:pt x="73" y="72"/>
                    </a:cubicBezTo>
                    <a:cubicBezTo>
                      <a:pt x="82" y="64"/>
                      <a:pt x="86" y="55"/>
                      <a:pt x="86" y="42"/>
                    </a:cubicBezTo>
                    <a:cubicBezTo>
                      <a:pt x="86" y="31"/>
                      <a:pt x="82" y="21"/>
                      <a:pt x="73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624" name="Freeform 140"/>
              <p:cNvSpPr>
                <a:spLocks/>
              </p:cNvSpPr>
              <p:nvPr/>
            </p:nvSpPr>
            <p:spPr bwMode="auto">
              <a:xfrm>
                <a:off x="3094" y="1700"/>
                <a:ext cx="44" cy="44"/>
              </a:xfrm>
              <a:custGeom>
                <a:avLst/>
                <a:gdLst>
                  <a:gd name="T0" fmla="*/ 72 w 85"/>
                  <a:gd name="T1" fmla="*/ 13 h 85"/>
                  <a:gd name="T2" fmla="*/ 42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2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2" y="0"/>
                    </a:cubicBezTo>
                    <a:cubicBezTo>
                      <a:pt x="31" y="0"/>
                      <a:pt x="21" y="5"/>
                      <a:pt x="13" y="13"/>
                    </a:cubicBezTo>
                    <a:cubicBezTo>
                      <a:pt x="5" y="21"/>
                      <a:pt x="0" y="31"/>
                      <a:pt x="0" y="42"/>
                    </a:cubicBezTo>
                    <a:cubicBezTo>
                      <a:pt x="0" y="55"/>
                      <a:pt x="5" y="64"/>
                      <a:pt x="13" y="72"/>
                    </a:cubicBezTo>
                    <a:cubicBezTo>
                      <a:pt x="21" y="81"/>
                      <a:pt x="31" y="85"/>
                      <a:pt x="42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625" name="Freeform 141"/>
              <p:cNvSpPr>
                <a:spLocks/>
              </p:cNvSpPr>
              <p:nvPr/>
            </p:nvSpPr>
            <p:spPr bwMode="auto">
              <a:xfrm>
                <a:off x="2690" y="1296"/>
                <a:ext cx="43" cy="44"/>
              </a:xfrm>
              <a:custGeom>
                <a:avLst/>
                <a:gdLst>
                  <a:gd name="T0" fmla="*/ 72 w 85"/>
                  <a:gd name="T1" fmla="*/ 13 h 85"/>
                  <a:gd name="T2" fmla="*/ 42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2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2" y="0"/>
                    </a:cubicBezTo>
                    <a:cubicBezTo>
                      <a:pt x="32" y="0"/>
                      <a:pt x="21" y="5"/>
                      <a:pt x="13" y="13"/>
                    </a:cubicBezTo>
                    <a:cubicBezTo>
                      <a:pt x="5" y="21"/>
                      <a:pt x="0" y="32"/>
                      <a:pt x="0" y="42"/>
                    </a:cubicBezTo>
                    <a:cubicBezTo>
                      <a:pt x="0" y="55"/>
                      <a:pt x="5" y="64"/>
                      <a:pt x="13" y="72"/>
                    </a:cubicBezTo>
                    <a:cubicBezTo>
                      <a:pt x="21" y="81"/>
                      <a:pt x="32" y="85"/>
                      <a:pt x="42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2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626" name="Freeform 142"/>
              <p:cNvSpPr>
                <a:spLocks/>
              </p:cNvSpPr>
              <p:nvPr/>
            </p:nvSpPr>
            <p:spPr bwMode="auto">
              <a:xfrm>
                <a:off x="2757" y="1229"/>
                <a:ext cx="44" cy="43"/>
              </a:xfrm>
              <a:custGeom>
                <a:avLst/>
                <a:gdLst>
                  <a:gd name="T0" fmla="*/ 72 w 85"/>
                  <a:gd name="T1" fmla="*/ 13 h 85"/>
                  <a:gd name="T2" fmla="*/ 42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2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2" y="0"/>
                    </a:cubicBezTo>
                    <a:cubicBezTo>
                      <a:pt x="32" y="0"/>
                      <a:pt x="21" y="5"/>
                      <a:pt x="13" y="13"/>
                    </a:cubicBezTo>
                    <a:cubicBezTo>
                      <a:pt x="6" y="21"/>
                      <a:pt x="0" y="31"/>
                      <a:pt x="0" y="42"/>
                    </a:cubicBezTo>
                    <a:cubicBezTo>
                      <a:pt x="0" y="55"/>
                      <a:pt x="6" y="64"/>
                      <a:pt x="13" y="72"/>
                    </a:cubicBezTo>
                    <a:cubicBezTo>
                      <a:pt x="21" y="81"/>
                      <a:pt x="32" y="85"/>
                      <a:pt x="42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627" name="Freeform 143"/>
              <p:cNvSpPr>
                <a:spLocks/>
              </p:cNvSpPr>
              <p:nvPr/>
            </p:nvSpPr>
            <p:spPr bwMode="auto">
              <a:xfrm>
                <a:off x="2690" y="1431"/>
                <a:ext cx="43" cy="44"/>
              </a:xfrm>
              <a:custGeom>
                <a:avLst/>
                <a:gdLst>
                  <a:gd name="T0" fmla="*/ 72 w 85"/>
                  <a:gd name="T1" fmla="*/ 13 h 86"/>
                  <a:gd name="T2" fmla="*/ 42 w 85"/>
                  <a:gd name="T3" fmla="*/ 0 h 86"/>
                  <a:gd name="T4" fmla="*/ 13 w 85"/>
                  <a:gd name="T5" fmla="*/ 13 h 86"/>
                  <a:gd name="T6" fmla="*/ 0 w 85"/>
                  <a:gd name="T7" fmla="*/ 42 h 86"/>
                  <a:gd name="T8" fmla="*/ 13 w 85"/>
                  <a:gd name="T9" fmla="*/ 72 h 86"/>
                  <a:gd name="T10" fmla="*/ 42 w 85"/>
                  <a:gd name="T11" fmla="*/ 86 h 86"/>
                  <a:gd name="T12" fmla="*/ 72 w 85"/>
                  <a:gd name="T13" fmla="*/ 72 h 86"/>
                  <a:gd name="T14" fmla="*/ 85 w 85"/>
                  <a:gd name="T15" fmla="*/ 42 h 86"/>
                  <a:gd name="T16" fmla="*/ 72 w 85"/>
                  <a:gd name="T17" fmla="*/ 1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6">
                    <a:moveTo>
                      <a:pt x="72" y="13"/>
                    </a:moveTo>
                    <a:cubicBezTo>
                      <a:pt x="64" y="6"/>
                      <a:pt x="55" y="0"/>
                      <a:pt x="42" y="0"/>
                    </a:cubicBezTo>
                    <a:cubicBezTo>
                      <a:pt x="32" y="0"/>
                      <a:pt x="21" y="6"/>
                      <a:pt x="13" y="13"/>
                    </a:cubicBezTo>
                    <a:cubicBezTo>
                      <a:pt x="5" y="21"/>
                      <a:pt x="0" y="32"/>
                      <a:pt x="0" y="42"/>
                    </a:cubicBezTo>
                    <a:cubicBezTo>
                      <a:pt x="0" y="55"/>
                      <a:pt x="5" y="65"/>
                      <a:pt x="13" y="72"/>
                    </a:cubicBezTo>
                    <a:cubicBezTo>
                      <a:pt x="21" y="82"/>
                      <a:pt x="32" y="86"/>
                      <a:pt x="42" y="86"/>
                    </a:cubicBezTo>
                    <a:cubicBezTo>
                      <a:pt x="55" y="86"/>
                      <a:pt x="64" y="82"/>
                      <a:pt x="72" y="72"/>
                    </a:cubicBezTo>
                    <a:cubicBezTo>
                      <a:pt x="81" y="65"/>
                      <a:pt x="85" y="55"/>
                      <a:pt x="85" y="42"/>
                    </a:cubicBezTo>
                    <a:cubicBezTo>
                      <a:pt x="85" y="32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628" name="Freeform 144"/>
              <p:cNvSpPr>
                <a:spLocks/>
              </p:cNvSpPr>
              <p:nvPr/>
            </p:nvSpPr>
            <p:spPr bwMode="auto">
              <a:xfrm>
                <a:off x="2622" y="1498"/>
                <a:ext cx="44" cy="44"/>
              </a:xfrm>
              <a:custGeom>
                <a:avLst/>
                <a:gdLst>
                  <a:gd name="T0" fmla="*/ 72 w 85"/>
                  <a:gd name="T1" fmla="*/ 14 h 86"/>
                  <a:gd name="T2" fmla="*/ 42 w 85"/>
                  <a:gd name="T3" fmla="*/ 0 h 86"/>
                  <a:gd name="T4" fmla="*/ 13 w 85"/>
                  <a:gd name="T5" fmla="*/ 14 h 86"/>
                  <a:gd name="T6" fmla="*/ 0 w 85"/>
                  <a:gd name="T7" fmla="*/ 42 h 86"/>
                  <a:gd name="T8" fmla="*/ 13 w 85"/>
                  <a:gd name="T9" fmla="*/ 73 h 86"/>
                  <a:gd name="T10" fmla="*/ 42 w 85"/>
                  <a:gd name="T11" fmla="*/ 86 h 86"/>
                  <a:gd name="T12" fmla="*/ 72 w 85"/>
                  <a:gd name="T13" fmla="*/ 73 h 86"/>
                  <a:gd name="T14" fmla="*/ 85 w 85"/>
                  <a:gd name="T15" fmla="*/ 42 h 86"/>
                  <a:gd name="T16" fmla="*/ 72 w 85"/>
                  <a:gd name="T17" fmla="*/ 14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6">
                    <a:moveTo>
                      <a:pt x="72" y="14"/>
                    </a:moveTo>
                    <a:cubicBezTo>
                      <a:pt x="64" y="6"/>
                      <a:pt x="55" y="0"/>
                      <a:pt x="42" y="0"/>
                    </a:cubicBezTo>
                    <a:cubicBezTo>
                      <a:pt x="31" y="0"/>
                      <a:pt x="21" y="6"/>
                      <a:pt x="13" y="14"/>
                    </a:cubicBezTo>
                    <a:cubicBezTo>
                      <a:pt x="5" y="21"/>
                      <a:pt x="0" y="32"/>
                      <a:pt x="0" y="42"/>
                    </a:cubicBezTo>
                    <a:cubicBezTo>
                      <a:pt x="0" y="56"/>
                      <a:pt x="5" y="65"/>
                      <a:pt x="13" y="73"/>
                    </a:cubicBezTo>
                    <a:cubicBezTo>
                      <a:pt x="21" y="82"/>
                      <a:pt x="31" y="86"/>
                      <a:pt x="42" y="86"/>
                    </a:cubicBezTo>
                    <a:cubicBezTo>
                      <a:pt x="55" y="86"/>
                      <a:pt x="64" y="82"/>
                      <a:pt x="72" y="73"/>
                    </a:cubicBezTo>
                    <a:cubicBezTo>
                      <a:pt x="81" y="65"/>
                      <a:pt x="85" y="56"/>
                      <a:pt x="85" y="42"/>
                    </a:cubicBezTo>
                    <a:cubicBezTo>
                      <a:pt x="85" y="32"/>
                      <a:pt x="81" y="21"/>
                      <a:pt x="72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629" name="Freeform 145"/>
              <p:cNvSpPr>
                <a:spLocks/>
              </p:cNvSpPr>
              <p:nvPr/>
            </p:nvSpPr>
            <p:spPr bwMode="auto">
              <a:xfrm>
                <a:off x="2690" y="1498"/>
                <a:ext cx="43" cy="44"/>
              </a:xfrm>
              <a:custGeom>
                <a:avLst/>
                <a:gdLst>
                  <a:gd name="T0" fmla="*/ 72 w 85"/>
                  <a:gd name="T1" fmla="*/ 14 h 86"/>
                  <a:gd name="T2" fmla="*/ 42 w 85"/>
                  <a:gd name="T3" fmla="*/ 0 h 86"/>
                  <a:gd name="T4" fmla="*/ 13 w 85"/>
                  <a:gd name="T5" fmla="*/ 14 h 86"/>
                  <a:gd name="T6" fmla="*/ 0 w 85"/>
                  <a:gd name="T7" fmla="*/ 42 h 86"/>
                  <a:gd name="T8" fmla="*/ 13 w 85"/>
                  <a:gd name="T9" fmla="*/ 73 h 86"/>
                  <a:gd name="T10" fmla="*/ 42 w 85"/>
                  <a:gd name="T11" fmla="*/ 86 h 86"/>
                  <a:gd name="T12" fmla="*/ 72 w 85"/>
                  <a:gd name="T13" fmla="*/ 73 h 86"/>
                  <a:gd name="T14" fmla="*/ 85 w 85"/>
                  <a:gd name="T15" fmla="*/ 42 h 86"/>
                  <a:gd name="T16" fmla="*/ 72 w 85"/>
                  <a:gd name="T17" fmla="*/ 14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6">
                    <a:moveTo>
                      <a:pt x="72" y="14"/>
                    </a:moveTo>
                    <a:cubicBezTo>
                      <a:pt x="64" y="6"/>
                      <a:pt x="55" y="0"/>
                      <a:pt x="42" y="0"/>
                    </a:cubicBezTo>
                    <a:cubicBezTo>
                      <a:pt x="32" y="0"/>
                      <a:pt x="21" y="6"/>
                      <a:pt x="13" y="14"/>
                    </a:cubicBezTo>
                    <a:cubicBezTo>
                      <a:pt x="5" y="21"/>
                      <a:pt x="0" y="32"/>
                      <a:pt x="0" y="42"/>
                    </a:cubicBezTo>
                    <a:cubicBezTo>
                      <a:pt x="0" y="56"/>
                      <a:pt x="5" y="65"/>
                      <a:pt x="13" y="73"/>
                    </a:cubicBezTo>
                    <a:cubicBezTo>
                      <a:pt x="21" y="82"/>
                      <a:pt x="32" y="86"/>
                      <a:pt x="42" y="86"/>
                    </a:cubicBezTo>
                    <a:cubicBezTo>
                      <a:pt x="55" y="86"/>
                      <a:pt x="64" y="82"/>
                      <a:pt x="72" y="73"/>
                    </a:cubicBezTo>
                    <a:cubicBezTo>
                      <a:pt x="81" y="65"/>
                      <a:pt x="85" y="56"/>
                      <a:pt x="85" y="42"/>
                    </a:cubicBezTo>
                    <a:cubicBezTo>
                      <a:pt x="85" y="32"/>
                      <a:pt x="81" y="21"/>
                      <a:pt x="72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630" name="Freeform 146"/>
              <p:cNvSpPr>
                <a:spLocks/>
              </p:cNvSpPr>
              <p:nvPr/>
            </p:nvSpPr>
            <p:spPr bwMode="auto">
              <a:xfrm>
                <a:off x="2824" y="1094"/>
                <a:ext cx="45" cy="44"/>
              </a:xfrm>
              <a:custGeom>
                <a:avLst/>
                <a:gdLst>
                  <a:gd name="T0" fmla="*/ 72 w 86"/>
                  <a:gd name="T1" fmla="*/ 13 h 85"/>
                  <a:gd name="T2" fmla="*/ 42 w 86"/>
                  <a:gd name="T3" fmla="*/ 0 h 85"/>
                  <a:gd name="T4" fmla="*/ 13 w 86"/>
                  <a:gd name="T5" fmla="*/ 13 h 85"/>
                  <a:gd name="T6" fmla="*/ 0 w 86"/>
                  <a:gd name="T7" fmla="*/ 42 h 85"/>
                  <a:gd name="T8" fmla="*/ 13 w 86"/>
                  <a:gd name="T9" fmla="*/ 72 h 85"/>
                  <a:gd name="T10" fmla="*/ 42 w 86"/>
                  <a:gd name="T11" fmla="*/ 85 h 85"/>
                  <a:gd name="T12" fmla="*/ 72 w 86"/>
                  <a:gd name="T13" fmla="*/ 72 h 85"/>
                  <a:gd name="T14" fmla="*/ 86 w 86"/>
                  <a:gd name="T15" fmla="*/ 42 h 85"/>
                  <a:gd name="T16" fmla="*/ 72 w 86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5">
                    <a:moveTo>
                      <a:pt x="72" y="13"/>
                    </a:moveTo>
                    <a:cubicBezTo>
                      <a:pt x="65" y="5"/>
                      <a:pt x="55" y="0"/>
                      <a:pt x="42" y="0"/>
                    </a:cubicBezTo>
                    <a:cubicBezTo>
                      <a:pt x="32" y="0"/>
                      <a:pt x="21" y="5"/>
                      <a:pt x="13" y="13"/>
                    </a:cubicBezTo>
                    <a:cubicBezTo>
                      <a:pt x="6" y="21"/>
                      <a:pt x="0" y="31"/>
                      <a:pt x="0" y="42"/>
                    </a:cubicBezTo>
                    <a:cubicBezTo>
                      <a:pt x="0" y="55"/>
                      <a:pt x="6" y="64"/>
                      <a:pt x="13" y="72"/>
                    </a:cubicBezTo>
                    <a:cubicBezTo>
                      <a:pt x="21" y="81"/>
                      <a:pt x="32" y="85"/>
                      <a:pt x="42" y="85"/>
                    </a:cubicBezTo>
                    <a:cubicBezTo>
                      <a:pt x="55" y="85"/>
                      <a:pt x="65" y="81"/>
                      <a:pt x="72" y="72"/>
                    </a:cubicBezTo>
                    <a:cubicBezTo>
                      <a:pt x="82" y="64"/>
                      <a:pt x="86" y="55"/>
                      <a:pt x="86" y="42"/>
                    </a:cubicBezTo>
                    <a:cubicBezTo>
                      <a:pt x="86" y="31"/>
                      <a:pt x="82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631" name="Freeform 147"/>
              <p:cNvSpPr>
                <a:spLocks/>
              </p:cNvSpPr>
              <p:nvPr/>
            </p:nvSpPr>
            <p:spPr bwMode="auto">
              <a:xfrm>
                <a:off x="2824" y="1363"/>
                <a:ext cx="45" cy="44"/>
              </a:xfrm>
              <a:custGeom>
                <a:avLst/>
                <a:gdLst>
                  <a:gd name="T0" fmla="*/ 72 w 86"/>
                  <a:gd name="T1" fmla="*/ 13 h 85"/>
                  <a:gd name="T2" fmla="*/ 42 w 86"/>
                  <a:gd name="T3" fmla="*/ 0 h 85"/>
                  <a:gd name="T4" fmla="*/ 13 w 86"/>
                  <a:gd name="T5" fmla="*/ 13 h 85"/>
                  <a:gd name="T6" fmla="*/ 0 w 86"/>
                  <a:gd name="T7" fmla="*/ 42 h 85"/>
                  <a:gd name="T8" fmla="*/ 13 w 86"/>
                  <a:gd name="T9" fmla="*/ 72 h 85"/>
                  <a:gd name="T10" fmla="*/ 42 w 86"/>
                  <a:gd name="T11" fmla="*/ 85 h 85"/>
                  <a:gd name="T12" fmla="*/ 72 w 86"/>
                  <a:gd name="T13" fmla="*/ 72 h 85"/>
                  <a:gd name="T14" fmla="*/ 86 w 86"/>
                  <a:gd name="T15" fmla="*/ 42 h 85"/>
                  <a:gd name="T16" fmla="*/ 72 w 86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5">
                    <a:moveTo>
                      <a:pt x="72" y="13"/>
                    </a:moveTo>
                    <a:cubicBezTo>
                      <a:pt x="65" y="6"/>
                      <a:pt x="55" y="0"/>
                      <a:pt x="42" y="0"/>
                    </a:cubicBezTo>
                    <a:cubicBezTo>
                      <a:pt x="32" y="0"/>
                      <a:pt x="21" y="6"/>
                      <a:pt x="13" y="13"/>
                    </a:cubicBezTo>
                    <a:cubicBezTo>
                      <a:pt x="6" y="21"/>
                      <a:pt x="0" y="32"/>
                      <a:pt x="0" y="42"/>
                    </a:cubicBezTo>
                    <a:cubicBezTo>
                      <a:pt x="0" y="55"/>
                      <a:pt x="6" y="64"/>
                      <a:pt x="13" y="72"/>
                    </a:cubicBezTo>
                    <a:cubicBezTo>
                      <a:pt x="21" y="82"/>
                      <a:pt x="32" y="85"/>
                      <a:pt x="42" y="85"/>
                    </a:cubicBezTo>
                    <a:cubicBezTo>
                      <a:pt x="55" y="85"/>
                      <a:pt x="65" y="82"/>
                      <a:pt x="72" y="72"/>
                    </a:cubicBezTo>
                    <a:cubicBezTo>
                      <a:pt x="82" y="64"/>
                      <a:pt x="86" y="55"/>
                      <a:pt x="86" y="42"/>
                    </a:cubicBezTo>
                    <a:cubicBezTo>
                      <a:pt x="86" y="32"/>
                      <a:pt x="82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632" name="Freeform 148"/>
              <p:cNvSpPr>
                <a:spLocks/>
              </p:cNvSpPr>
              <p:nvPr/>
            </p:nvSpPr>
            <p:spPr bwMode="auto">
              <a:xfrm>
                <a:off x="2892" y="1027"/>
                <a:ext cx="44" cy="43"/>
              </a:xfrm>
              <a:custGeom>
                <a:avLst/>
                <a:gdLst>
                  <a:gd name="T0" fmla="*/ 72 w 86"/>
                  <a:gd name="T1" fmla="*/ 13 h 85"/>
                  <a:gd name="T2" fmla="*/ 42 w 86"/>
                  <a:gd name="T3" fmla="*/ 0 h 85"/>
                  <a:gd name="T4" fmla="*/ 14 w 86"/>
                  <a:gd name="T5" fmla="*/ 13 h 85"/>
                  <a:gd name="T6" fmla="*/ 0 w 86"/>
                  <a:gd name="T7" fmla="*/ 42 h 85"/>
                  <a:gd name="T8" fmla="*/ 14 w 86"/>
                  <a:gd name="T9" fmla="*/ 72 h 85"/>
                  <a:gd name="T10" fmla="*/ 42 w 86"/>
                  <a:gd name="T11" fmla="*/ 85 h 85"/>
                  <a:gd name="T12" fmla="*/ 72 w 86"/>
                  <a:gd name="T13" fmla="*/ 72 h 85"/>
                  <a:gd name="T14" fmla="*/ 86 w 86"/>
                  <a:gd name="T15" fmla="*/ 42 h 85"/>
                  <a:gd name="T16" fmla="*/ 72 w 86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5">
                    <a:moveTo>
                      <a:pt x="72" y="13"/>
                    </a:moveTo>
                    <a:cubicBezTo>
                      <a:pt x="65" y="5"/>
                      <a:pt x="55" y="0"/>
                      <a:pt x="42" y="0"/>
                    </a:cubicBezTo>
                    <a:cubicBezTo>
                      <a:pt x="32" y="0"/>
                      <a:pt x="21" y="5"/>
                      <a:pt x="14" y="13"/>
                    </a:cubicBezTo>
                    <a:cubicBezTo>
                      <a:pt x="6" y="21"/>
                      <a:pt x="0" y="31"/>
                      <a:pt x="0" y="42"/>
                    </a:cubicBezTo>
                    <a:cubicBezTo>
                      <a:pt x="0" y="55"/>
                      <a:pt x="6" y="64"/>
                      <a:pt x="14" y="72"/>
                    </a:cubicBezTo>
                    <a:cubicBezTo>
                      <a:pt x="21" y="81"/>
                      <a:pt x="32" y="85"/>
                      <a:pt x="42" y="85"/>
                    </a:cubicBezTo>
                    <a:cubicBezTo>
                      <a:pt x="55" y="85"/>
                      <a:pt x="65" y="81"/>
                      <a:pt x="72" y="72"/>
                    </a:cubicBezTo>
                    <a:cubicBezTo>
                      <a:pt x="82" y="64"/>
                      <a:pt x="86" y="55"/>
                      <a:pt x="86" y="42"/>
                    </a:cubicBezTo>
                    <a:cubicBezTo>
                      <a:pt x="86" y="31"/>
                      <a:pt x="82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633" name="Freeform 149"/>
              <p:cNvSpPr>
                <a:spLocks/>
              </p:cNvSpPr>
              <p:nvPr/>
            </p:nvSpPr>
            <p:spPr bwMode="auto">
              <a:xfrm>
                <a:off x="2892" y="1094"/>
                <a:ext cx="44" cy="44"/>
              </a:xfrm>
              <a:custGeom>
                <a:avLst/>
                <a:gdLst>
                  <a:gd name="T0" fmla="*/ 72 w 86"/>
                  <a:gd name="T1" fmla="*/ 13 h 85"/>
                  <a:gd name="T2" fmla="*/ 42 w 86"/>
                  <a:gd name="T3" fmla="*/ 0 h 85"/>
                  <a:gd name="T4" fmla="*/ 14 w 86"/>
                  <a:gd name="T5" fmla="*/ 13 h 85"/>
                  <a:gd name="T6" fmla="*/ 0 w 86"/>
                  <a:gd name="T7" fmla="*/ 42 h 85"/>
                  <a:gd name="T8" fmla="*/ 14 w 86"/>
                  <a:gd name="T9" fmla="*/ 72 h 85"/>
                  <a:gd name="T10" fmla="*/ 42 w 86"/>
                  <a:gd name="T11" fmla="*/ 85 h 85"/>
                  <a:gd name="T12" fmla="*/ 72 w 86"/>
                  <a:gd name="T13" fmla="*/ 72 h 85"/>
                  <a:gd name="T14" fmla="*/ 86 w 86"/>
                  <a:gd name="T15" fmla="*/ 42 h 85"/>
                  <a:gd name="T16" fmla="*/ 72 w 86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5">
                    <a:moveTo>
                      <a:pt x="72" y="13"/>
                    </a:moveTo>
                    <a:cubicBezTo>
                      <a:pt x="65" y="5"/>
                      <a:pt x="55" y="0"/>
                      <a:pt x="42" y="0"/>
                    </a:cubicBezTo>
                    <a:cubicBezTo>
                      <a:pt x="32" y="0"/>
                      <a:pt x="21" y="5"/>
                      <a:pt x="14" y="13"/>
                    </a:cubicBezTo>
                    <a:cubicBezTo>
                      <a:pt x="6" y="21"/>
                      <a:pt x="0" y="31"/>
                      <a:pt x="0" y="42"/>
                    </a:cubicBezTo>
                    <a:cubicBezTo>
                      <a:pt x="0" y="55"/>
                      <a:pt x="6" y="64"/>
                      <a:pt x="14" y="72"/>
                    </a:cubicBezTo>
                    <a:cubicBezTo>
                      <a:pt x="21" y="81"/>
                      <a:pt x="32" y="85"/>
                      <a:pt x="42" y="85"/>
                    </a:cubicBezTo>
                    <a:cubicBezTo>
                      <a:pt x="55" y="85"/>
                      <a:pt x="65" y="81"/>
                      <a:pt x="72" y="72"/>
                    </a:cubicBezTo>
                    <a:cubicBezTo>
                      <a:pt x="82" y="64"/>
                      <a:pt x="86" y="55"/>
                      <a:pt x="86" y="42"/>
                    </a:cubicBezTo>
                    <a:cubicBezTo>
                      <a:pt x="86" y="31"/>
                      <a:pt x="82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634" name="Freeform 150"/>
              <p:cNvSpPr>
                <a:spLocks/>
              </p:cNvSpPr>
              <p:nvPr/>
            </p:nvSpPr>
            <p:spPr bwMode="auto">
              <a:xfrm>
                <a:off x="2892" y="1363"/>
                <a:ext cx="44" cy="44"/>
              </a:xfrm>
              <a:custGeom>
                <a:avLst/>
                <a:gdLst>
                  <a:gd name="T0" fmla="*/ 72 w 86"/>
                  <a:gd name="T1" fmla="*/ 13 h 85"/>
                  <a:gd name="T2" fmla="*/ 42 w 86"/>
                  <a:gd name="T3" fmla="*/ 0 h 85"/>
                  <a:gd name="T4" fmla="*/ 14 w 86"/>
                  <a:gd name="T5" fmla="*/ 13 h 85"/>
                  <a:gd name="T6" fmla="*/ 0 w 86"/>
                  <a:gd name="T7" fmla="*/ 42 h 85"/>
                  <a:gd name="T8" fmla="*/ 14 w 86"/>
                  <a:gd name="T9" fmla="*/ 72 h 85"/>
                  <a:gd name="T10" fmla="*/ 42 w 86"/>
                  <a:gd name="T11" fmla="*/ 85 h 85"/>
                  <a:gd name="T12" fmla="*/ 72 w 86"/>
                  <a:gd name="T13" fmla="*/ 72 h 85"/>
                  <a:gd name="T14" fmla="*/ 86 w 86"/>
                  <a:gd name="T15" fmla="*/ 42 h 85"/>
                  <a:gd name="T16" fmla="*/ 72 w 86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5">
                    <a:moveTo>
                      <a:pt x="72" y="13"/>
                    </a:moveTo>
                    <a:cubicBezTo>
                      <a:pt x="65" y="6"/>
                      <a:pt x="55" y="0"/>
                      <a:pt x="42" y="0"/>
                    </a:cubicBezTo>
                    <a:cubicBezTo>
                      <a:pt x="32" y="0"/>
                      <a:pt x="21" y="6"/>
                      <a:pt x="14" y="13"/>
                    </a:cubicBezTo>
                    <a:cubicBezTo>
                      <a:pt x="6" y="21"/>
                      <a:pt x="0" y="32"/>
                      <a:pt x="0" y="42"/>
                    </a:cubicBezTo>
                    <a:cubicBezTo>
                      <a:pt x="0" y="55"/>
                      <a:pt x="6" y="64"/>
                      <a:pt x="14" y="72"/>
                    </a:cubicBezTo>
                    <a:cubicBezTo>
                      <a:pt x="21" y="82"/>
                      <a:pt x="32" y="85"/>
                      <a:pt x="42" y="85"/>
                    </a:cubicBezTo>
                    <a:cubicBezTo>
                      <a:pt x="55" y="85"/>
                      <a:pt x="65" y="82"/>
                      <a:pt x="72" y="72"/>
                    </a:cubicBezTo>
                    <a:cubicBezTo>
                      <a:pt x="82" y="64"/>
                      <a:pt x="86" y="55"/>
                      <a:pt x="86" y="42"/>
                    </a:cubicBezTo>
                    <a:cubicBezTo>
                      <a:pt x="86" y="32"/>
                      <a:pt x="82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635" name="Freeform 151"/>
              <p:cNvSpPr>
                <a:spLocks/>
              </p:cNvSpPr>
              <p:nvPr/>
            </p:nvSpPr>
            <p:spPr bwMode="auto">
              <a:xfrm>
                <a:off x="2892" y="1431"/>
                <a:ext cx="44" cy="44"/>
              </a:xfrm>
              <a:custGeom>
                <a:avLst/>
                <a:gdLst>
                  <a:gd name="T0" fmla="*/ 72 w 86"/>
                  <a:gd name="T1" fmla="*/ 13 h 86"/>
                  <a:gd name="T2" fmla="*/ 42 w 86"/>
                  <a:gd name="T3" fmla="*/ 0 h 86"/>
                  <a:gd name="T4" fmla="*/ 14 w 86"/>
                  <a:gd name="T5" fmla="*/ 13 h 86"/>
                  <a:gd name="T6" fmla="*/ 0 w 86"/>
                  <a:gd name="T7" fmla="*/ 42 h 86"/>
                  <a:gd name="T8" fmla="*/ 14 w 86"/>
                  <a:gd name="T9" fmla="*/ 72 h 86"/>
                  <a:gd name="T10" fmla="*/ 42 w 86"/>
                  <a:gd name="T11" fmla="*/ 86 h 86"/>
                  <a:gd name="T12" fmla="*/ 72 w 86"/>
                  <a:gd name="T13" fmla="*/ 72 h 86"/>
                  <a:gd name="T14" fmla="*/ 86 w 86"/>
                  <a:gd name="T15" fmla="*/ 42 h 86"/>
                  <a:gd name="T16" fmla="*/ 72 w 86"/>
                  <a:gd name="T17" fmla="*/ 1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2" y="13"/>
                    </a:moveTo>
                    <a:cubicBezTo>
                      <a:pt x="65" y="6"/>
                      <a:pt x="55" y="0"/>
                      <a:pt x="42" y="0"/>
                    </a:cubicBezTo>
                    <a:cubicBezTo>
                      <a:pt x="32" y="0"/>
                      <a:pt x="21" y="6"/>
                      <a:pt x="14" y="13"/>
                    </a:cubicBezTo>
                    <a:cubicBezTo>
                      <a:pt x="6" y="21"/>
                      <a:pt x="0" y="32"/>
                      <a:pt x="0" y="42"/>
                    </a:cubicBezTo>
                    <a:cubicBezTo>
                      <a:pt x="0" y="55"/>
                      <a:pt x="6" y="65"/>
                      <a:pt x="14" y="72"/>
                    </a:cubicBezTo>
                    <a:cubicBezTo>
                      <a:pt x="21" y="82"/>
                      <a:pt x="32" y="86"/>
                      <a:pt x="42" y="86"/>
                    </a:cubicBezTo>
                    <a:cubicBezTo>
                      <a:pt x="55" y="86"/>
                      <a:pt x="65" y="82"/>
                      <a:pt x="72" y="72"/>
                    </a:cubicBezTo>
                    <a:cubicBezTo>
                      <a:pt x="82" y="65"/>
                      <a:pt x="86" y="55"/>
                      <a:pt x="86" y="42"/>
                    </a:cubicBezTo>
                    <a:cubicBezTo>
                      <a:pt x="86" y="32"/>
                      <a:pt x="82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636" name="Freeform 152"/>
              <p:cNvSpPr>
                <a:spLocks/>
              </p:cNvSpPr>
              <p:nvPr/>
            </p:nvSpPr>
            <p:spPr bwMode="auto">
              <a:xfrm>
                <a:off x="2959" y="959"/>
                <a:ext cx="44" cy="44"/>
              </a:xfrm>
              <a:custGeom>
                <a:avLst/>
                <a:gdLst>
                  <a:gd name="T0" fmla="*/ 73 w 86"/>
                  <a:gd name="T1" fmla="*/ 13 h 85"/>
                  <a:gd name="T2" fmla="*/ 42 w 86"/>
                  <a:gd name="T3" fmla="*/ 0 h 85"/>
                  <a:gd name="T4" fmla="*/ 14 w 86"/>
                  <a:gd name="T5" fmla="*/ 13 h 85"/>
                  <a:gd name="T6" fmla="*/ 0 w 86"/>
                  <a:gd name="T7" fmla="*/ 42 h 85"/>
                  <a:gd name="T8" fmla="*/ 14 w 86"/>
                  <a:gd name="T9" fmla="*/ 72 h 85"/>
                  <a:gd name="T10" fmla="*/ 42 w 86"/>
                  <a:gd name="T11" fmla="*/ 85 h 85"/>
                  <a:gd name="T12" fmla="*/ 73 w 86"/>
                  <a:gd name="T13" fmla="*/ 72 h 85"/>
                  <a:gd name="T14" fmla="*/ 86 w 86"/>
                  <a:gd name="T15" fmla="*/ 42 h 85"/>
                  <a:gd name="T16" fmla="*/ 73 w 86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5">
                    <a:moveTo>
                      <a:pt x="73" y="13"/>
                    </a:moveTo>
                    <a:cubicBezTo>
                      <a:pt x="65" y="5"/>
                      <a:pt x="56" y="0"/>
                      <a:pt x="42" y="0"/>
                    </a:cubicBezTo>
                    <a:cubicBezTo>
                      <a:pt x="32" y="0"/>
                      <a:pt x="21" y="5"/>
                      <a:pt x="14" y="13"/>
                    </a:cubicBezTo>
                    <a:cubicBezTo>
                      <a:pt x="6" y="21"/>
                      <a:pt x="0" y="31"/>
                      <a:pt x="0" y="42"/>
                    </a:cubicBezTo>
                    <a:cubicBezTo>
                      <a:pt x="0" y="55"/>
                      <a:pt x="6" y="64"/>
                      <a:pt x="14" y="72"/>
                    </a:cubicBezTo>
                    <a:cubicBezTo>
                      <a:pt x="21" y="81"/>
                      <a:pt x="32" y="85"/>
                      <a:pt x="42" y="85"/>
                    </a:cubicBezTo>
                    <a:cubicBezTo>
                      <a:pt x="56" y="85"/>
                      <a:pt x="65" y="81"/>
                      <a:pt x="73" y="72"/>
                    </a:cubicBezTo>
                    <a:cubicBezTo>
                      <a:pt x="82" y="64"/>
                      <a:pt x="86" y="55"/>
                      <a:pt x="86" y="42"/>
                    </a:cubicBezTo>
                    <a:cubicBezTo>
                      <a:pt x="86" y="31"/>
                      <a:pt x="82" y="21"/>
                      <a:pt x="73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637" name="Freeform 153"/>
              <p:cNvSpPr>
                <a:spLocks/>
              </p:cNvSpPr>
              <p:nvPr/>
            </p:nvSpPr>
            <p:spPr bwMode="auto">
              <a:xfrm>
                <a:off x="2959" y="1094"/>
                <a:ext cx="44" cy="44"/>
              </a:xfrm>
              <a:custGeom>
                <a:avLst/>
                <a:gdLst>
                  <a:gd name="T0" fmla="*/ 73 w 86"/>
                  <a:gd name="T1" fmla="*/ 13 h 85"/>
                  <a:gd name="T2" fmla="*/ 42 w 86"/>
                  <a:gd name="T3" fmla="*/ 0 h 85"/>
                  <a:gd name="T4" fmla="*/ 14 w 86"/>
                  <a:gd name="T5" fmla="*/ 13 h 85"/>
                  <a:gd name="T6" fmla="*/ 0 w 86"/>
                  <a:gd name="T7" fmla="*/ 42 h 85"/>
                  <a:gd name="T8" fmla="*/ 14 w 86"/>
                  <a:gd name="T9" fmla="*/ 72 h 85"/>
                  <a:gd name="T10" fmla="*/ 42 w 86"/>
                  <a:gd name="T11" fmla="*/ 85 h 85"/>
                  <a:gd name="T12" fmla="*/ 73 w 86"/>
                  <a:gd name="T13" fmla="*/ 72 h 85"/>
                  <a:gd name="T14" fmla="*/ 86 w 86"/>
                  <a:gd name="T15" fmla="*/ 42 h 85"/>
                  <a:gd name="T16" fmla="*/ 73 w 86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5">
                    <a:moveTo>
                      <a:pt x="73" y="13"/>
                    </a:moveTo>
                    <a:cubicBezTo>
                      <a:pt x="65" y="5"/>
                      <a:pt x="56" y="0"/>
                      <a:pt x="42" y="0"/>
                    </a:cubicBezTo>
                    <a:cubicBezTo>
                      <a:pt x="32" y="0"/>
                      <a:pt x="21" y="5"/>
                      <a:pt x="14" y="13"/>
                    </a:cubicBezTo>
                    <a:cubicBezTo>
                      <a:pt x="6" y="21"/>
                      <a:pt x="0" y="31"/>
                      <a:pt x="0" y="42"/>
                    </a:cubicBezTo>
                    <a:cubicBezTo>
                      <a:pt x="0" y="55"/>
                      <a:pt x="6" y="64"/>
                      <a:pt x="14" y="72"/>
                    </a:cubicBezTo>
                    <a:cubicBezTo>
                      <a:pt x="21" y="81"/>
                      <a:pt x="32" y="85"/>
                      <a:pt x="42" y="85"/>
                    </a:cubicBezTo>
                    <a:cubicBezTo>
                      <a:pt x="56" y="85"/>
                      <a:pt x="65" y="81"/>
                      <a:pt x="73" y="72"/>
                    </a:cubicBezTo>
                    <a:cubicBezTo>
                      <a:pt x="82" y="64"/>
                      <a:pt x="86" y="55"/>
                      <a:pt x="86" y="42"/>
                    </a:cubicBezTo>
                    <a:cubicBezTo>
                      <a:pt x="86" y="31"/>
                      <a:pt x="82" y="21"/>
                      <a:pt x="73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638" name="Freeform 154"/>
              <p:cNvSpPr>
                <a:spLocks/>
              </p:cNvSpPr>
              <p:nvPr/>
            </p:nvSpPr>
            <p:spPr bwMode="auto">
              <a:xfrm>
                <a:off x="2959" y="1431"/>
                <a:ext cx="44" cy="44"/>
              </a:xfrm>
              <a:custGeom>
                <a:avLst/>
                <a:gdLst>
                  <a:gd name="T0" fmla="*/ 73 w 86"/>
                  <a:gd name="T1" fmla="*/ 13 h 86"/>
                  <a:gd name="T2" fmla="*/ 42 w 86"/>
                  <a:gd name="T3" fmla="*/ 0 h 86"/>
                  <a:gd name="T4" fmla="*/ 14 w 86"/>
                  <a:gd name="T5" fmla="*/ 13 h 86"/>
                  <a:gd name="T6" fmla="*/ 0 w 86"/>
                  <a:gd name="T7" fmla="*/ 42 h 86"/>
                  <a:gd name="T8" fmla="*/ 14 w 86"/>
                  <a:gd name="T9" fmla="*/ 72 h 86"/>
                  <a:gd name="T10" fmla="*/ 42 w 86"/>
                  <a:gd name="T11" fmla="*/ 86 h 86"/>
                  <a:gd name="T12" fmla="*/ 73 w 86"/>
                  <a:gd name="T13" fmla="*/ 72 h 86"/>
                  <a:gd name="T14" fmla="*/ 86 w 86"/>
                  <a:gd name="T15" fmla="*/ 42 h 86"/>
                  <a:gd name="T16" fmla="*/ 73 w 86"/>
                  <a:gd name="T17" fmla="*/ 1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3" y="13"/>
                    </a:moveTo>
                    <a:cubicBezTo>
                      <a:pt x="65" y="6"/>
                      <a:pt x="56" y="0"/>
                      <a:pt x="42" y="0"/>
                    </a:cubicBezTo>
                    <a:cubicBezTo>
                      <a:pt x="32" y="0"/>
                      <a:pt x="21" y="6"/>
                      <a:pt x="14" y="13"/>
                    </a:cubicBezTo>
                    <a:cubicBezTo>
                      <a:pt x="6" y="21"/>
                      <a:pt x="0" y="32"/>
                      <a:pt x="0" y="42"/>
                    </a:cubicBezTo>
                    <a:cubicBezTo>
                      <a:pt x="0" y="55"/>
                      <a:pt x="6" y="65"/>
                      <a:pt x="14" y="72"/>
                    </a:cubicBezTo>
                    <a:cubicBezTo>
                      <a:pt x="21" y="82"/>
                      <a:pt x="32" y="86"/>
                      <a:pt x="42" y="86"/>
                    </a:cubicBezTo>
                    <a:cubicBezTo>
                      <a:pt x="56" y="86"/>
                      <a:pt x="65" y="82"/>
                      <a:pt x="73" y="72"/>
                    </a:cubicBezTo>
                    <a:cubicBezTo>
                      <a:pt x="82" y="65"/>
                      <a:pt x="86" y="55"/>
                      <a:pt x="86" y="42"/>
                    </a:cubicBezTo>
                    <a:cubicBezTo>
                      <a:pt x="86" y="32"/>
                      <a:pt x="82" y="21"/>
                      <a:pt x="73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639" name="Freeform 155"/>
              <p:cNvSpPr>
                <a:spLocks/>
              </p:cNvSpPr>
              <p:nvPr/>
            </p:nvSpPr>
            <p:spPr bwMode="auto">
              <a:xfrm>
                <a:off x="2892" y="1498"/>
                <a:ext cx="44" cy="44"/>
              </a:xfrm>
              <a:custGeom>
                <a:avLst/>
                <a:gdLst>
                  <a:gd name="T0" fmla="*/ 72 w 86"/>
                  <a:gd name="T1" fmla="*/ 14 h 86"/>
                  <a:gd name="T2" fmla="*/ 42 w 86"/>
                  <a:gd name="T3" fmla="*/ 0 h 86"/>
                  <a:gd name="T4" fmla="*/ 14 w 86"/>
                  <a:gd name="T5" fmla="*/ 14 h 86"/>
                  <a:gd name="T6" fmla="*/ 0 w 86"/>
                  <a:gd name="T7" fmla="*/ 42 h 86"/>
                  <a:gd name="T8" fmla="*/ 14 w 86"/>
                  <a:gd name="T9" fmla="*/ 73 h 86"/>
                  <a:gd name="T10" fmla="*/ 42 w 86"/>
                  <a:gd name="T11" fmla="*/ 86 h 86"/>
                  <a:gd name="T12" fmla="*/ 72 w 86"/>
                  <a:gd name="T13" fmla="*/ 73 h 86"/>
                  <a:gd name="T14" fmla="*/ 86 w 86"/>
                  <a:gd name="T15" fmla="*/ 42 h 86"/>
                  <a:gd name="T16" fmla="*/ 72 w 86"/>
                  <a:gd name="T17" fmla="*/ 14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2" y="14"/>
                    </a:moveTo>
                    <a:cubicBezTo>
                      <a:pt x="65" y="6"/>
                      <a:pt x="55" y="0"/>
                      <a:pt x="42" y="0"/>
                    </a:cubicBezTo>
                    <a:cubicBezTo>
                      <a:pt x="32" y="0"/>
                      <a:pt x="21" y="6"/>
                      <a:pt x="14" y="14"/>
                    </a:cubicBezTo>
                    <a:cubicBezTo>
                      <a:pt x="6" y="21"/>
                      <a:pt x="0" y="32"/>
                      <a:pt x="0" y="42"/>
                    </a:cubicBezTo>
                    <a:cubicBezTo>
                      <a:pt x="0" y="56"/>
                      <a:pt x="6" y="65"/>
                      <a:pt x="14" y="73"/>
                    </a:cubicBezTo>
                    <a:cubicBezTo>
                      <a:pt x="21" y="82"/>
                      <a:pt x="32" y="86"/>
                      <a:pt x="42" y="86"/>
                    </a:cubicBezTo>
                    <a:cubicBezTo>
                      <a:pt x="55" y="86"/>
                      <a:pt x="65" y="82"/>
                      <a:pt x="72" y="73"/>
                    </a:cubicBezTo>
                    <a:cubicBezTo>
                      <a:pt x="82" y="65"/>
                      <a:pt x="86" y="56"/>
                      <a:pt x="86" y="42"/>
                    </a:cubicBezTo>
                    <a:cubicBezTo>
                      <a:pt x="86" y="32"/>
                      <a:pt x="82" y="21"/>
                      <a:pt x="72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640" name="Freeform 156"/>
              <p:cNvSpPr>
                <a:spLocks/>
              </p:cNvSpPr>
              <p:nvPr/>
            </p:nvSpPr>
            <p:spPr bwMode="auto">
              <a:xfrm>
                <a:off x="3027" y="959"/>
                <a:ext cx="44" cy="44"/>
              </a:xfrm>
              <a:custGeom>
                <a:avLst/>
                <a:gdLst>
                  <a:gd name="T0" fmla="*/ 72 w 85"/>
                  <a:gd name="T1" fmla="*/ 13 h 85"/>
                  <a:gd name="T2" fmla="*/ 42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2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2" y="0"/>
                    </a:cubicBezTo>
                    <a:cubicBezTo>
                      <a:pt x="31" y="0"/>
                      <a:pt x="21" y="5"/>
                      <a:pt x="13" y="13"/>
                    </a:cubicBezTo>
                    <a:cubicBezTo>
                      <a:pt x="5" y="21"/>
                      <a:pt x="0" y="31"/>
                      <a:pt x="0" y="42"/>
                    </a:cubicBezTo>
                    <a:cubicBezTo>
                      <a:pt x="0" y="55"/>
                      <a:pt x="5" y="64"/>
                      <a:pt x="13" y="72"/>
                    </a:cubicBezTo>
                    <a:cubicBezTo>
                      <a:pt x="21" y="81"/>
                      <a:pt x="31" y="85"/>
                      <a:pt x="42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641" name="Freeform 157"/>
              <p:cNvSpPr>
                <a:spLocks/>
              </p:cNvSpPr>
              <p:nvPr/>
            </p:nvSpPr>
            <p:spPr bwMode="auto">
              <a:xfrm>
                <a:off x="3027" y="1027"/>
                <a:ext cx="44" cy="43"/>
              </a:xfrm>
              <a:custGeom>
                <a:avLst/>
                <a:gdLst>
                  <a:gd name="T0" fmla="*/ 72 w 85"/>
                  <a:gd name="T1" fmla="*/ 13 h 85"/>
                  <a:gd name="T2" fmla="*/ 42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2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2" y="0"/>
                    </a:cubicBezTo>
                    <a:cubicBezTo>
                      <a:pt x="31" y="0"/>
                      <a:pt x="21" y="5"/>
                      <a:pt x="13" y="13"/>
                    </a:cubicBezTo>
                    <a:cubicBezTo>
                      <a:pt x="5" y="21"/>
                      <a:pt x="0" y="31"/>
                      <a:pt x="0" y="42"/>
                    </a:cubicBezTo>
                    <a:cubicBezTo>
                      <a:pt x="0" y="55"/>
                      <a:pt x="5" y="64"/>
                      <a:pt x="13" y="72"/>
                    </a:cubicBezTo>
                    <a:cubicBezTo>
                      <a:pt x="21" y="81"/>
                      <a:pt x="31" y="85"/>
                      <a:pt x="42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642" name="Freeform 158"/>
              <p:cNvSpPr>
                <a:spLocks/>
              </p:cNvSpPr>
              <p:nvPr/>
            </p:nvSpPr>
            <p:spPr bwMode="auto">
              <a:xfrm>
                <a:off x="3027" y="1363"/>
                <a:ext cx="44" cy="44"/>
              </a:xfrm>
              <a:custGeom>
                <a:avLst/>
                <a:gdLst>
                  <a:gd name="T0" fmla="*/ 72 w 85"/>
                  <a:gd name="T1" fmla="*/ 13 h 85"/>
                  <a:gd name="T2" fmla="*/ 42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2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6"/>
                      <a:pt x="55" y="0"/>
                      <a:pt x="42" y="0"/>
                    </a:cubicBezTo>
                    <a:cubicBezTo>
                      <a:pt x="31" y="0"/>
                      <a:pt x="21" y="6"/>
                      <a:pt x="13" y="13"/>
                    </a:cubicBezTo>
                    <a:cubicBezTo>
                      <a:pt x="5" y="21"/>
                      <a:pt x="0" y="32"/>
                      <a:pt x="0" y="42"/>
                    </a:cubicBezTo>
                    <a:cubicBezTo>
                      <a:pt x="0" y="55"/>
                      <a:pt x="5" y="64"/>
                      <a:pt x="13" y="72"/>
                    </a:cubicBezTo>
                    <a:cubicBezTo>
                      <a:pt x="21" y="82"/>
                      <a:pt x="31" y="85"/>
                      <a:pt x="42" y="85"/>
                    </a:cubicBezTo>
                    <a:cubicBezTo>
                      <a:pt x="55" y="85"/>
                      <a:pt x="64" y="82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2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643" name="Freeform 159"/>
              <p:cNvSpPr>
                <a:spLocks/>
              </p:cNvSpPr>
              <p:nvPr/>
            </p:nvSpPr>
            <p:spPr bwMode="auto">
              <a:xfrm>
                <a:off x="3027" y="1431"/>
                <a:ext cx="44" cy="44"/>
              </a:xfrm>
              <a:custGeom>
                <a:avLst/>
                <a:gdLst>
                  <a:gd name="T0" fmla="*/ 72 w 85"/>
                  <a:gd name="T1" fmla="*/ 13 h 86"/>
                  <a:gd name="T2" fmla="*/ 42 w 85"/>
                  <a:gd name="T3" fmla="*/ 0 h 86"/>
                  <a:gd name="T4" fmla="*/ 13 w 85"/>
                  <a:gd name="T5" fmla="*/ 13 h 86"/>
                  <a:gd name="T6" fmla="*/ 0 w 85"/>
                  <a:gd name="T7" fmla="*/ 42 h 86"/>
                  <a:gd name="T8" fmla="*/ 13 w 85"/>
                  <a:gd name="T9" fmla="*/ 72 h 86"/>
                  <a:gd name="T10" fmla="*/ 42 w 85"/>
                  <a:gd name="T11" fmla="*/ 86 h 86"/>
                  <a:gd name="T12" fmla="*/ 72 w 85"/>
                  <a:gd name="T13" fmla="*/ 72 h 86"/>
                  <a:gd name="T14" fmla="*/ 85 w 85"/>
                  <a:gd name="T15" fmla="*/ 42 h 86"/>
                  <a:gd name="T16" fmla="*/ 72 w 85"/>
                  <a:gd name="T17" fmla="*/ 1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6">
                    <a:moveTo>
                      <a:pt x="72" y="13"/>
                    </a:moveTo>
                    <a:cubicBezTo>
                      <a:pt x="64" y="6"/>
                      <a:pt x="55" y="0"/>
                      <a:pt x="42" y="0"/>
                    </a:cubicBezTo>
                    <a:cubicBezTo>
                      <a:pt x="31" y="0"/>
                      <a:pt x="21" y="6"/>
                      <a:pt x="13" y="13"/>
                    </a:cubicBezTo>
                    <a:cubicBezTo>
                      <a:pt x="5" y="21"/>
                      <a:pt x="0" y="32"/>
                      <a:pt x="0" y="42"/>
                    </a:cubicBezTo>
                    <a:cubicBezTo>
                      <a:pt x="0" y="55"/>
                      <a:pt x="5" y="65"/>
                      <a:pt x="13" y="72"/>
                    </a:cubicBezTo>
                    <a:cubicBezTo>
                      <a:pt x="21" y="82"/>
                      <a:pt x="31" y="86"/>
                      <a:pt x="42" y="86"/>
                    </a:cubicBezTo>
                    <a:cubicBezTo>
                      <a:pt x="55" y="86"/>
                      <a:pt x="64" y="82"/>
                      <a:pt x="72" y="72"/>
                    </a:cubicBezTo>
                    <a:cubicBezTo>
                      <a:pt x="81" y="65"/>
                      <a:pt x="85" y="55"/>
                      <a:pt x="85" y="42"/>
                    </a:cubicBezTo>
                    <a:cubicBezTo>
                      <a:pt x="85" y="32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644" name="Freeform 160"/>
              <p:cNvSpPr>
                <a:spLocks/>
              </p:cNvSpPr>
              <p:nvPr/>
            </p:nvSpPr>
            <p:spPr bwMode="auto">
              <a:xfrm>
                <a:off x="3094" y="1027"/>
                <a:ext cx="44" cy="43"/>
              </a:xfrm>
              <a:custGeom>
                <a:avLst/>
                <a:gdLst>
                  <a:gd name="T0" fmla="*/ 72 w 85"/>
                  <a:gd name="T1" fmla="*/ 13 h 85"/>
                  <a:gd name="T2" fmla="*/ 42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2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2" y="0"/>
                    </a:cubicBezTo>
                    <a:cubicBezTo>
                      <a:pt x="31" y="0"/>
                      <a:pt x="21" y="5"/>
                      <a:pt x="13" y="13"/>
                    </a:cubicBezTo>
                    <a:cubicBezTo>
                      <a:pt x="5" y="21"/>
                      <a:pt x="0" y="31"/>
                      <a:pt x="0" y="42"/>
                    </a:cubicBezTo>
                    <a:cubicBezTo>
                      <a:pt x="0" y="55"/>
                      <a:pt x="5" y="64"/>
                      <a:pt x="13" y="72"/>
                    </a:cubicBezTo>
                    <a:cubicBezTo>
                      <a:pt x="21" y="81"/>
                      <a:pt x="31" y="85"/>
                      <a:pt x="42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645" name="Freeform 161"/>
              <p:cNvSpPr>
                <a:spLocks/>
              </p:cNvSpPr>
              <p:nvPr/>
            </p:nvSpPr>
            <p:spPr bwMode="auto">
              <a:xfrm>
                <a:off x="3094" y="1094"/>
                <a:ext cx="44" cy="44"/>
              </a:xfrm>
              <a:custGeom>
                <a:avLst/>
                <a:gdLst>
                  <a:gd name="T0" fmla="*/ 72 w 85"/>
                  <a:gd name="T1" fmla="*/ 13 h 85"/>
                  <a:gd name="T2" fmla="*/ 42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2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2" y="0"/>
                    </a:cubicBezTo>
                    <a:cubicBezTo>
                      <a:pt x="31" y="0"/>
                      <a:pt x="21" y="5"/>
                      <a:pt x="13" y="13"/>
                    </a:cubicBezTo>
                    <a:cubicBezTo>
                      <a:pt x="5" y="21"/>
                      <a:pt x="0" y="31"/>
                      <a:pt x="0" y="42"/>
                    </a:cubicBezTo>
                    <a:cubicBezTo>
                      <a:pt x="0" y="55"/>
                      <a:pt x="5" y="64"/>
                      <a:pt x="13" y="72"/>
                    </a:cubicBezTo>
                    <a:cubicBezTo>
                      <a:pt x="21" y="81"/>
                      <a:pt x="31" y="85"/>
                      <a:pt x="42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646" name="Freeform 162"/>
              <p:cNvSpPr>
                <a:spLocks/>
              </p:cNvSpPr>
              <p:nvPr/>
            </p:nvSpPr>
            <p:spPr bwMode="auto">
              <a:xfrm>
                <a:off x="3094" y="1363"/>
                <a:ext cx="44" cy="44"/>
              </a:xfrm>
              <a:custGeom>
                <a:avLst/>
                <a:gdLst>
                  <a:gd name="T0" fmla="*/ 72 w 85"/>
                  <a:gd name="T1" fmla="*/ 13 h 85"/>
                  <a:gd name="T2" fmla="*/ 42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2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6"/>
                      <a:pt x="55" y="0"/>
                      <a:pt x="42" y="0"/>
                    </a:cubicBezTo>
                    <a:cubicBezTo>
                      <a:pt x="31" y="0"/>
                      <a:pt x="21" y="6"/>
                      <a:pt x="13" y="13"/>
                    </a:cubicBezTo>
                    <a:cubicBezTo>
                      <a:pt x="5" y="21"/>
                      <a:pt x="0" y="32"/>
                      <a:pt x="0" y="42"/>
                    </a:cubicBezTo>
                    <a:cubicBezTo>
                      <a:pt x="0" y="55"/>
                      <a:pt x="5" y="64"/>
                      <a:pt x="13" y="72"/>
                    </a:cubicBezTo>
                    <a:cubicBezTo>
                      <a:pt x="21" y="82"/>
                      <a:pt x="31" y="85"/>
                      <a:pt x="42" y="85"/>
                    </a:cubicBezTo>
                    <a:cubicBezTo>
                      <a:pt x="55" y="85"/>
                      <a:pt x="64" y="82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2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647" name="Freeform 163"/>
              <p:cNvSpPr>
                <a:spLocks/>
              </p:cNvSpPr>
              <p:nvPr/>
            </p:nvSpPr>
            <p:spPr bwMode="auto">
              <a:xfrm>
                <a:off x="3094" y="1431"/>
                <a:ext cx="44" cy="44"/>
              </a:xfrm>
              <a:custGeom>
                <a:avLst/>
                <a:gdLst>
                  <a:gd name="T0" fmla="*/ 72 w 85"/>
                  <a:gd name="T1" fmla="*/ 13 h 86"/>
                  <a:gd name="T2" fmla="*/ 42 w 85"/>
                  <a:gd name="T3" fmla="*/ 0 h 86"/>
                  <a:gd name="T4" fmla="*/ 13 w 85"/>
                  <a:gd name="T5" fmla="*/ 13 h 86"/>
                  <a:gd name="T6" fmla="*/ 0 w 85"/>
                  <a:gd name="T7" fmla="*/ 42 h 86"/>
                  <a:gd name="T8" fmla="*/ 13 w 85"/>
                  <a:gd name="T9" fmla="*/ 72 h 86"/>
                  <a:gd name="T10" fmla="*/ 42 w 85"/>
                  <a:gd name="T11" fmla="*/ 86 h 86"/>
                  <a:gd name="T12" fmla="*/ 72 w 85"/>
                  <a:gd name="T13" fmla="*/ 72 h 86"/>
                  <a:gd name="T14" fmla="*/ 85 w 85"/>
                  <a:gd name="T15" fmla="*/ 42 h 86"/>
                  <a:gd name="T16" fmla="*/ 72 w 85"/>
                  <a:gd name="T17" fmla="*/ 1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6">
                    <a:moveTo>
                      <a:pt x="72" y="13"/>
                    </a:moveTo>
                    <a:cubicBezTo>
                      <a:pt x="64" y="6"/>
                      <a:pt x="55" y="0"/>
                      <a:pt x="42" y="0"/>
                    </a:cubicBezTo>
                    <a:cubicBezTo>
                      <a:pt x="31" y="0"/>
                      <a:pt x="21" y="6"/>
                      <a:pt x="13" y="13"/>
                    </a:cubicBezTo>
                    <a:cubicBezTo>
                      <a:pt x="5" y="21"/>
                      <a:pt x="0" y="32"/>
                      <a:pt x="0" y="42"/>
                    </a:cubicBezTo>
                    <a:cubicBezTo>
                      <a:pt x="0" y="55"/>
                      <a:pt x="5" y="65"/>
                      <a:pt x="13" y="72"/>
                    </a:cubicBezTo>
                    <a:cubicBezTo>
                      <a:pt x="21" y="82"/>
                      <a:pt x="31" y="86"/>
                      <a:pt x="42" y="86"/>
                    </a:cubicBezTo>
                    <a:cubicBezTo>
                      <a:pt x="55" y="86"/>
                      <a:pt x="64" y="82"/>
                      <a:pt x="72" y="72"/>
                    </a:cubicBezTo>
                    <a:cubicBezTo>
                      <a:pt x="81" y="65"/>
                      <a:pt x="85" y="55"/>
                      <a:pt x="85" y="42"/>
                    </a:cubicBezTo>
                    <a:cubicBezTo>
                      <a:pt x="85" y="32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648" name="Freeform 164"/>
              <p:cNvSpPr>
                <a:spLocks/>
              </p:cNvSpPr>
              <p:nvPr/>
            </p:nvSpPr>
            <p:spPr bwMode="auto">
              <a:xfrm>
                <a:off x="3162" y="1027"/>
                <a:ext cx="43" cy="43"/>
              </a:xfrm>
              <a:custGeom>
                <a:avLst/>
                <a:gdLst>
                  <a:gd name="T0" fmla="*/ 72 w 85"/>
                  <a:gd name="T1" fmla="*/ 13 h 85"/>
                  <a:gd name="T2" fmla="*/ 42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2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2" y="0"/>
                    </a:cubicBezTo>
                    <a:cubicBezTo>
                      <a:pt x="31" y="0"/>
                      <a:pt x="21" y="5"/>
                      <a:pt x="13" y="13"/>
                    </a:cubicBezTo>
                    <a:cubicBezTo>
                      <a:pt x="5" y="21"/>
                      <a:pt x="0" y="31"/>
                      <a:pt x="0" y="42"/>
                    </a:cubicBezTo>
                    <a:cubicBezTo>
                      <a:pt x="0" y="55"/>
                      <a:pt x="5" y="64"/>
                      <a:pt x="13" y="72"/>
                    </a:cubicBezTo>
                    <a:cubicBezTo>
                      <a:pt x="21" y="81"/>
                      <a:pt x="31" y="85"/>
                      <a:pt x="42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649" name="Freeform 165"/>
              <p:cNvSpPr>
                <a:spLocks/>
              </p:cNvSpPr>
              <p:nvPr/>
            </p:nvSpPr>
            <p:spPr bwMode="auto">
              <a:xfrm>
                <a:off x="3162" y="1094"/>
                <a:ext cx="43" cy="44"/>
              </a:xfrm>
              <a:custGeom>
                <a:avLst/>
                <a:gdLst>
                  <a:gd name="T0" fmla="*/ 72 w 85"/>
                  <a:gd name="T1" fmla="*/ 13 h 85"/>
                  <a:gd name="T2" fmla="*/ 42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2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2" y="0"/>
                    </a:cubicBezTo>
                    <a:cubicBezTo>
                      <a:pt x="31" y="0"/>
                      <a:pt x="21" y="5"/>
                      <a:pt x="13" y="13"/>
                    </a:cubicBezTo>
                    <a:cubicBezTo>
                      <a:pt x="5" y="21"/>
                      <a:pt x="0" y="31"/>
                      <a:pt x="0" y="42"/>
                    </a:cubicBezTo>
                    <a:cubicBezTo>
                      <a:pt x="0" y="55"/>
                      <a:pt x="5" y="64"/>
                      <a:pt x="13" y="72"/>
                    </a:cubicBezTo>
                    <a:cubicBezTo>
                      <a:pt x="21" y="81"/>
                      <a:pt x="31" y="85"/>
                      <a:pt x="42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650" name="Freeform 166"/>
              <p:cNvSpPr>
                <a:spLocks/>
              </p:cNvSpPr>
              <p:nvPr/>
            </p:nvSpPr>
            <p:spPr bwMode="auto">
              <a:xfrm>
                <a:off x="3162" y="1363"/>
                <a:ext cx="43" cy="44"/>
              </a:xfrm>
              <a:custGeom>
                <a:avLst/>
                <a:gdLst>
                  <a:gd name="T0" fmla="*/ 72 w 85"/>
                  <a:gd name="T1" fmla="*/ 13 h 85"/>
                  <a:gd name="T2" fmla="*/ 42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2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6"/>
                      <a:pt x="55" y="0"/>
                      <a:pt x="42" y="0"/>
                    </a:cubicBezTo>
                    <a:cubicBezTo>
                      <a:pt x="31" y="0"/>
                      <a:pt x="21" y="6"/>
                      <a:pt x="13" y="13"/>
                    </a:cubicBezTo>
                    <a:cubicBezTo>
                      <a:pt x="5" y="21"/>
                      <a:pt x="0" y="32"/>
                      <a:pt x="0" y="42"/>
                    </a:cubicBezTo>
                    <a:cubicBezTo>
                      <a:pt x="0" y="55"/>
                      <a:pt x="5" y="64"/>
                      <a:pt x="13" y="72"/>
                    </a:cubicBezTo>
                    <a:cubicBezTo>
                      <a:pt x="21" y="82"/>
                      <a:pt x="31" y="85"/>
                      <a:pt x="42" y="85"/>
                    </a:cubicBezTo>
                    <a:cubicBezTo>
                      <a:pt x="55" y="85"/>
                      <a:pt x="64" y="82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2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651" name="Freeform 167"/>
              <p:cNvSpPr>
                <a:spLocks/>
              </p:cNvSpPr>
              <p:nvPr/>
            </p:nvSpPr>
            <p:spPr bwMode="auto">
              <a:xfrm>
                <a:off x="3229" y="1027"/>
                <a:ext cx="44" cy="43"/>
              </a:xfrm>
              <a:custGeom>
                <a:avLst/>
                <a:gdLst>
                  <a:gd name="T0" fmla="*/ 72 w 85"/>
                  <a:gd name="T1" fmla="*/ 13 h 85"/>
                  <a:gd name="T2" fmla="*/ 42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2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2" y="0"/>
                    </a:cubicBezTo>
                    <a:cubicBezTo>
                      <a:pt x="31" y="0"/>
                      <a:pt x="21" y="5"/>
                      <a:pt x="13" y="13"/>
                    </a:cubicBezTo>
                    <a:cubicBezTo>
                      <a:pt x="5" y="21"/>
                      <a:pt x="0" y="31"/>
                      <a:pt x="0" y="42"/>
                    </a:cubicBezTo>
                    <a:cubicBezTo>
                      <a:pt x="0" y="55"/>
                      <a:pt x="5" y="64"/>
                      <a:pt x="13" y="72"/>
                    </a:cubicBezTo>
                    <a:cubicBezTo>
                      <a:pt x="21" y="81"/>
                      <a:pt x="31" y="85"/>
                      <a:pt x="42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652" name="Freeform 168"/>
              <p:cNvSpPr>
                <a:spLocks/>
              </p:cNvSpPr>
              <p:nvPr/>
            </p:nvSpPr>
            <p:spPr bwMode="auto">
              <a:xfrm>
                <a:off x="3229" y="1094"/>
                <a:ext cx="44" cy="44"/>
              </a:xfrm>
              <a:custGeom>
                <a:avLst/>
                <a:gdLst>
                  <a:gd name="T0" fmla="*/ 72 w 85"/>
                  <a:gd name="T1" fmla="*/ 13 h 85"/>
                  <a:gd name="T2" fmla="*/ 42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2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2" y="0"/>
                    </a:cubicBezTo>
                    <a:cubicBezTo>
                      <a:pt x="31" y="0"/>
                      <a:pt x="21" y="5"/>
                      <a:pt x="13" y="13"/>
                    </a:cubicBezTo>
                    <a:cubicBezTo>
                      <a:pt x="5" y="21"/>
                      <a:pt x="0" y="31"/>
                      <a:pt x="0" y="42"/>
                    </a:cubicBezTo>
                    <a:cubicBezTo>
                      <a:pt x="0" y="55"/>
                      <a:pt x="5" y="64"/>
                      <a:pt x="13" y="72"/>
                    </a:cubicBezTo>
                    <a:cubicBezTo>
                      <a:pt x="21" y="81"/>
                      <a:pt x="31" y="85"/>
                      <a:pt x="42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653" name="Freeform 169"/>
              <p:cNvSpPr>
                <a:spLocks/>
              </p:cNvSpPr>
              <p:nvPr/>
            </p:nvSpPr>
            <p:spPr bwMode="auto">
              <a:xfrm>
                <a:off x="3229" y="1363"/>
                <a:ext cx="44" cy="44"/>
              </a:xfrm>
              <a:custGeom>
                <a:avLst/>
                <a:gdLst>
                  <a:gd name="T0" fmla="*/ 72 w 85"/>
                  <a:gd name="T1" fmla="*/ 13 h 85"/>
                  <a:gd name="T2" fmla="*/ 42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2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6"/>
                      <a:pt x="55" y="0"/>
                      <a:pt x="42" y="0"/>
                    </a:cubicBezTo>
                    <a:cubicBezTo>
                      <a:pt x="31" y="0"/>
                      <a:pt x="21" y="6"/>
                      <a:pt x="13" y="13"/>
                    </a:cubicBezTo>
                    <a:cubicBezTo>
                      <a:pt x="5" y="21"/>
                      <a:pt x="0" y="32"/>
                      <a:pt x="0" y="42"/>
                    </a:cubicBezTo>
                    <a:cubicBezTo>
                      <a:pt x="0" y="55"/>
                      <a:pt x="5" y="64"/>
                      <a:pt x="13" y="72"/>
                    </a:cubicBezTo>
                    <a:cubicBezTo>
                      <a:pt x="21" y="82"/>
                      <a:pt x="31" y="85"/>
                      <a:pt x="42" y="85"/>
                    </a:cubicBezTo>
                    <a:cubicBezTo>
                      <a:pt x="55" y="85"/>
                      <a:pt x="64" y="82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2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654" name="Freeform 170"/>
              <p:cNvSpPr>
                <a:spLocks/>
              </p:cNvSpPr>
              <p:nvPr/>
            </p:nvSpPr>
            <p:spPr bwMode="auto">
              <a:xfrm>
                <a:off x="3229" y="1431"/>
                <a:ext cx="44" cy="44"/>
              </a:xfrm>
              <a:custGeom>
                <a:avLst/>
                <a:gdLst>
                  <a:gd name="T0" fmla="*/ 72 w 85"/>
                  <a:gd name="T1" fmla="*/ 13 h 86"/>
                  <a:gd name="T2" fmla="*/ 42 w 85"/>
                  <a:gd name="T3" fmla="*/ 0 h 86"/>
                  <a:gd name="T4" fmla="*/ 13 w 85"/>
                  <a:gd name="T5" fmla="*/ 13 h 86"/>
                  <a:gd name="T6" fmla="*/ 0 w 85"/>
                  <a:gd name="T7" fmla="*/ 42 h 86"/>
                  <a:gd name="T8" fmla="*/ 13 w 85"/>
                  <a:gd name="T9" fmla="*/ 72 h 86"/>
                  <a:gd name="T10" fmla="*/ 42 w 85"/>
                  <a:gd name="T11" fmla="*/ 86 h 86"/>
                  <a:gd name="T12" fmla="*/ 72 w 85"/>
                  <a:gd name="T13" fmla="*/ 72 h 86"/>
                  <a:gd name="T14" fmla="*/ 85 w 85"/>
                  <a:gd name="T15" fmla="*/ 42 h 86"/>
                  <a:gd name="T16" fmla="*/ 72 w 85"/>
                  <a:gd name="T17" fmla="*/ 1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6">
                    <a:moveTo>
                      <a:pt x="72" y="13"/>
                    </a:moveTo>
                    <a:cubicBezTo>
                      <a:pt x="64" y="6"/>
                      <a:pt x="55" y="0"/>
                      <a:pt x="42" y="0"/>
                    </a:cubicBezTo>
                    <a:cubicBezTo>
                      <a:pt x="31" y="0"/>
                      <a:pt x="21" y="6"/>
                      <a:pt x="13" y="13"/>
                    </a:cubicBezTo>
                    <a:cubicBezTo>
                      <a:pt x="5" y="21"/>
                      <a:pt x="0" y="32"/>
                      <a:pt x="0" y="42"/>
                    </a:cubicBezTo>
                    <a:cubicBezTo>
                      <a:pt x="0" y="55"/>
                      <a:pt x="5" y="65"/>
                      <a:pt x="13" y="72"/>
                    </a:cubicBezTo>
                    <a:cubicBezTo>
                      <a:pt x="21" y="82"/>
                      <a:pt x="31" y="86"/>
                      <a:pt x="42" y="86"/>
                    </a:cubicBezTo>
                    <a:cubicBezTo>
                      <a:pt x="55" y="86"/>
                      <a:pt x="64" y="82"/>
                      <a:pt x="72" y="72"/>
                    </a:cubicBezTo>
                    <a:cubicBezTo>
                      <a:pt x="81" y="65"/>
                      <a:pt x="85" y="55"/>
                      <a:pt x="85" y="42"/>
                    </a:cubicBezTo>
                    <a:cubicBezTo>
                      <a:pt x="85" y="32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655" name="Freeform 171"/>
              <p:cNvSpPr>
                <a:spLocks/>
              </p:cNvSpPr>
              <p:nvPr/>
            </p:nvSpPr>
            <p:spPr bwMode="auto">
              <a:xfrm>
                <a:off x="3229" y="1498"/>
                <a:ext cx="44" cy="44"/>
              </a:xfrm>
              <a:custGeom>
                <a:avLst/>
                <a:gdLst>
                  <a:gd name="T0" fmla="*/ 72 w 85"/>
                  <a:gd name="T1" fmla="*/ 14 h 86"/>
                  <a:gd name="T2" fmla="*/ 42 w 85"/>
                  <a:gd name="T3" fmla="*/ 0 h 86"/>
                  <a:gd name="T4" fmla="*/ 13 w 85"/>
                  <a:gd name="T5" fmla="*/ 14 h 86"/>
                  <a:gd name="T6" fmla="*/ 0 w 85"/>
                  <a:gd name="T7" fmla="*/ 42 h 86"/>
                  <a:gd name="T8" fmla="*/ 13 w 85"/>
                  <a:gd name="T9" fmla="*/ 73 h 86"/>
                  <a:gd name="T10" fmla="*/ 42 w 85"/>
                  <a:gd name="T11" fmla="*/ 86 h 86"/>
                  <a:gd name="T12" fmla="*/ 72 w 85"/>
                  <a:gd name="T13" fmla="*/ 73 h 86"/>
                  <a:gd name="T14" fmla="*/ 85 w 85"/>
                  <a:gd name="T15" fmla="*/ 42 h 86"/>
                  <a:gd name="T16" fmla="*/ 72 w 85"/>
                  <a:gd name="T17" fmla="*/ 14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6">
                    <a:moveTo>
                      <a:pt x="72" y="14"/>
                    </a:moveTo>
                    <a:cubicBezTo>
                      <a:pt x="64" y="6"/>
                      <a:pt x="55" y="0"/>
                      <a:pt x="42" y="0"/>
                    </a:cubicBezTo>
                    <a:cubicBezTo>
                      <a:pt x="31" y="0"/>
                      <a:pt x="21" y="6"/>
                      <a:pt x="13" y="14"/>
                    </a:cubicBezTo>
                    <a:cubicBezTo>
                      <a:pt x="5" y="21"/>
                      <a:pt x="0" y="32"/>
                      <a:pt x="0" y="42"/>
                    </a:cubicBezTo>
                    <a:cubicBezTo>
                      <a:pt x="0" y="56"/>
                      <a:pt x="5" y="65"/>
                      <a:pt x="13" y="73"/>
                    </a:cubicBezTo>
                    <a:cubicBezTo>
                      <a:pt x="21" y="82"/>
                      <a:pt x="31" y="86"/>
                      <a:pt x="42" y="86"/>
                    </a:cubicBezTo>
                    <a:cubicBezTo>
                      <a:pt x="55" y="86"/>
                      <a:pt x="64" y="82"/>
                      <a:pt x="72" y="73"/>
                    </a:cubicBezTo>
                    <a:cubicBezTo>
                      <a:pt x="81" y="65"/>
                      <a:pt x="85" y="56"/>
                      <a:pt x="85" y="42"/>
                    </a:cubicBezTo>
                    <a:cubicBezTo>
                      <a:pt x="85" y="32"/>
                      <a:pt x="81" y="21"/>
                      <a:pt x="72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656" name="Freeform 172"/>
              <p:cNvSpPr>
                <a:spLocks/>
              </p:cNvSpPr>
              <p:nvPr/>
            </p:nvSpPr>
            <p:spPr bwMode="auto">
              <a:xfrm>
                <a:off x="3296" y="1027"/>
                <a:ext cx="44" cy="43"/>
              </a:xfrm>
              <a:custGeom>
                <a:avLst/>
                <a:gdLst>
                  <a:gd name="T0" fmla="*/ 72 w 85"/>
                  <a:gd name="T1" fmla="*/ 13 h 85"/>
                  <a:gd name="T2" fmla="*/ 42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2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2" y="0"/>
                    </a:cubicBezTo>
                    <a:cubicBezTo>
                      <a:pt x="31" y="0"/>
                      <a:pt x="21" y="5"/>
                      <a:pt x="13" y="13"/>
                    </a:cubicBezTo>
                    <a:cubicBezTo>
                      <a:pt x="5" y="21"/>
                      <a:pt x="0" y="31"/>
                      <a:pt x="0" y="42"/>
                    </a:cubicBezTo>
                    <a:cubicBezTo>
                      <a:pt x="0" y="55"/>
                      <a:pt x="5" y="64"/>
                      <a:pt x="13" y="72"/>
                    </a:cubicBezTo>
                    <a:cubicBezTo>
                      <a:pt x="21" y="81"/>
                      <a:pt x="31" y="85"/>
                      <a:pt x="42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657" name="Freeform 173"/>
              <p:cNvSpPr>
                <a:spLocks/>
              </p:cNvSpPr>
              <p:nvPr/>
            </p:nvSpPr>
            <p:spPr bwMode="auto">
              <a:xfrm>
                <a:off x="3296" y="1094"/>
                <a:ext cx="44" cy="44"/>
              </a:xfrm>
              <a:custGeom>
                <a:avLst/>
                <a:gdLst>
                  <a:gd name="T0" fmla="*/ 72 w 85"/>
                  <a:gd name="T1" fmla="*/ 13 h 85"/>
                  <a:gd name="T2" fmla="*/ 42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2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2" y="0"/>
                    </a:cubicBezTo>
                    <a:cubicBezTo>
                      <a:pt x="31" y="0"/>
                      <a:pt x="21" y="5"/>
                      <a:pt x="13" y="13"/>
                    </a:cubicBezTo>
                    <a:cubicBezTo>
                      <a:pt x="5" y="21"/>
                      <a:pt x="0" y="31"/>
                      <a:pt x="0" y="42"/>
                    </a:cubicBezTo>
                    <a:cubicBezTo>
                      <a:pt x="0" y="55"/>
                      <a:pt x="5" y="64"/>
                      <a:pt x="13" y="72"/>
                    </a:cubicBezTo>
                    <a:cubicBezTo>
                      <a:pt x="21" y="81"/>
                      <a:pt x="31" y="85"/>
                      <a:pt x="42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658" name="Freeform 174"/>
              <p:cNvSpPr>
                <a:spLocks/>
              </p:cNvSpPr>
              <p:nvPr/>
            </p:nvSpPr>
            <p:spPr bwMode="auto">
              <a:xfrm>
                <a:off x="3296" y="1363"/>
                <a:ext cx="44" cy="44"/>
              </a:xfrm>
              <a:custGeom>
                <a:avLst/>
                <a:gdLst>
                  <a:gd name="T0" fmla="*/ 72 w 85"/>
                  <a:gd name="T1" fmla="*/ 13 h 85"/>
                  <a:gd name="T2" fmla="*/ 42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2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6"/>
                      <a:pt x="55" y="0"/>
                      <a:pt x="42" y="0"/>
                    </a:cubicBezTo>
                    <a:cubicBezTo>
                      <a:pt x="31" y="0"/>
                      <a:pt x="21" y="6"/>
                      <a:pt x="13" y="13"/>
                    </a:cubicBezTo>
                    <a:cubicBezTo>
                      <a:pt x="5" y="21"/>
                      <a:pt x="0" y="32"/>
                      <a:pt x="0" y="42"/>
                    </a:cubicBezTo>
                    <a:cubicBezTo>
                      <a:pt x="0" y="55"/>
                      <a:pt x="5" y="64"/>
                      <a:pt x="13" y="72"/>
                    </a:cubicBezTo>
                    <a:cubicBezTo>
                      <a:pt x="21" y="82"/>
                      <a:pt x="31" y="85"/>
                      <a:pt x="42" y="85"/>
                    </a:cubicBezTo>
                    <a:cubicBezTo>
                      <a:pt x="55" y="85"/>
                      <a:pt x="64" y="82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2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659" name="Freeform 175"/>
              <p:cNvSpPr>
                <a:spLocks/>
              </p:cNvSpPr>
              <p:nvPr/>
            </p:nvSpPr>
            <p:spPr bwMode="auto">
              <a:xfrm>
                <a:off x="3296" y="1431"/>
                <a:ext cx="44" cy="44"/>
              </a:xfrm>
              <a:custGeom>
                <a:avLst/>
                <a:gdLst>
                  <a:gd name="T0" fmla="*/ 72 w 85"/>
                  <a:gd name="T1" fmla="*/ 13 h 86"/>
                  <a:gd name="T2" fmla="*/ 42 w 85"/>
                  <a:gd name="T3" fmla="*/ 0 h 86"/>
                  <a:gd name="T4" fmla="*/ 13 w 85"/>
                  <a:gd name="T5" fmla="*/ 13 h 86"/>
                  <a:gd name="T6" fmla="*/ 0 w 85"/>
                  <a:gd name="T7" fmla="*/ 42 h 86"/>
                  <a:gd name="T8" fmla="*/ 13 w 85"/>
                  <a:gd name="T9" fmla="*/ 72 h 86"/>
                  <a:gd name="T10" fmla="*/ 42 w 85"/>
                  <a:gd name="T11" fmla="*/ 86 h 86"/>
                  <a:gd name="T12" fmla="*/ 72 w 85"/>
                  <a:gd name="T13" fmla="*/ 72 h 86"/>
                  <a:gd name="T14" fmla="*/ 85 w 85"/>
                  <a:gd name="T15" fmla="*/ 42 h 86"/>
                  <a:gd name="T16" fmla="*/ 72 w 85"/>
                  <a:gd name="T17" fmla="*/ 1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6">
                    <a:moveTo>
                      <a:pt x="72" y="13"/>
                    </a:moveTo>
                    <a:cubicBezTo>
                      <a:pt x="64" y="6"/>
                      <a:pt x="55" y="0"/>
                      <a:pt x="42" y="0"/>
                    </a:cubicBezTo>
                    <a:cubicBezTo>
                      <a:pt x="31" y="0"/>
                      <a:pt x="21" y="6"/>
                      <a:pt x="13" y="13"/>
                    </a:cubicBezTo>
                    <a:cubicBezTo>
                      <a:pt x="5" y="21"/>
                      <a:pt x="0" y="32"/>
                      <a:pt x="0" y="42"/>
                    </a:cubicBezTo>
                    <a:cubicBezTo>
                      <a:pt x="0" y="55"/>
                      <a:pt x="5" y="65"/>
                      <a:pt x="13" y="72"/>
                    </a:cubicBezTo>
                    <a:cubicBezTo>
                      <a:pt x="21" y="82"/>
                      <a:pt x="31" y="86"/>
                      <a:pt x="42" y="86"/>
                    </a:cubicBezTo>
                    <a:cubicBezTo>
                      <a:pt x="55" y="86"/>
                      <a:pt x="64" y="82"/>
                      <a:pt x="72" y="72"/>
                    </a:cubicBezTo>
                    <a:cubicBezTo>
                      <a:pt x="81" y="65"/>
                      <a:pt x="85" y="55"/>
                      <a:pt x="85" y="42"/>
                    </a:cubicBezTo>
                    <a:cubicBezTo>
                      <a:pt x="85" y="32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660" name="Freeform 176"/>
              <p:cNvSpPr>
                <a:spLocks/>
              </p:cNvSpPr>
              <p:nvPr/>
            </p:nvSpPr>
            <p:spPr bwMode="auto">
              <a:xfrm>
                <a:off x="3296" y="1498"/>
                <a:ext cx="44" cy="44"/>
              </a:xfrm>
              <a:custGeom>
                <a:avLst/>
                <a:gdLst>
                  <a:gd name="T0" fmla="*/ 72 w 85"/>
                  <a:gd name="T1" fmla="*/ 14 h 86"/>
                  <a:gd name="T2" fmla="*/ 42 w 85"/>
                  <a:gd name="T3" fmla="*/ 0 h 86"/>
                  <a:gd name="T4" fmla="*/ 13 w 85"/>
                  <a:gd name="T5" fmla="*/ 14 h 86"/>
                  <a:gd name="T6" fmla="*/ 0 w 85"/>
                  <a:gd name="T7" fmla="*/ 42 h 86"/>
                  <a:gd name="T8" fmla="*/ 13 w 85"/>
                  <a:gd name="T9" fmla="*/ 73 h 86"/>
                  <a:gd name="T10" fmla="*/ 42 w 85"/>
                  <a:gd name="T11" fmla="*/ 86 h 86"/>
                  <a:gd name="T12" fmla="*/ 72 w 85"/>
                  <a:gd name="T13" fmla="*/ 73 h 86"/>
                  <a:gd name="T14" fmla="*/ 85 w 85"/>
                  <a:gd name="T15" fmla="*/ 42 h 86"/>
                  <a:gd name="T16" fmla="*/ 72 w 85"/>
                  <a:gd name="T17" fmla="*/ 14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6">
                    <a:moveTo>
                      <a:pt x="72" y="14"/>
                    </a:moveTo>
                    <a:cubicBezTo>
                      <a:pt x="64" y="6"/>
                      <a:pt x="55" y="0"/>
                      <a:pt x="42" y="0"/>
                    </a:cubicBezTo>
                    <a:cubicBezTo>
                      <a:pt x="31" y="0"/>
                      <a:pt x="21" y="6"/>
                      <a:pt x="13" y="14"/>
                    </a:cubicBezTo>
                    <a:cubicBezTo>
                      <a:pt x="5" y="21"/>
                      <a:pt x="0" y="32"/>
                      <a:pt x="0" y="42"/>
                    </a:cubicBezTo>
                    <a:cubicBezTo>
                      <a:pt x="0" y="56"/>
                      <a:pt x="5" y="65"/>
                      <a:pt x="13" y="73"/>
                    </a:cubicBezTo>
                    <a:cubicBezTo>
                      <a:pt x="21" y="82"/>
                      <a:pt x="31" y="86"/>
                      <a:pt x="42" y="86"/>
                    </a:cubicBezTo>
                    <a:cubicBezTo>
                      <a:pt x="55" y="86"/>
                      <a:pt x="64" y="82"/>
                      <a:pt x="72" y="73"/>
                    </a:cubicBezTo>
                    <a:cubicBezTo>
                      <a:pt x="81" y="65"/>
                      <a:pt x="85" y="56"/>
                      <a:pt x="85" y="42"/>
                    </a:cubicBezTo>
                    <a:cubicBezTo>
                      <a:pt x="85" y="32"/>
                      <a:pt x="81" y="21"/>
                      <a:pt x="72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661" name="Freeform 177"/>
              <p:cNvSpPr>
                <a:spLocks/>
              </p:cNvSpPr>
              <p:nvPr/>
            </p:nvSpPr>
            <p:spPr bwMode="auto">
              <a:xfrm>
                <a:off x="3364" y="959"/>
                <a:ext cx="43" cy="44"/>
              </a:xfrm>
              <a:custGeom>
                <a:avLst/>
                <a:gdLst>
                  <a:gd name="T0" fmla="*/ 72 w 85"/>
                  <a:gd name="T1" fmla="*/ 13 h 85"/>
                  <a:gd name="T2" fmla="*/ 42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2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2" y="0"/>
                    </a:cubicBezTo>
                    <a:cubicBezTo>
                      <a:pt x="32" y="0"/>
                      <a:pt x="21" y="5"/>
                      <a:pt x="13" y="13"/>
                    </a:cubicBezTo>
                    <a:cubicBezTo>
                      <a:pt x="5" y="21"/>
                      <a:pt x="0" y="31"/>
                      <a:pt x="0" y="42"/>
                    </a:cubicBezTo>
                    <a:cubicBezTo>
                      <a:pt x="0" y="55"/>
                      <a:pt x="5" y="64"/>
                      <a:pt x="13" y="72"/>
                    </a:cubicBezTo>
                    <a:cubicBezTo>
                      <a:pt x="21" y="81"/>
                      <a:pt x="32" y="85"/>
                      <a:pt x="42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662" name="Freeform 178"/>
              <p:cNvSpPr>
                <a:spLocks/>
              </p:cNvSpPr>
              <p:nvPr/>
            </p:nvSpPr>
            <p:spPr bwMode="auto">
              <a:xfrm>
                <a:off x="3364" y="1027"/>
                <a:ext cx="43" cy="43"/>
              </a:xfrm>
              <a:custGeom>
                <a:avLst/>
                <a:gdLst>
                  <a:gd name="T0" fmla="*/ 72 w 85"/>
                  <a:gd name="T1" fmla="*/ 13 h 85"/>
                  <a:gd name="T2" fmla="*/ 42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2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2" y="0"/>
                    </a:cubicBezTo>
                    <a:cubicBezTo>
                      <a:pt x="32" y="0"/>
                      <a:pt x="21" y="5"/>
                      <a:pt x="13" y="13"/>
                    </a:cubicBezTo>
                    <a:cubicBezTo>
                      <a:pt x="5" y="21"/>
                      <a:pt x="0" y="31"/>
                      <a:pt x="0" y="42"/>
                    </a:cubicBezTo>
                    <a:cubicBezTo>
                      <a:pt x="0" y="55"/>
                      <a:pt x="5" y="64"/>
                      <a:pt x="13" y="72"/>
                    </a:cubicBezTo>
                    <a:cubicBezTo>
                      <a:pt x="21" y="81"/>
                      <a:pt x="32" y="85"/>
                      <a:pt x="42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663" name="Freeform 179"/>
              <p:cNvSpPr>
                <a:spLocks/>
              </p:cNvSpPr>
              <p:nvPr/>
            </p:nvSpPr>
            <p:spPr bwMode="auto">
              <a:xfrm>
                <a:off x="2824" y="1431"/>
                <a:ext cx="45" cy="44"/>
              </a:xfrm>
              <a:custGeom>
                <a:avLst/>
                <a:gdLst>
                  <a:gd name="T0" fmla="*/ 72 w 86"/>
                  <a:gd name="T1" fmla="*/ 13 h 86"/>
                  <a:gd name="T2" fmla="*/ 42 w 86"/>
                  <a:gd name="T3" fmla="*/ 0 h 86"/>
                  <a:gd name="T4" fmla="*/ 13 w 86"/>
                  <a:gd name="T5" fmla="*/ 13 h 86"/>
                  <a:gd name="T6" fmla="*/ 0 w 86"/>
                  <a:gd name="T7" fmla="*/ 42 h 86"/>
                  <a:gd name="T8" fmla="*/ 13 w 86"/>
                  <a:gd name="T9" fmla="*/ 72 h 86"/>
                  <a:gd name="T10" fmla="*/ 42 w 86"/>
                  <a:gd name="T11" fmla="*/ 86 h 86"/>
                  <a:gd name="T12" fmla="*/ 72 w 86"/>
                  <a:gd name="T13" fmla="*/ 72 h 86"/>
                  <a:gd name="T14" fmla="*/ 86 w 86"/>
                  <a:gd name="T15" fmla="*/ 42 h 86"/>
                  <a:gd name="T16" fmla="*/ 72 w 86"/>
                  <a:gd name="T17" fmla="*/ 1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2" y="13"/>
                    </a:moveTo>
                    <a:cubicBezTo>
                      <a:pt x="65" y="6"/>
                      <a:pt x="55" y="0"/>
                      <a:pt x="42" y="0"/>
                    </a:cubicBezTo>
                    <a:cubicBezTo>
                      <a:pt x="32" y="0"/>
                      <a:pt x="21" y="6"/>
                      <a:pt x="13" y="13"/>
                    </a:cubicBezTo>
                    <a:cubicBezTo>
                      <a:pt x="6" y="21"/>
                      <a:pt x="0" y="32"/>
                      <a:pt x="0" y="42"/>
                    </a:cubicBezTo>
                    <a:cubicBezTo>
                      <a:pt x="0" y="55"/>
                      <a:pt x="6" y="65"/>
                      <a:pt x="13" y="72"/>
                    </a:cubicBezTo>
                    <a:cubicBezTo>
                      <a:pt x="21" y="82"/>
                      <a:pt x="32" y="86"/>
                      <a:pt x="42" y="86"/>
                    </a:cubicBezTo>
                    <a:cubicBezTo>
                      <a:pt x="55" y="86"/>
                      <a:pt x="65" y="82"/>
                      <a:pt x="72" y="72"/>
                    </a:cubicBezTo>
                    <a:cubicBezTo>
                      <a:pt x="82" y="65"/>
                      <a:pt x="86" y="55"/>
                      <a:pt x="86" y="42"/>
                    </a:cubicBezTo>
                    <a:cubicBezTo>
                      <a:pt x="86" y="32"/>
                      <a:pt x="82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664" name="Freeform 180"/>
              <p:cNvSpPr>
                <a:spLocks/>
              </p:cNvSpPr>
              <p:nvPr/>
            </p:nvSpPr>
            <p:spPr bwMode="auto">
              <a:xfrm>
                <a:off x="2757" y="1363"/>
                <a:ext cx="44" cy="44"/>
              </a:xfrm>
              <a:custGeom>
                <a:avLst/>
                <a:gdLst>
                  <a:gd name="T0" fmla="*/ 72 w 85"/>
                  <a:gd name="T1" fmla="*/ 13 h 85"/>
                  <a:gd name="T2" fmla="*/ 42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2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6"/>
                      <a:pt x="55" y="0"/>
                      <a:pt x="42" y="0"/>
                    </a:cubicBezTo>
                    <a:cubicBezTo>
                      <a:pt x="32" y="0"/>
                      <a:pt x="21" y="6"/>
                      <a:pt x="13" y="13"/>
                    </a:cubicBezTo>
                    <a:cubicBezTo>
                      <a:pt x="6" y="21"/>
                      <a:pt x="0" y="32"/>
                      <a:pt x="0" y="42"/>
                    </a:cubicBezTo>
                    <a:cubicBezTo>
                      <a:pt x="0" y="55"/>
                      <a:pt x="6" y="64"/>
                      <a:pt x="13" y="72"/>
                    </a:cubicBezTo>
                    <a:cubicBezTo>
                      <a:pt x="21" y="82"/>
                      <a:pt x="32" y="85"/>
                      <a:pt x="42" y="85"/>
                    </a:cubicBezTo>
                    <a:cubicBezTo>
                      <a:pt x="55" y="85"/>
                      <a:pt x="64" y="82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2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665" name="Freeform 181"/>
              <p:cNvSpPr>
                <a:spLocks/>
              </p:cNvSpPr>
              <p:nvPr/>
            </p:nvSpPr>
            <p:spPr bwMode="auto">
              <a:xfrm>
                <a:off x="2757" y="1296"/>
                <a:ext cx="44" cy="44"/>
              </a:xfrm>
              <a:custGeom>
                <a:avLst/>
                <a:gdLst>
                  <a:gd name="T0" fmla="*/ 72 w 85"/>
                  <a:gd name="T1" fmla="*/ 13 h 85"/>
                  <a:gd name="T2" fmla="*/ 42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2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2" y="0"/>
                    </a:cubicBezTo>
                    <a:cubicBezTo>
                      <a:pt x="32" y="0"/>
                      <a:pt x="21" y="5"/>
                      <a:pt x="13" y="13"/>
                    </a:cubicBezTo>
                    <a:cubicBezTo>
                      <a:pt x="6" y="21"/>
                      <a:pt x="0" y="32"/>
                      <a:pt x="0" y="42"/>
                    </a:cubicBezTo>
                    <a:cubicBezTo>
                      <a:pt x="0" y="55"/>
                      <a:pt x="6" y="64"/>
                      <a:pt x="13" y="72"/>
                    </a:cubicBezTo>
                    <a:cubicBezTo>
                      <a:pt x="21" y="81"/>
                      <a:pt x="32" y="85"/>
                      <a:pt x="42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2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666" name="Freeform 182"/>
              <p:cNvSpPr>
                <a:spLocks/>
              </p:cNvSpPr>
              <p:nvPr/>
            </p:nvSpPr>
            <p:spPr bwMode="auto">
              <a:xfrm>
                <a:off x="2959" y="1363"/>
                <a:ext cx="44" cy="44"/>
              </a:xfrm>
              <a:custGeom>
                <a:avLst/>
                <a:gdLst>
                  <a:gd name="T0" fmla="*/ 73 w 86"/>
                  <a:gd name="T1" fmla="*/ 13 h 85"/>
                  <a:gd name="T2" fmla="*/ 42 w 86"/>
                  <a:gd name="T3" fmla="*/ 0 h 85"/>
                  <a:gd name="T4" fmla="*/ 14 w 86"/>
                  <a:gd name="T5" fmla="*/ 13 h 85"/>
                  <a:gd name="T6" fmla="*/ 0 w 86"/>
                  <a:gd name="T7" fmla="*/ 42 h 85"/>
                  <a:gd name="T8" fmla="*/ 14 w 86"/>
                  <a:gd name="T9" fmla="*/ 72 h 85"/>
                  <a:gd name="T10" fmla="*/ 42 w 86"/>
                  <a:gd name="T11" fmla="*/ 85 h 85"/>
                  <a:gd name="T12" fmla="*/ 73 w 86"/>
                  <a:gd name="T13" fmla="*/ 72 h 85"/>
                  <a:gd name="T14" fmla="*/ 86 w 86"/>
                  <a:gd name="T15" fmla="*/ 42 h 85"/>
                  <a:gd name="T16" fmla="*/ 73 w 86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5">
                    <a:moveTo>
                      <a:pt x="73" y="13"/>
                    </a:moveTo>
                    <a:cubicBezTo>
                      <a:pt x="65" y="6"/>
                      <a:pt x="56" y="0"/>
                      <a:pt x="42" y="0"/>
                    </a:cubicBezTo>
                    <a:cubicBezTo>
                      <a:pt x="32" y="0"/>
                      <a:pt x="21" y="6"/>
                      <a:pt x="14" y="13"/>
                    </a:cubicBezTo>
                    <a:cubicBezTo>
                      <a:pt x="6" y="21"/>
                      <a:pt x="0" y="32"/>
                      <a:pt x="0" y="42"/>
                    </a:cubicBezTo>
                    <a:cubicBezTo>
                      <a:pt x="0" y="55"/>
                      <a:pt x="6" y="64"/>
                      <a:pt x="14" y="72"/>
                    </a:cubicBezTo>
                    <a:cubicBezTo>
                      <a:pt x="21" y="82"/>
                      <a:pt x="32" y="85"/>
                      <a:pt x="42" y="85"/>
                    </a:cubicBezTo>
                    <a:cubicBezTo>
                      <a:pt x="56" y="85"/>
                      <a:pt x="65" y="82"/>
                      <a:pt x="73" y="72"/>
                    </a:cubicBezTo>
                    <a:cubicBezTo>
                      <a:pt x="82" y="64"/>
                      <a:pt x="86" y="55"/>
                      <a:pt x="86" y="42"/>
                    </a:cubicBezTo>
                    <a:cubicBezTo>
                      <a:pt x="86" y="32"/>
                      <a:pt x="82" y="21"/>
                      <a:pt x="73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667" name="Freeform 183"/>
              <p:cNvSpPr>
                <a:spLocks/>
              </p:cNvSpPr>
              <p:nvPr/>
            </p:nvSpPr>
            <p:spPr bwMode="auto">
              <a:xfrm>
                <a:off x="2555" y="1094"/>
                <a:ext cx="44" cy="44"/>
              </a:xfrm>
              <a:custGeom>
                <a:avLst/>
                <a:gdLst>
                  <a:gd name="T0" fmla="*/ 72 w 85"/>
                  <a:gd name="T1" fmla="*/ 13 h 85"/>
                  <a:gd name="T2" fmla="*/ 42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2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2" y="0"/>
                    </a:cubicBezTo>
                    <a:cubicBezTo>
                      <a:pt x="31" y="0"/>
                      <a:pt x="21" y="5"/>
                      <a:pt x="13" y="13"/>
                    </a:cubicBezTo>
                    <a:cubicBezTo>
                      <a:pt x="5" y="21"/>
                      <a:pt x="0" y="31"/>
                      <a:pt x="0" y="42"/>
                    </a:cubicBezTo>
                    <a:cubicBezTo>
                      <a:pt x="0" y="55"/>
                      <a:pt x="5" y="64"/>
                      <a:pt x="13" y="72"/>
                    </a:cubicBezTo>
                    <a:cubicBezTo>
                      <a:pt x="21" y="81"/>
                      <a:pt x="31" y="85"/>
                      <a:pt x="42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668" name="Freeform 184"/>
              <p:cNvSpPr>
                <a:spLocks/>
              </p:cNvSpPr>
              <p:nvPr/>
            </p:nvSpPr>
            <p:spPr bwMode="auto">
              <a:xfrm>
                <a:off x="2622" y="1094"/>
                <a:ext cx="44" cy="44"/>
              </a:xfrm>
              <a:custGeom>
                <a:avLst/>
                <a:gdLst>
                  <a:gd name="T0" fmla="*/ 72 w 85"/>
                  <a:gd name="T1" fmla="*/ 13 h 85"/>
                  <a:gd name="T2" fmla="*/ 42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2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2" y="0"/>
                    </a:cubicBezTo>
                    <a:cubicBezTo>
                      <a:pt x="31" y="0"/>
                      <a:pt x="21" y="5"/>
                      <a:pt x="13" y="13"/>
                    </a:cubicBezTo>
                    <a:cubicBezTo>
                      <a:pt x="5" y="21"/>
                      <a:pt x="0" y="31"/>
                      <a:pt x="0" y="42"/>
                    </a:cubicBezTo>
                    <a:cubicBezTo>
                      <a:pt x="0" y="55"/>
                      <a:pt x="5" y="64"/>
                      <a:pt x="13" y="72"/>
                    </a:cubicBezTo>
                    <a:cubicBezTo>
                      <a:pt x="21" y="81"/>
                      <a:pt x="31" y="85"/>
                      <a:pt x="42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669" name="Freeform 185"/>
              <p:cNvSpPr>
                <a:spLocks/>
              </p:cNvSpPr>
              <p:nvPr/>
            </p:nvSpPr>
            <p:spPr bwMode="auto">
              <a:xfrm>
                <a:off x="2824" y="1161"/>
                <a:ext cx="45" cy="44"/>
              </a:xfrm>
              <a:custGeom>
                <a:avLst/>
                <a:gdLst>
                  <a:gd name="T0" fmla="*/ 72 w 86"/>
                  <a:gd name="T1" fmla="*/ 13 h 85"/>
                  <a:gd name="T2" fmla="*/ 42 w 86"/>
                  <a:gd name="T3" fmla="*/ 0 h 85"/>
                  <a:gd name="T4" fmla="*/ 13 w 86"/>
                  <a:gd name="T5" fmla="*/ 13 h 85"/>
                  <a:gd name="T6" fmla="*/ 0 w 86"/>
                  <a:gd name="T7" fmla="*/ 42 h 85"/>
                  <a:gd name="T8" fmla="*/ 13 w 86"/>
                  <a:gd name="T9" fmla="*/ 72 h 85"/>
                  <a:gd name="T10" fmla="*/ 42 w 86"/>
                  <a:gd name="T11" fmla="*/ 85 h 85"/>
                  <a:gd name="T12" fmla="*/ 72 w 86"/>
                  <a:gd name="T13" fmla="*/ 72 h 85"/>
                  <a:gd name="T14" fmla="*/ 86 w 86"/>
                  <a:gd name="T15" fmla="*/ 42 h 85"/>
                  <a:gd name="T16" fmla="*/ 72 w 86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5">
                    <a:moveTo>
                      <a:pt x="72" y="13"/>
                    </a:moveTo>
                    <a:cubicBezTo>
                      <a:pt x="65" y="5"/>
                      <a:pt x="55" y="0"/>
                      <a:pt x="42" y="0"/>
                    </a:cubicBezTo>
                    <a:cubicBezTo>
                      <a:pt x="32" y="0"/>
                      <a:pt x="21" y="5"/>
                      <a:pt x="13" y="13"/>
                    </a:cubicBezTo>
                    <a:cubicBezTo>
                      <a:pt x="6" y="21"/>
                      <a:pt x="0" y="31"/>
                      <a:pt x="0" y="42"/>
                    </a:cubicBezTo>
                    <a:cubicBezTo>
                      <a:pt x="0" y="55"/>
                      <a:pt x="6" y="64"/>
                      <a:pt x="13" y="72"/>
                    </a:cubicBezTo>
                    <a:cubicBezTo>
                      <a:pt x="21" y="81"/>
                      <a:pt x="32" y="85"/>
                      <a:pt x="42" y="85"/>
                    </a:cubicBezTo>
                    <a:cubicBezTo>
                      <a:pt x="55" y="85"/>
                      <a:pt x="65" y="81"/>
                      <a:pt x="72" y="72"/>
                    </a:cubicBezTo>
                    <a:cubicBezTo>
                      <a:pt x="82" y="64"/>
                      <a:pt x="86" y="55"/>
                      <a:pt x="86" y="42"/>
                    </a:cubicBezTo>
                    <a:cubicBezTo>
                      <a:pt x="86" y="31"/>
                      <a:pt x="82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670" name="Freeform 186"/>
              <p:cNvSpPr>
                <a:spLocks/>
              </p:cNvSpPr>
              <p:nvPr/>
            </p:nvSpPr>
            <p:spPr bwMode="auto">
              <a:xfrm>
                <a:off x="2892" y="1161"/>
                <a:ext cx="44" cy="44"/>
              </a:xfrm>
              <a:custGeom>
                <a:avLst/>
                <a:gdLst>
                  <a:gd name="T0" fmla="*/ 72 w 86"/>
                  <a:gd name="T1" fmla="*/ 13 h 85"/>
                  <a:gd name="T2" fmla="*/ 42 w 86"/>
                  <a:gd name="T3" fmla="*/ 0 h 85"/>
                  <a:gd name="T4" fmla="*/ 14 w 86"/>
                  <a:gd name="T5" fmla="*/ 13 h 85"/>
                  <a:gd name="T6" fmla="*/ 0 w 86"/>
                  <a:gd name="T7" fmla="*/ 42 h 85"/>
                  <a:gd name="T8" fmla="*/ 14 w 86"/>
                  <a:gd name="T9" fmla="*/ 72 h 85"/>
                  <a:gd name="T10" fmla="*/ 42 w 86"/>
                  <a:gd name="T11" fmla="*/ 85 h 85"/>
                  <a:gd name="T12" fmla="*/ 72 w 86"/>
                  <a:gd name="T13" fmla="*/ 72 h 85"/>
                  <a:gd name="T14" fmla="*/ 86 w 86"/>
                  <a:gd name="T15" fmla="*/ 42 h 85"/>
                  <a:gd name="T16" fmla="*/ 72 w 86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5">
                    <a:moveTo>
                      <a:pt x="72" y="13"/>
                    </a:moveTo>
                    <a:cubicBezTo>
                      <a:pt x="65" y="5"/>
                      <a:pt x="55" y="0"/>
                      <a:pt x="42" y="0"/>
                    </a:cubicBezTo>
                    <a:cubicBezTo>
                      <a:pt x="32" y="0"/>
                      <a:pt x="21" y="5"/>
                      <a:pt x="14" y="13"/>
                    </a:cubicBezTo>
                    <a:cubicBezTo>
                      <a:pt x="6" y="21"/>
                      <a:pt x="0" y="31"/>
                      <a:pt x="0" y="42"/>
                    </a:cubicBezTo>
                    <a:cubicBezTo>
                      <a:pt x="0" y="55"/>
                      <a:pt x="6" y="64"/>
                      <a:pt x="14" y="72"/>
                    </a:cubicBezTo>
                    <a:cubicBezTo>
                      <a:pt x="21" y="81"/>
                      <a:pt x="32" y="85"/>
                      <a:pt x="42" y="85"/>
                    </a:cubicBezTo>
                    <a:cubicBezTo>
                      <a:pt x="55" y="85"/>
                      <a:pt x="65" y="81"/>
                      <a:pt x="72" y="72"/>
                    </a:cubicBezTo>
                    <a:cubicBezTo>
                      <a:pt x="82" y="64"/>
                      <a:pt x="86" y="55"/>
                      <a:pt x="86" y="42"/>
                    </a:cubicBezTo>
                    <a:cubicBezTo>
                      <a:pt x="86" y="31"/>
                      <a:pt x="82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671" name="Freeform 187"/>
              <p:cNvSpPr>
                <a:spLocks/>
              </p:cNvSpPr>
              <p:nvPr/>
            </p:nvSpPr>
            <p:spPr bwMode="auto">
              <a:xfrm>
                <a:off x="2959" y="1161"/>
                <a:ext cx="44" cy="44"/>
              </a:xfrm>
              <a:custGeom>
                <a:avLst/>
                <a:gdLst>
                  <a:gd name="T0" fmla="*/ 73 w 86"/>
                  <a:gd name="T1" fmla="*/ 13 h 85"/>
                  <a:gd name="T2" fmla="*/ 42 w 86"/>
                  <a:gd name="T3" fmla="*/ 0 h 85"/>
                  <a:gd name="T4" fmla="*/ 14 w 86"/>
                  <a:gd name="T5" fmla="*/ 13 h 85"/>
                  <a:gd name="T6" fmla="*/ 0 w 86"/>
                  <a:gd name="T7" fmla="*/ 42 h 85"/>
                  <a:gd name="T8" fmla="*/ 14 w 86"/>
                  <a:gd name="T9" fmla="*/ 72 h 85"/>
                  <a:gd name="T10" fmla="*/ 42 w 86"/>
                  <a:gd name="T11" fmla="*/ 85 h 85"/>
                  <a:gd name="T12" fmla="*/ 73 w 86"/>
                  <a:gd name="T13" fmla="*/ 72 h 85"/>
                  <a:gd name="T14" fmla="*/ 86 w 86"/>
                  <a:gd name="T15" fmla="*/ 42 h 85"/>
                  <a:gd name="T16" fmla="*/ 73 w 86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5">
                    <a:moveTo>
                      <a:pt x="73" y="13"/>
                    </a:moveTo>
                    <a:cubicBezTo>
                      <a:pt x="65" y="5"/>
                      <a:pt x="56" y="0"/>
                      <a:pt x="42" y="0"/>
                    </a:cubicBezTo>
                    <a:cubicBezTo>
                      <a:pt x="32" y="0"/>
                      <a:pt x="21" y="5"/>
                      <a:pt x="14" y="13"/>
                    </a:cubicBezTo>
                    <a:cubicBezTo>
                      <a:pt x="6" y="21"/>
                      <a:pt x="0" y="31"/>
                      <a:pt x="0" y="42"/>
                    </a:cubicBezTo>
                    <a:cubicBezTo>
                      <a:pt x="0" y="55"/>
                      <a:pt x="6" y="64"/>
                      <a:pt x="14" y="72"/>
                    </a:cubicBezTo>
                    <a:cubicBezTo>
                      <a:pt x="21" y="81"/>
                      <a:pt x="32" y="85"/>
                      <a:pt x="42" y="85"/>
                    </a:cubicBezTo>
                    <a:cubicBezTo>
                      <a:pt x="56" y="85"/>
                      <a:pt x="65" y="81"/>
                      <a:pt x="73" y="72"/>
                    </a:cubicBezTo>
                    <a:cubicBezTo>
                      <a:pt x="82" y="64"/>
                      <a:pt x="86" y="55"/>
                      <a:pt x="86" y="42"/>
                    </a:cubicBezTo>
                    <a:cubicBezTo>
                      <a:pt x="86" y="31"/>
                      <a:pt x="82" y="21"/>
                      <a:pt x="73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672" name="Freeform 188"/>
              <p:cNvSpPr>
                <a:spLocks/>
              </p:cNvSpPr>
              <p:nvPr/>
            </p:nvSpPr>
            <p:spPr bwMode="auto">
              <a:xfrm>
                <a:off x="3094" y="1161"/>
                <a:ext cx="44" cy="44"/>
              </a:xfrm>
              <a:custGeom>
                <a:avLst/>
                <a:gdLst>
                  <a:gd name="T0" fmla="*/ 72 w 85"/>
                  <a:gd name="T1" fmla="*/ 13 h 85"/>
                  <a:gd name="T2" fmla="*/ 42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2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2" y="0"/>
                    </a:cubicBezTo>
                    <a:cubicBezTo>
                      <a:pt x="31" y="0"/>
                      <a:pt x="21" y="5"/>
                      <a:pt x="13" y="13"/>
                    </a:cubicBezTo>
                    <a:cubicBezTo>
                      <a:pt x="5" y="21"/>
                      <a:pt x="0" y="31"/>
                      <a:pt x="0" y="42"/>
                    </a:cubicBezTo>
                    <a:cubicBezTo>
                      <a:pt x="0" y="55"/>
                      <a:pt x="5" y="64"/>
                      <a:pt x="13" y="72"/>
                    </a:cubicBezTo>
                    <a:cubicBezTo>
                      <a:pt x="21" y="81"/>
                      <a:pt x="31" y="85"/>
                      <a:pt x="42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673" name="Freeform 189"/>
              <p:cNvSpPr>
                <a:spLocks/>
              </p:cNvSpPr>
              <p:nvPr/>
            </p:nvSpPr>
            <p:spPr bwMode="auto">
              <a:xfrm>
                <a:off x="3162" y="1161"/>
                <a:ext cx="43" cy="44"/>
              </a:xfrm>
              <a:custGeom>
                <a:avLst/>
                <a:gdLst>
                  <a:gd name="T0" fmla="*/ 72 w 85"/>
                  <a:gd name="T1" fmla="*/ 13 h 85"/>
                  <a:gd name="T2" fmla="*/ 42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2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2" y="0"/>
                    </a:cubicBezTo>
                    <a:cubicBezTo>
                      <a:pt x="31" y="0"/>
                      <a:pt x="21" y="5"/>
                      <a:pt x="13" y="13"/>
                    </a:cubicBezTo>
                    <a:cubicBezTo>
                      <a:pt x="5" y="21"/>
                      <a:pt x="0" y="31"/>
                      <a:pt x="0" y="42"/>
                    </a:cubicBezTo>
                    <a:cubicBezTo>
                      <a:pt x="0" y="55"/>
                      <a:pt x="5" y="64"/>
                      <a:pt x="13" y="72"/>
                    </a:cubicBezTo>
                    <a:cubicBezTo>
                      <a:pt x="21" y="81"/>
                      <a:pt x="31" y="85"/>
                      <a:pt x="42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674" name="Freeform 190"/>
              <p:cNvSpPr>
                <a:spLocks/>
              </p:cNvSpPr>
              <p:nvPr/>
            </p:nvSpPr>
            <p:spPr bwMode="auto">
              <a:xfrm>
                <a:off x="3229" y="1161"/>
                <a:ext cx="44" cy="44"/>
              </a:xfrm>
              <a:custGeom>
                <a:avLst/>
                <a:gdLst>
                  <a:gd name="T0" fmla="*/ 72 w 85"/>
                  <a:gd name="T1" fmla="*/ 13 h 85"/>
                  <a:gd name="T2" fmla="*/ 42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2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2" y="0"/>
                    </a:cubicBezTo>
                    <a:cubicBezTo>
                      <a:pt x="31" y="0"/>
                      <a:pt x="21" y="5"/>
                      <a:pt x="13" y="13"/>
                    </a:cubicBezTo>
                    <a:cubicBezTo>
                      <a:pt x="5" y="21"/>
                      <a:pt x="0" y="31"/>
                      <a:pt x="0" y="42"/>
                    </a:cubicBezTo>
                    <a:cubicBezTo>
                      <a:pt x="0" y="55"/>
                      <a:pt x="5" y="64"/>
                      <a:pt x="13" y="72"/>
                    </a:cubicBezTo>
                    <a:cubicBezTo>
                      <a:pt x="21" y="81"/>
                      <a:pt x="31" y="85"/>
                      <a:pt x="42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675" name="Freeform 191"/>
              <p:cNvSpPr>
                <a:spLocks/>
              </p:cNvSpPr>
              <p:nvPr/>
            </p:nvSpPr>
            <p:spPr bwMode="auto">
              <a:xfrm>
                <a:off x="3296" y="1161"/>
                <a:ext cx="44" cy="44"/>
              </a:xfrm>
              <a:custGeom>
                <a:avLst/>
                <a:gdLst>
                  <a:gd name="T0" fmla="*/ 72 w 85"/>
                  <a:gd name="T1" fmla="*/ 13 h 85"/>
                  <a:gd name="T2" fmla="*/ 42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2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2" y="0"/>
                    </a:cubicBezTo>
                    <a:cubicBezTo>
                      <a:pt x="31" y="0"/>
                      <a:pt x="21" y="5"/>
                      <a:pt x="13" y="13"/>
                    </a:cubicBezTo>
                    <a:cubicBezTo>
                      <a:pt x="5" y="21"/>
                      <a:pt x="0" y="31"/>
                      <a:pt x="0" y="42"/>
                    </a:cubicBezTo>
                    <a:cubicBezTo>
                      <a:pt x="0" y="55"/>
                      <a:pt x="5" y="64"/>
                      <a:pt x="13" y="72"/>
                    </a:cubicBezTo>
                    <a:cubicBezTo>
                      <a:pt x="21" y="81"/>
                      <a:pt x="31" y="85"/>
                      <a:pt x="42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676" name="Freeform 192"/>
              <p:cNvSpPr>
                <a:spLocks/>
              </p:cNvSpPr>
              <p:nvPr/>
            </p:nvSpPr>
            <p:spPr bwMode="auto">
              <a:xfrm>
                <a:off x="2892" y="1229"/>
                <a:ext cx="44" cy="43"/>
              </a:xfrm>
              <a:custGeom>
                <a:avLst/>
                <a:gdLst>
                  <a:gd name="T0" fmla="*/ 72 w 86"/>
                  <a:gd name="T1" fmla="*/ 13 h 85"/>
                  <a:gd name="T2" fmla="*/ 42 w 86"/>
                  <a:gd name="T3" fmla="*/ 0 h 85"/>
                  <a:gd name="T4" fmla="*/ 14 w 86"/>
                  <a:gd name="T5" fmla="*/ 13 h 85"/>
                  <a:gd name="T6" fmla="*/ 0 w 86"/>
                  <a:gd name="T7" fmla="*/ 42 h 85"/>
                  <a:gd name="T8" fmla="*/ 14 w 86"/>
                  <a:gd name="T9" fmla="*/ 72 h 85"/>
                  <a:gd name="T10" fmla="*/ 42 w 86"/>
                  <a:gd name="T11" fmla="*/ 85 h 85"/>
                  <a:gd name="T12" fmla="*/ 72 w 86"/>
                  <a:gd name="T13" fmla="*/ 72 h 85"/>
                  <a:gd name="T14" fmla="*/ 86 w 86"/>
                  <a:gd name="T15" fmla="*/ 42 h 85"/>
                  <a:gd name="T16" fmla="*/ 72 w 86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5">
                    <a:moveTo>
                      <a:pt x="72" y="13"/>
                    </a:moveTo>
                    <a:cubicBezTo>
                      <a:pt x="65" y="5"/>
                      <a:pt x="55" y="0"/>
                      <a:pt x="42" y="0"/>
                    </a:cubicBezTo>
                    <a:cubicBezTo>
                      <a:pt x="32" y="0"/>
                      <a:pt x="21" y="5"/>
                      <a:pt x="14" y="13"/>
                    </a:cubicBezTo>
                    <a:cubicBezTo>
                      <a:pt x="6" y="21"/>
                      <a:pt x="0" y="31"/>
                      <a:pt x="0" y="42"/>
                    </a:cubicBezTo>
                    <a:cubicBezTo>
                      <a:pt x="0" y="55"/>
                      <a:pt x="6" y="64"/>
                      <a:pt x="14" y="72"/>
                    </a:cubicBezTo>
                    <a:cubicBezTo>
                      <a:pt x="21" y="81"/>
                      <a:pt x="32" y="85"/>
                      <a:pt x="42" y="85"/>
                    </a:cubicBezTo>
                    <a:cubicBezTo>
                      <a:pt x="55" y="85"/>
                      <a:pt x="65" y="81"/>
                      <a:pt x="72" y="72"/>
                    </a:cubicBezTo>
                    <a:cubicBezTo>
                      <a:pt x="82" y="64"/>
                      <a:pt x="86" y="55"/>
                      <a:pt x="86" y="42"/>
                    </a:cubicBezTo>
                    <a:cubicBezTo>
                      <a:pt x="86" y="31"/>
                      <a:pt x="82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677" name="Freeform 193"/>
              <p:cNvSpPr>
                <a:spLocks/>
              </p:cNvSpPr>
              <p:nvPr/>
            </p:nvSpPr>
            <p:spPr bwMode="auto">
              <a:xfrm>
                <a:off x="3027" y="1229"/>
                <a:ext cx="44" cy="43"/>
              </a:xfrm>
              <a:custGeom>
                <a:avLst/>
                <a:gdLst>
                  <a:gd name="T0" fmla="*/ 72 w 85"/>
                  <a:gd name="T1" fmla="*/ 13 h 85"/>
                  <a:gd name="T2" fmla="*/ 42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2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2" y="0"/>
                    </a:cubicBezTo>
                    <a:cubicBezTo>
                      <a:pt x="31" y="0"/>
                      <a:pt x="21" y="5"/>
                      <a:pt x="13" y="13"/>
                    </a:cubicBezTo>
                    <a:cubicBezTo>
                      <a:pt x="5" y="21"/>
                      <a:pt x="0" y="31"/>
                      <a:pt x="0" y="42"/>
                    </a:cubicBezTo>
                    <a:cubicBezTo>
                      <a:pt x="0" y="55"/>
                      <a:pt x="5" y="64"/>
                      <a:pt x="13" y="72"/>
                    </a:cubicBezTo>
                    <a:cubicBezTo>
                      <a:pt x="21" y="81"/>
                      <a:pt x="31" y="85"/>
                      <a:pt x="42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678" name="Freeform 194"/>
              <p:cNvSpPr>
                <a:spLocks/>
              </p:cNvSpPr>
              <p:nvPr/>
            </p:nvSpPr>
            <p:spPr bwMode="auto">
              <a:xfrm>
                <a:off x="3094" y="1229"/>
                <a:ext cx="44" cy="43"/>
              </a:xfrm>
              <a:custGeom>
                <a:avLst/>
                <a:gdLst>
                  <a:gd name="T0" fmla="*/ 72 w 85"/>
                  <a:gd name="T1" fmla="*/ 13 h 85"/>
                  <a:gd name="T2" fmla="*/ 42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2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2" y="0"/>
                    </a:cubicBezTo>
                    <a:cubicBezTo>
                      <a:pt x="31" y="0"/>
                      <a:pt x="21" y="5"/>
                      <a:pt x="13" y="13"/>
                    </a:cubicBezTo>
                    <a:cubicBezTo>
                      <a:pt x="5" y="21"/>
                      <a:pt x="0" y="31"/>
                      <a:pt x="0" y="42"/>
                    </a:cubicBezTo>
                    <a:cubicBezTo>
                      <a:pt x="0" y="55"/>
                      <a:pt x="5" y="64"/>
                      <a:pt x="13" y="72"/>
                    </a:cubicBezTo>
                    <a:cubicBezTo>
                      <a:pt x="21" y="81"/>
                      <a:pt x="31" y="85"/>
                      <a:pt x="42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679" name="Freeform 195"/>
              <p:cNvSpPr>
                <a:spLocks/>
              </p:cNvSpPr>
              <p:nvPr/>
            </p:nvSpPr>
            <p:spPr bwMode="auto">
              <a:xfrm>
                <a:off x="3162" y="1229"/>
                <a:ext cx="43" cy="43"/>
              </a:xfrm>
              <a:custGeom>
                <a:avLst/>
                <a:gdLst>
                  <a:gd name="T0" fmla="*/ 72 w 85"/>
                  <a:gd name="T1" fmla="*/ 13 h 85"/>
                  <a:gd name="T2" fmla="*/ 42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2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2" y="0"/>
                    </a:cubicBezTo>
                    <a:cubicBezTo>
                      <a:pt x="31" y="0"/>
                      <a:pt x="21" y="5"/>
                      <a:pt x="13" y="13"/>
                    </a:cubicBezTo>
                    <a:cubicBezTo>
                      <a:pt x="5" y="21"/>
                      <a:pt x="0" y="31"/>
                      <a:pt x="0" y="42"/>
                    </a:cubicBezTo>
                    <a:cubicBezTo>
                      <a:pt x="0" y="55"/>
                      <a:pt x="5" y="64"/>
                      <a:pt x="13" y="72"/>
                    </a:cubicBezTo>
                    <a:cubicBezTo>
                      <a:pt x="21" y="81"/>
                      <a:pt x="31" y="85"/>
                      <a:pt x="42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680" name="Freeform 196"/>
              <p:cNvSpPr>
                <a:spLocks/>
              </p:cNvSpPr>
              <p:nvPr/>
            </p:nvSpPr>
            <p:spPr bwMode="auto">
              <a:xfrm>
                <a:off x="3229" y="1229"/>
                <a:ext cx="44" cy="43"/>
              </a:xfrm>
              <a:custGeom>
                <a:avLst/>
                <a:gdLst>
                  <a:gd name="T0" fmla="*/ 72 w 85"/>
                  <a:gd name="T1" fmla="*/ 13 h 85"/>
                  <a:gd name="T2" fmla="*/ 42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2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2" y="0"/>
                    </a:cubicBezTo>
                    <a:cubicBezTo>
                      <a:pt x="31" y="0"/>
                      <a:pt x="21" y="5"/>
                      <a:pt x="13" y="13"/>
                    </a:cubicBezTo>
                    <a:cubicBezTo>
                      <a:pt x="5" y="21"/>
                      <a:pt x="0" y="31"/>
                      <a:pt x="0" y="42"/>
                    </a:cubicBezTo>
                    <a:cubicBezTo>
                      <a:pt x="0" y="55"/>
                      <a:pt x="5" y="64"/>
                      <a:pt x="13" y="72"/>
                    </a:cubicBezTo>
                    <a:cubicBezTo>
                      <a:pt x="21" y="81"/>
                      <a:pt x="31" y="85"/>
                      <a:pt x="42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681" name="Freeform 197"/>
              <p:cNvSpPr>
                <a:spLocks/>
              </p:cNvSpPr>
              <p:nvPr/>
            </p:nvSpPr>
            <p:spPr bwMode="auto">
              <a:xfrm>
                <a:off x="3296" y="1229"/>
                <a:ext cx="44" cy="43"/>
              </a:xfrm>
              <a:custGeom>
                <a:avLst/>
                <a:gdLst>
                  <a:gd name="T0" fmla="*/ 72 w 85"/>
                  <a:gd name="T1" fmla="*/ 13 h 85"/>
                  <a:gd name="T2" fmla="*/ 42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2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2" y="0"/>
                    </a:cubicBezTo>
                    <a:cubicBezTo>
                      <a:pt x="31" y="0"/>
                      <a:pt x="21" y="5"/>
                      <a:pt x="13" y="13"/>
                    </a:cubicBezTo>
                    <a:cubicBezTo>
                      <a:pt x="5" y="21"/>
                      <a:pt x="0" y="31"/>
                      <a:pt x="0" y="42"/>
                    </a:cubicBezTo>
                    <a:cubicBezTo>
                      <a:pt x="0" y="55"/>
                      <a:pt x="5" y="64"/>
                      <a:pt x="13" y="72"/>
                    </a:cubicBezTo>
                    <a:cubicBezTo>
                      <a:pt x="21" y="81"/>
                      <a:pt x="31" y="85"/>
                      <a:pt x="42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682" name="Freeform 198"/>
              <p:cNvSpPr>
                <a:spLocks/>
              </p:cNvSpPr>
              <p:nvPr/>
            </p:nvSpPr>
            <p:spPr bwMode="auto">
              <a:xfrm>
                <a:off x="2824" y="1296"/>
                <a:ext cx="45" cy="44"/>
              </a:xfrm>
              <a:custGeom>
                <a:avLst/>
                <a:gdLst>
                  <a:gd name="T0" fmla="*/ 72 w 86"/>
                  <a:gd name="T1" fmla="*/ 13 h 85"/>
                  <a:gd name="T2" fmla="*/ 42 w 86"/>
                  <a:gd name="T3" fmla="*/ 0 h 85"/>
                  <a:gd name="T4" fmla="*/ 13 w 86"/>
                  <a:gd name="T5" fmla="*/ 13 h 85"/>
                  <a:gd name="T6" fmla="*/ 0 w 86"/>
                  <a:gd name="T7" fmla="*/ 42 h 85"/>
                  <a:gd name="T8" fmla="*/ 13 w 86"/>
                  <a:gd name="T9" fmla="*/ 72 h 85"/>
                  <a:gd name="T10" fmla="*/ 42 w 86"/>
                  <a:gd name="T11" fmla="*/ 85 h 85"/>
                  <a:gd name="T12" fmla="*/ 72 w 86"/>
                  <a:gd name="T13" fmla="*/ 72 h 85"/>
                  <a:gd name="T14" fmla="*/ 86 w 86"/>
                  <a:gd name="T15" fmla="*/ 42 h 85"/>
                  <a:gd name="T16" fmla="*/ 72 w 86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5">
                    <a:moveTo>
                      <a:pt x="72" y="13"/>
                    </a:moveTo>
                    <a:cubicBezTo>
                      <a:pt x="65" y="5"/>
                      <a:pt x="55" y="0"/>
                      <a:pt x="42" y="0"/>
                    </a:cubicBezTo>
                    <a:cubicBezTo>
                      <a:pt x="32" y="0"/>
                      <a:pt x="21" y="5"/>
                      <a:pt x="13" y="13"/>
                    </a:cubicBezTo>
                    <a:cubicBezTo>
                      <a:pt x="6" y="21"/>
                      <a:pt x="0" y="32"/>
                      <a:pt x="0" y="42"/>
                    </a:cubicBezTo>
                    <a:cubicBezTo>
                      <a:pt x="0" y="55"/>
                      <a:pt x="6" y="64"/>
                      <a:pt x="13" y="72"/>
                    </a:cubicBezTo>
                    <a:cubicBezTo>
                      <a:pt x="21" y="81"/>
                      <a:pt x="32" y="85"/>
                      <a:pt x="42" y="85"/>
                    </a:cubicBezTo>
                    <a:cubicBezTo>
                      <a:pt x="55" y="85"/>
                      <a:pt x="65" y="81"/>
                      <a:pt x="72" y="72"/>
                    </a:cubicBezTo>
                    <a:cubicBezTo>
                      <a:pt x="82" y="64"/>
                      <a:pt x="86" y="55"/>
                      <a:pt x="86" y="42"/>
                    </a:cubicBezTo>
                    <a:cubicBezTo>
                      <a:pt x="86" y="32"/>
                      <a:pt x="82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683" name="Freeform 199"/>
              <p:cNvSpPr>
                <a:spLocks/>
              </p:cNvSpPr>
              <p:nvPr/>
            </p:nvSpPr>
            <p:spPr bwMode="auto">
              <a:xfrm>
                <a:off x="2892" y="1296"/>
                <a:ext cx="44" cy="44"/>
              </a:xfrm>
              <a:custGeom>
                <a:avLst/>
                <a:gdLst>
                  <a:gd name="T0" fmla="*/ 72 w 86"/>
                  <a:gd name="T1" fmla="*/ 13 h 85"/>
                  <a:gd name="T2" fmla="*/ 42 w 86"/>
                  <a:gd name="T3" fmla="*/ 0 h 85"/>
                  <a:gd name="T4" fmla="*/ 14 w 86"/>
                  <a:gd name="T5" fmla="*/ 13 h 85"/>
                  <a:gd name="T6" fmla="*/ 0 w 86"/>
                  <a:gd name="T7" fmla="*/ 42 h 85"/>
                  <a:gd name="T8" fmla="*/ 14 w 86"/>
                  <a:gd name="T9" fmla="*/ 72 h 85"/>
                  <a:gd name="T10" fmla="*/ 42 w 86"/>
                  <a:gd name="T11" fmla="*/ 85 h 85"/>
                  <a:gd name="T12" fmla="*/ 72 w 86"/>
                  <a:gd name="T13" fmla="*/ 72 h 85"/>
                  <a:gd name="T14" fmla="*/ 86 w 86"/>
                  <a:gd name="T15" fmla="*/ 42 h 85"/>
                  <a:gd name="T16" fmla="*/ 72 w 86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5">
                    <a:moveTo>
                      <a:pt x="72" y="13"/>
                    </a:moveTo>
                    <a:cubicBezTo>
                      <a:pt x="65" y="5"/>
                      <a:pt x="55" y="0"/>
                      <a:pt x="42" y="0"/>
                    </a:cubicBezTo>
                    <a:cubicBezTo>
                      <a:pt x="32" y="0"/>
                      <a:pt x="21" y="5"/>
                      <a:pt x="14" y="13"/>
                    </a:cubicBezTo>
                    <a:cubicBezTo>
                      <a:pt x="6" y="21"/>
                      <a:pt x="0" y="32"/>
                      <a:pt x="0" y="42"/>
                    </a:cubicBezTo>
                    <a:cubicBezTo>
                      <a:pt x="0" y="55"/>
                      <a:pt x="6" y="64"/>
                      <a:pt x="14" y="72"/>
                    </a:cubicBezTo>
                    <a:cubicBezTo>
                      <a:pt x="21" y="81"/>
                      <a:pt x="32" y="85"/>
                      <a:pt x="42" y="85"/>
                    </a:cubicBezTo>
                    <a:cubicBezTo>
                      <a:pt x="55" y="85"/>
                      <a:pt x="65" y="81"/>
                      <a:pt x="72" y="72"/>
                    </a:cubicBezTo>
                    <a:cubicBezTo>
                      <a:pt x="82" y="64"/>
                      <a:pt x="86" y="55"/>
                      <a:pt x="86" y="42"/>
                    </a:cubicBezTo>
                    <a:cubicBezTo>
                      <a:pt x="86" y="32"/>
                      <a:pt x="82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684" name="Freeform 200"/>
              <p:cNvSpPr>
                <a:spLocks/>
              </p:cNvSpPr>
              <p:nvPr/>
            </p:nvSpPr>
            <p:spPr bwMode="auto">
              <a:xfrm>
                <a:off x="2959" y="1296"/>
                <a:ext cx="44" cy="44"/>
              </a:xfrm>
              <a:custGeom>
                <a:avLst/>
                <a:gdLst>
                  <a:gd name="T0" fmla="*/ 73 w 86"/>
                  <a:gd name="T1" fmla="*/ 13 h 85"/>
                  <a:gd name="T2" fmla="*/ 42 w 86"/>
                  <a:gd name="T3" fmla="*/ 0 h 85"/>
                  <a:gd name="T4" fmla="*/ 14 w 86"/>
                  <a:gd name="T5" fmla="*/ 13 h 85"/>
                  <a:gd name="T6" fmla="*/ 0 w 86"/>
                  <a:gd name="T7" fmla="*/ 42 h 85"/>
                  <a:gd name="T8" fmla="*/ 14 w 86"/>
                  <a:gd name="T9" fmla="*/ 72 h 85"/>
                  <a:gd name="T10" fmla="*/ 42 w 86"/>
                  <a:gd name="T11" fmla="*/ 85 h 85"/>
                  <a:gd name="T12" fmla="*/ 73 w 86"/>
                  <a:gd name="T13" fmla="*/ 72 h 85"/>
                  <a:gd name="T14" fmla="*/ 86 w 86"/>
                  <a:gd name="T15" fmla="*/ 42 h 85"/>
                  <a:gd name="T16" fmla="*/ 73 w 86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5">
                    <a:moveTo>
                      <a:pt x="73" y="13"/>
                    </a:moveTo>
                    <a:cubicBezTo>
                      <a:pt x="65" y="5"/>
                      <a:pt x="56" y="0"/>
                      <a:pt x="42" y="0"/>
                    </a:cubicBezTo>
                    <a:cubicBezTo>
                      <a:pt x="32" y="0"/>
                      <a:pt x="21" y="5"/>
                      <a:pt x="14" y="13"/>
                    </a:cubicBezTo>
                    <a:cubicBezTo>
                      <a:pt x="6" y="21"/>
                      <a:pt x="0" y="32"/>
                      <a:pt x="0" y="42"/>
                    </a:cubicBezTo>
                    <a:cubicBezTo>
                      <a:pt x="0" y="55"/>
                      <a:pt x="6" y="64"/>
                      <a:pt x="14" y="72"/>
                    </a:cubicBezTo>
                    <a:cubicBezTo>
                      <a:pt x="21" y="81"/>
                      <a:pt x="32" y="85"/>
                      <a:pt x="42" y="85"/>
                    </a:cubicBezTo>
                    <a:cubicBezTo>
                      <a:pt x="56" y="85"/>
                      <a:pt x="65" y="81"/>
                      <a:pt x="73" y="72"/>
                    </a:cubicBezTo>
                    <a:cubicBezTo>
                      <a:pt x="82" y="64"/>
                      <a:pt x="86" y="55"/>
                      <a:pt x="86" y="42"/>
                    </a:cubicBezTo>
                    <a:cubicBezTo>
                      <a:pt x="86" y="32"/>
                      <a:pt x="82" y="21"/>
                      <a:pt x="73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685" name="Freeform 201"/>
              <p:cNvSpPr>
                <a:spLocks/>
              </p:cNvSpPr>
              <p:nvPr/>
            </p:nvSpPr>
            <p:spPr bwMode="auto">
              <a:xfrm>
                <a:off x="3027" y="1296"/>
                <a:ext cx="44" cy="44"/>
              </a:xfrm>
              <a:custGeom>
                <a:avLst/>
                <a:gdLst>
                  <a:gd name="T0" fmla="*/ 72 w 85"/>
                  <a:gd name="T1" fmla="*/ 13 h 85"/>
                  <a:gd name="T2" fmla="*/ 42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2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2" y="0"/>
                    </a:cubicBezTo>
                    <a:cubicBezTo>
                      <a:pt x="31" y="0"/>
                      <a:pt x="21" y="5"/>
                      <a:pt x="13" y="13"/>
                    </a:cubicBezTo>
                    <a:cubicBezTo>
                      <a:pt x="5" y="21"/>
                      <a:pt x="0" y="32"/>
                      <a:pt x="0" y="42"/>
                    </a:cubicBezTo>
                    <a:cubicBezTo>
                      <a:pt x="0" y="55"/>
                      <a:pt x="5" y="64"/>
                      <a:pt x="13" y="72"/>
                    </a:cubicBezTo>
                    <a:cubicBezTo>
                      <a:pt x="21" y="81"/>
                      <a:pt x="31" y="85"/>
                      <a:pt x="42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2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686" name="Freeform 202"/>
              <p:cNvSpPr>
                <a:spLocks/>
              </p:cNvSpPr>
              <p:nvPr/>
            </p:nvSpPr>
            <p:spPr bwMode="auto">
              <a:xfrm>
                <a:off x="3094" y="1296"/>
                <a:ext cx="44" cy="44"/>
              </a:xfrm>
              <a:custGeom>
                <a:avLst/>
                <a:gdLst>
                  <a:gd name="T0" fmla="*/ 72 w 85"/>
                  <a:gd name="T1" fmla="*/ 13 h 85"/>
                  <a:gd name="T2" fmla="*/ 42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2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2" y="0"/>
                    </a:cubicBezTo>
                    <a:cubicBezTo>
                      <a:pt x="31" y="0"/>
                      <a:pt x="21" y="5"/>
                      <a:pt x="13" y="13"/>
                    </a:cubicBezTo>
                    <a:cubicBezTo>
                      <a:pt x="5" y="21"/>
                      <a:pt x="0" y="32"/>
                      <a:pt x="0" y="42"/>
                    </a:cubicBezTo>
                    <a:cubicBezTo>
                      <a:pt x="0" y="55"/>
                      <a:pt x="5" y="64"/>
                      <a:pt x="13" y="72"/>
                    </a:cubicBezTo>
                    <a:cubicBezTo>
                      <a:pt x="21" y="81"/>
                      <a:pt x="31" y="85"/>
                      <a:pt x="42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2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687" name="Freeform 203"/>
              <p:cNvSpPr>
                <a:spLocks/>
              </p:cNvSpPr>
              <p:nvPr/>
            </p:nvSpPr>
            <p:spPr bwMode="auto">
              <a:xfrm>
                <a:off x="3162" y="1296"/>
                <a:ext cx="43" cy="44"/>
              </a:xfrm>
              <a:custGeom>
                <a:avLst/>
                <a:gdLst>
                  <a:gd name="T0" fmla="*/ 72 w 85"/>
                  <a:gd name="T1" fmla="*/ 13 h 85"/>
                  <a:gd name="T2" fmla="*/ 42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2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2" y="0"/>
                    </a:cubicBezTo>
                    <a:cubicBezTo>
                      <a:pt x="31" y="0"/>
                      <a:pt x="21" y="5"/>
                      <a:pt x="13" y="13"/>
                    </a:cubicBezTo>
                    <a:cubicBezTo>
                      <a:pt x="5" y="21"/>
                      <a:pt x="0" y="32"/>
                      <a:pt x="0" y="42"/>
                    </a:cubicBezTo>
                    <a:cubicBezTo>
                      <a:pt x="0" y="55"/>
                      <a:pt x="5" y="64"/>
                      <a:pt x="13" y="72"/>
                    </a:cubicBezTo>
                    <a:cubicBezTo>
                      <a:pt x="21" y="81"/>
                      <a:pt x="31" y="85"/>
                      <a:pt x="42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2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688" name="Freeform 204"/>
              <p:cNvSpPr>
                <a:spLocks/>
              </p:cNvSpPr>
              <p:nvPr/>
            </p:nvSpPr>
            <p:spPr bwMode="auto">
              <a:xfrm>
                <a:off x="3229" y="1296"/>
                <a:ext cx="44" cy="44"/>
              </a:xfrm>
              <a:custGeom>
                <a:avLst/>
                <a:gdLst>
                  <a:gd name="T0" fmla="*/ 72 w 85"/>
                  <a:gd name="T1" fmla="*/ 13 h 85"/>
                  <a:gd name="T2" fmla="*/ 42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2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2" y="0"/>
                    </a:cubicBezTo>
                    <a:cubicBezTo>
                      <a:pt x="31" y="0"/>
                      <a:pt x="21" y="5"/>
                      <a:pt x="13" y="13"/>
                    </a:cubicBezTo>
                    <a:cubicBezTo>
                      <a:pt x="5" y="21"/>
                      <a:pt x="0" y="32"/>
                      <a:pt x="0" y="42"/>
                    </a:cubicBezTo>
                    <a:cubicBezTo>
                      <a:pt x="0" y="55"/>
                      <a:pt x="5" y="64"/>
                      <a:pt x="13" y="72"/>
                    </a:cubicBezTo>
                    <a:cubicBezTo>
                      <a:pt x="21" y="81"/>
                      <a:pt x="31" y="85"/>
                      <a:pt x="42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2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689" name="Freeform 205"/>
              <p:cNvSpPr>
                <a:spLocks/>
              </p:cNvSpPr>
              <p:nvPr/>
            </p:nvSpPr>
            <p:spPr bwMode="auto">
              <a:xfrm>
                <a:off x="3296" y="1296"/>
                <a:ext cx="44" cy="44"/>
              </a:xfrm>
              <a:custGeom>
                <a:avLst/>
                <a:gdLst>
                  <a:gd name="T0" fmla="*/ 72 w 85"/>
                  <a:gd name="T1" fmla="*/ 13 h 85"/>
                  <a:gd name="T2" fmla="*/ 42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2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2" y="0"/>
                    </a:cubicBezTo>
                    <a:cubicBezTo>
                      <a:pt x="31" y="0"/>
                      <a:pt x="21" y="5"/>
                      <a:pt x="13" y="13"/>
                    </a:cubicBezTo>
                    <a:cubicBezTo>
                      <a:pt x="5" y="21"/>
                      <a:pt x="0" y="32"/>
                      <a:pt x="0" y="42"/>
                    </a:cubicBezTo>
                    <a:cubicBezTo>
                      <a:pt x="0" y="55"/>
                      <a:pt x="5" y="64"/>
                      <a:pt x="13" y="72"/>
                    </a:cubicBezTo>
                    <a:cubicBezTo>
                      <a:pt x="21" y="81"/>
                      <a:pt x="31" y="85"/>
                      <a:pt x="42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2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</p:grpSp>
        <p:grpSp>
          <p:nvGrpSpPr>
            <p:cNvPr id="5" name="Group 407"/>
            <p:cNvGrpSpPr>
              <a:grpSpLocks/>
            </p:cNvGrpSpPr>
            <p:nvPr/>
          </p:nvGrpSpPr>
          <p:grpSpPr bwMode="auto">
            <a:xfrm>
              <a:off x="2622" y="622"/>
              <a:ext cx="2066" cy="1459"/>
              <a:chOff x="2622" y="622"/>
              <a:chExt cx="2066" cy="1459"/>
            </a:xfrm>
            <a:grpFill/>
          </p:grpSpPr>
          <p:sp>
            <p:nvSpPr>
              <p:cNvPr id="3290" name="Freeform 207"/>
              <p:cNvSpPr>
                <a:spLocks/>
              </p:cNvSpPr>
              <p:nvPr/>
            </p:nvSpPr>
            <p:spPr bwMode="auto">
              <a:xfrm>
                <a:off x="3364" y="1296"/>
                <a:ext cx="43" cy="44"/>
              </a:xfrm>
              <a:custGeom>
                <a:avLst/>
                <a:gdLst>
                  <a:gd name="T0" fmla="*/ 72 w 85"/>
                  <a:gd name="T1" fmla="*/ 13 h 85"/>
                  <a:gd name="T2" fmla="*/ 42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2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2" y="0"/>
                    </a:cubicBezTo>
                    <a:cubicBezTo>
                      <a:pt x="32" y="0"/>
                      <a:pt x="21" y="5"/>
                      <a:pt x="13" y="13"/>
                    </a:cubicBezTo>
                    <a:cubicBezTo>
                      <a:pt x="5" y="21"/>
                      <a:pt x="0" y="32"/>
                      <a:pt x="0" y="42"/>
                    </a:cubicBezTo>
                    <a:cubicBezTo>
                      <a:pt x="0" y="55"/>
                      <a:pt x="5" y="64"/>
                      <a:pt x="13" y="72"/>
                    </a:cubicBezTo>
                    <a:cubicBezTo>
                      <a:pt x="21" y="81"/>
                      <a:pt x="32" y="85"/>
                      <a:pt x="42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2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291" name="Freeform 208"/>
              <p:cNvSpPr>
                <a:spLocks/>
              </p:cNvSpPr>
              <p:nvPr/>
            </p:nvSpPr>
            <p:spPr bwMode="auto">
              <a:xfrm>
                <a:off x="2959" y="1027"/>
                <a:ext cx="44" cy="43"/>
              </a:xfrm>
              <a:custGeom>
                <a:avLst/>
                <a:gdLst>
                  <a:gd name="T0" fmla="*/ 73 w 86"/>
                  <a:gd name="T1" fmla="*/ 13 h 85"/>
                  <a:gd name="T2" fmla="*/ 42 w 86"/>
                  <a:gd name="T3" fmla="*/ 0 h 85"/>
                  <a:gd name="T4" fmla="*/ 14 w 86"/>
                  <a:gd name="T5" fmla="*/ 13 h 85"/>
                  <a:gd name="T6" fmla="*/ 0 w 86"/>
                  <a:gd name="T7" fmla="*/ 42 h 85"/>
                  <a:gd name="T8" fmla="*/ 14 w 86"/>
                  <a:gd name="T9" fmla="*/ 72 h 85"/>
                  <a:gd name="T10" fmla="*/ 42 w 86"/>
                  <a:gd name="T11" fmla="*/ 85 h 85"/>
                  <a:gd name="T12" fmla="*/ 73 w 86"/>
                  <a:gd name="T13" fmla="*/ 72 h 85"/>
                  <a:gd name="T14" fmla="*/ 86 w 86"/>
                  <a:gd name="T15" fmla="*/ 42 h 85"/>
                  <a:gd name="T16" fmla="*/ 73 w 86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5">
                    <a:moveTo>
                      <a:pt x="73" y="13"/>
                    </a:moveTo>
                    <a:cubicBezTo>
                      <a:pt x="65" y="5"/>
                      <a:pt x="56" y="0"/>
                      <a:pt x="42" y="0"/>
                    </a:cubicBezTo>
                    <a:cubicBezTo>
                      <a:pt x="32" y="0"/>
                      <a:pt x="21" y="5"/>
                      <a:pt x="14" y="13"/>
                    </a:cubicBezTo>
                    <a:cubicBezTo>
                      <a:pt x="6" y="21"/>
                      <a:pt x="0" y="31"/>
                      <a:pt x="0" y="42"/>
                    </a:cubicBezTo>
                    <a:cubicBezTo>
                      <a:pt x="0" y="55"/>
                      <a:pt x="6" y="64"/>
                      <a:pt x="14" y="72"/>
                    </a:cubicBezTo>
                    <a:cubicBezTo>
                      <a:pt x="21" y="81"/>
                      <a:pt x="32" y="85"/>
                      <a:pt x="42" y="85"/>
                    </a:cubicBezTo>
                    <a:cubicBezTo>
                      <a:pt x="56" y="85"/>
                      <a:pt x="65" y="81"/>
                      <a:pt x="73" y="72"/>
                    </a:cubicBezTo>
                    <a:cubicBezTo>
                      <a:pt x="82" y="64"/>
                      <a:pt x="86" y="55"/>
                      <a:pt x="86" y="42"/>
                    </a:cubicBezTo>
                    <a:cubicBezTo>
                      <a:pt x="86" y="31"/>
                      <a:pt x="82" y="21"/>
                      <a:pt x="73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292" name="Freeform 209"/>
              <p:cNvSpPr>
                <a:spLocks/>
              </p:cNvSpPr>
              <p:nvPr/>
            </p:nvSpPr>
            <p:spPr bwMode="auto">
              <a:xfrm>
                <a:off x="3094" y="892"/>
                <a:ext cx="44" cy="44"/>
              </a:xfrm>
              <a:custGeom>
                <a:avLst/>
                <a:gdLst>
                  <a:gd name="T0" fmla="*/ 72 w 85"/>
                  <a:gd name="T1" fmla="*/ 14 h 86"/>
                  <a:gd name="T2" fmla="*/ 42 w 85"/>
                  <a:gd name="T3" fmla="*/ 0 h 86"/>
                  <a:gd name="T4" fmla="*/ 13 w 85"/>
                  <a:gd name="T5" fmla="*/ 14 h 86"/>
                  <a:gd name="T6" fmla="*/ 0 w 85"/>
                  <a:gd name="T7" fmla="*/ 42 h 86"/>
                  <a:gd name="T8" fmla="*/ 13 w 85"/>
                  <a:gd name="T9" fmla="*/ 73 h 86"/>
                  <a:gd name="T10" fmla="*/ 42 w 85"/>
                  <a:gd name="T11" fmla="*/ 86 h 86"/>
                  <a:gd name="T12" fmla="*/ 72 w 85"/>
                  <a:gd name="T13" fmla="*/ 73 h 86"/>
                  <a:gd name="T14" fmla="*/ 85 w 85"/>
                  <a:gd name="T15" fmla="*/ 42 h 86"/>
                  <a:gd name="T16" fmla="*/ 72 w 85"/>
                  <a:gd name="T17" fmla="*/ 14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6">
                    <a:moveTo>
                      <a:pt x="72" y="14"/>
                    </a:moveTo>
                    <a:cubicBezTo>
                      <a:pt x="64" y="6"/>
                      <a:pt x="55" y="0"/>
                      <a:pt x="42" y="0"/>
                    </a:cubicBezTo>
                    <a:cubicBezTo>
                      <a:pt x="31" y="0"/>
                      <a:pt x="21" y="6"/>
                      <a:pt x="13" y="14"/>
                    </a:cubicBezTo>
                    <a:cubicBezTo>
                      <a:pt x="5" y="21"/>
                      <a:pt x="0" y="32"/>
                      <a:pt x="0" y="42"/>
                    </a:cubicBezTo>
                    <a:cubicBezTo>
                      <a:pt x="0" y="56"/>
                      <a:pt x="5" y="65"/>
                      <a:pt x="13" y="73"/>
                    </a:cubicBezTo>
                    <a:cubicBezTo>
                      <a:pt x="21" y="82"/>
                      <a:pt x="31" y="86"/>
                      <a:pt x="42" y="86"/>
                    </a:cubicBezTo>
                    <a:cubicBezTo>
                      <a:pt x="55" y="86"/>
                      <a:pt x="64" y="82"/>
                      <a:pt x="72" y="73"/>
                    </a:cubicBezTo>
                    <a:cubicBezTo>
                      <a:pt x="81" y="65"/>
                      <a:pt x="85" y="56"/>
                      <a:pt x="85" y="42"/>
                    </a:cubicBezTo>
                    <a:cubicBezTo>
                      <a:pt x="85" y="32"/>
                      <a:pt x="81" y="21"/>
                      <a:pt x="72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293" name="Freeform 210"/>
              <p:cNvSpPr>
                <a:spLocks/>
              </p:cNvSpPr>
              <p:nvPr/>
            </p:nvSpPr>
            <p:spPr bwMode="auto">
              <a:xfrm>
                <a:off x="3094" y="959"/>
                <a:ext cx="44" cy="44"/>
              </a:xfrm>
              <a:custGeom>
                <a:avLst/>
                <a:gdLst>
                  <a:gd name="T0" fmla="*/ 72 w 85"/>
                  <a:gd name="T1" fmla="*/ 13 h 85"/>
                  <a:gd name="T2" fmla="*/ 42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2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2" y="0"/>
                    </a:cubicBezTo>
                    <a:cubicBezTo>
                      <a:pt x="31" y="0"/>
                      <a:pt x="21" y="5"/>
                      <a:pt x="13" y="13"/>
                    </a:cubicBezTo>
                    <a:cubicBezTo>
                      <a:pt x="5" y="21"/>
                      <a:pt x="0" y="31"/>
                      <a:pt x="0" y="42"/>
                    </a:cubicBezTo>
                    <a:cubicBezTo>
                      <a:pt x="0" y="55"/>
                      <a:pt x="5" y="64"/>
                      <a:pt x="13" y="72"/>
                    </a:cubicBezTo>
                    <a:cubicBezTo>
                      <a:pt x="21" y="81"/>
                      <a:pt x="31" y="85"/>
                      <a:pt x="42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294" name="Freeform 211"/>
              <p:cNvSpPr>
                <a:spLocks/>
              </p:cNvSpPr>
              <p:nvPr/>
            </p:nvSpPr>
            <p:spPr bwMode="auto">
              <a:xfrm>
                <a:off x="3162" y="959"/>
                <a:ext cx="43" cy="44"/>
              </a:xfrm>
              <a:custGeom>
                <a:avLst/>
                <a:gdLst>
                  <a:gd name="T0" fmla="*/ 72 w 85"/>
                  <a:gd name="T1" fmla="*/ 13 h 85"/>
                  <a:gd name="T2" fmla="*/ 42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2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2" y="0"/>
                    </a:cubicBezTo>
                    <a:cubicBezTo>
                      <a:pt x="31" y="0"/>
                      <a:pt x="21" y="5"/>
                      <a:pt x="13" y="13"/>
                    </a:cubicBezTo>
                    <a:cubicBezTo>
                      <a:pt x="5" y="21"/>
                      <a:pt x="0" y="31"/>
                      <a:pt x="0" y="42"/>
                    </a:cubicBezTo>
                    <a:cubicBezTo>
                      <a:pt x="0" y="55"/>
                      <a:pt x="5" y="64"/>
                      <a:pt x="13" y="72"/>
                    </a:cubicBezTo>
                    <a:cubicBezTo>
                      <a:pt x="21" y="81"/>
                      <a:pt x="31" y="85"/>
                      <a:pt x="42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295" name="Freeform 212"/>
              <p:cNvSpPr>
                <a:spLocks/>
              </p:cNvSpPr>
              <p:nvPr/>
            </p:nvSpPr>
            <p:spPr bwMode="auto">
              <a:xfrm>
                <a:off x="3027" y="892"/>
                <a:ext cx="44" cy="44"/>
              </a:xfrm>
              <a:custGeom>
                <a:avLst/>
                <a:gdLst>
                  <a:gd name="T0" fmla="*/ 72 w 85"/>
                  <a:gd name="T1" fmla="*/ 14 h 86"/>
                  <a:gd name="T2" fmla="*/ 42 w 85"/>
                  <a:gd name="T3" fmla="*/ 0 h 86"/>
                  <a:gd name="T4" fmla="*/ 13 w 85"/>
                  <a:gd name="T5" fmla="*/ 14 h 86"/>
                  <a:gd name="T6" fmla="*/ 0 w 85"/>
                  <a:gd name="T7" fmla="*/ 42 h 86"/>
                  <a:gd name="T8" fmla="*/ 13 w 85"/>
                  <a:gd name="T9" fmla="*/ 73 h 86"/>
                  <a:gd name="T10" fmla="*/ 42 w 85"/>
                  <a:gd name="T11" fmla="*/ 86 h 86"/>
                  <a:gd name="T12" fmla="*/ 72 w 85"/>
                  <a:gd name="T13" fmla="*/ 73 h 86"/>
                  <a:gd name="T14" fmla="*/ 85 w 85"/>
                  <a:gd name="T15" fmla="*/ 42 h 86"/>
                  <a:gd name="T16" fmla="*/ 72 w 85"/>
                  <a:gd name="T17" fmla="*/ 14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6">
                    <a:moveTo>
                      <a:pt x="72" y="14"/>
                    </a:moveTo>
                    <a:cubicBezTo>
                      <a:pt x="64" y="6"/>
                      <a:pt x="55" y="0"/>
                      <a:pt x="42" y="0"/>
                    </a:cubicBezTo>
                    <a:cubicBezTo>
                      <a:pt x="31" y="0"/>
                      <a:pt x="21" y="6"/>
                      <a:pt x="13" y="14"/>
                    </a:cubicBezTo>
                    <a:cubicBezTo>
                      <a:pt x="5" y="21"/>
                      <a:pt x="0" y="32"/>
                      <a:pt x="0" y="42"/>
                    </a:cubicBezTo>
                    <a:cubicBezTo>
                      <a:pt x="0" y="56"/>
                      <a:pt x="5" y="65"/>
                      <a:pt x="13" y="73"/>
                    </a:cubicBezTo>
                    <a:cubicBezTo>
                      <a:pt x="21" y="82"/>
                      <a:pt x="31" y="86"/>
                      <a:pt x="42" y="86"/>
                    </a:cubicBezTo>
                    <a:cubicBezTo>
                      <a:pt x="55" y="86"/>
                      <a:pt x="64" y="82"/>
                      <a:pt x="72" y="73"/>
                    </a:cubicBezTo>
                    <a:cubicBezTo>
                      <a:pt x="81" y="65"/>
                      <a:pt x="85" y="56"/>
                      <a:pt x="85" y="42"/>
                    </a:cubicBezTo>
                    <a:cubicBezTo>
                      <a:pt x="85" y="32"/>
                      <a:pt x="81" y="21"/>
                      <a:pt x="72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296" name="Freeform 213"/>
              <p:cNvSpPr>
                <a:spLocks/>
              </p:cNvSpPr>
              <p:nvPr/>
            </p:nvSpPr>
            <p:spPr bwMode="auto">
              <a:xfrm>
                <a:off x="2622" y="1431"/>
                <a:ext cx="44" cy="44"/>
              </a:xfrm>
              <a:custGeom>
                <a:avLst/>
                <a:gdLst>
                  <a:gd name="T0" fmla="*/ 72 w 85"/>
                  <a:gd name="T1" fmla="*/ 13 h 86"/>
                  <a:gd name="T2" fmla="*/ 42 w 85"/>
                  <a:gd name="T3" fmla="*/ 0 h 86"/>
                  <a:gd name="T4" fmla="*/ 13 w 85"/>
                  <a:gd name="T5" fmla="*/ 13 h 86"/>
                  <a:gd name="T6" fmla="*/ 0 w 85"/>
                  <a:gd name="T7" fmla="*/ 42 h 86"/>
                  <a:gd name="T8" fmla="*/ 13 w 85"/>
                  <a:gd name="T9" fmla="*/ 72 h 86"/>
                  <a:gd name="T10" fmla="*/ 42 w 85"/>
                  <a:gd name="T11" fmla="*/ 86 h 86"/>
                  <a:gd name="T12" fmla="*/ 72 w 85"/>
                  <a:gd name="T13" fmla="*/ 72 h 86"/>
                  <a:gd name="T14" fmla="*/ 85 w 85"/>
                  <a:gd name="T15" fmla="*/ 42 h 86"/>
                  <a:gd name="T16" fmla="*/ 72 w 85"/>
                  <a:gd name="T17" fmla="*/ 1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6">
                    <a:moveTo>
                      <a:pt x="72" y="13"/>
                    </a:moveTo>
                    <a:cubicBezTo>
                      <a:pt x="64" y="6"/>
                      <a:pt x="55" y="0"/>
                      <a:pt x="42" y="0"/>
                    </a:cubicBezTo>
                    <a:cubicBezTo>
                      <a:pt x="31" y="0"/>
                      <a:pt x="21" y="6"/>
                      <a:pt x="13" y="13"/>
                    </a:cubicBezTo>
                    <a:cubicBezTo>
                      <a:pt x="5" y="21"/>
                      <a:pt x="0" y="32"/>
                      <a:pt x="0" y="42"/>
                    </a:cubicBezTo>
                    <a:cubicBezTo>
                      <a:pt x="0" y="55"/>
                      <a:pt x="5" y="65"/>
                      <a:pt x="13" y="72"/>
                    </a:cubicBezTo>
                    <a:cubicBezTo>
                      <a:pt x="21" y="82"/>
                      <a:pt x="31" y="86"/>
                      <a:pt x="42" y="86"/>
                    </a:cubicBezTo>
                    <a:cubicBezTo>
                      <a:pt x="55" y="86"/>
                      <a:pt x="64" y="82"/>
                      <a:pt x="72" y="72"/>
                    </a:cubicBezTo>
                    <a:cubicBezTo>
                      <a:pt x="81" y="65"/>
                      <a:pt x="85" y="55"/>
                      <a:pt x="85" y="42"/>
                    </a:cubicBezTo>
                    <a:cubicBezTo>
                      <a:pt x="85" y="32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297" name="Freeform 214"/>
              <p:cNvSpPr>
                <a:spLocks/>
              </p:cNvSpPr>
              <p:nvPr/>
            </p:nvSpPr>
            <p:spPr bwMode="auto">
              <a:xfrm>
                <a:off x="2757" y="1431"/>
                <a:ext cx="44" cy="44"/>
              </a:xfrm>
              <a:custGeom>
                <a:avLst/>
                <a:gdLst>
                  <a:gd name="T0" fmla="*/ 72 w 85"/>
                  <a:gd name="T1" fmla="*/ 13 h 86"/>
                  <a:gd name="T2" fmla="*/ 42 w 85"/>
                  <a:gd name="T3" fmla="*/ 0 h 86"/>
                  <a:gd name="T4" fmla="*/ 13 w 85"/>
                  <a:gd name="T5" fmla="*/ 13 h 86"/>
                  <a:gd name="T6" fmla="*/ 0 w 85"/>
                  <a:gd name="T7" fmla="*/ 42 h 86"/>
                  <a:gd name="T8" fmla="*/ 13 w 85"/>
                  <a:gd name="T9" fmla="*/ 72 h 86"/>
                  <a:gd name="T10" fmla="*/ 42 w 85"/>
                  <a:gd name="T11" fmla="*/ 86 h 86"/>
                  <a:gd name="T12" fmla="*/ 72 w 85"/>
                  <a:gd name="T13" fmla="*/ 72 h 86"/>
                  <a:gd name="T14" fmla="*/ 85 w 85"/>
                  <a:gd name="T15" fmla="*/ 42 h 86"/>
                  <a:gd name="T16" fmla="*/ 72 w 85"/>
                  <a:gd name="T17" fmla="*/ 1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6">
                    <a:moveTo>
                      <a:pt x="72" y="13"/>
                    </a:moveTo>
                    <a:cubicBezTo>
                      <a:pt x="64" y="6"/>
                      <a:pt x="55" y="0"/>
                      <a:pt x="42" y="0"/>
                    </a:cubicBezTo>
                    <a:cubicBezTo>
                      <a:pt x="32" y="0"/>
                      <a:pt x="21" y="6"/>
                      <a:pt x="13" y="13"/>
                    </a:cubicBezTo>
                    <a:cubicBezTo>
                      <a:pt x="6" y="21"/>
                      <a:pt x="0" y="32"/>
                      <a:pt x="0" y="42"/>
                    </a:cubicBezTo>
                    <a:cubicBezTo>
                      <a:pt x="0" y="55"/>
                      <a:pt x="6" y="65"/>
                      <a:pt x="13" y="72"/>
                    </a:cubicBezTo>
                    <a:cubicBezTo>
                      <a:pt x="21" y="82"/>
                      <a:pt x="32" y="86"/>
                      <a:pt x="42" y="86"/>
                    </a:cubicBezTo>
                    <a:cubicBezTo>
                      <a:pt x="55" y="86"/>
                      <a:pt x="64" y="82"/>
                      <a:pt x="72" y="72"/>
                    </a:cubicBezTo>
                    <a:cubicBezTo>
                      <a:pt x="81" y="65"/>
                      <a:pt x="85" y="55"/>
                      <a:pt x="85" y="42"/>
                    </a:cubicBezTo>
                    <a:cubicBezTo>
                      <a:pt x="85" y="32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298" name="Freeform 215"/>
              <p:cNvSpPr>
                <a:spLocks/>
              </p:cNvSpPr>
              <p:nvPr/>
            </p:nvSpPr>
            <p:spPr bwMode="auto">
              <a:xfrm>
                <a:off x="2690" y="1229"/>
                <a:ext cx="43" cy="43"/>
              </a:xfrm>
              <a:custGeom>
                <a:avLst/>
                <a:gdLst>
                  <a:gd name="T0" fmla="*/ 72 w 85"/>
                  <a:gd name="T1" fmla="*/ 13 h 85"/>
                  <a:gd name="T2" fmla="*/ 42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2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2" y="0"/>
                    </a:cubicBezTo>
                    <a:cubicBezTo>
                      <a:pt x="32" y="0"/>
                      <a:pt x="21" y="5"/>
                      <a:pt x="13" y="13"/>
                    </a:cubicBezTo>
                    <a:cubicBezTo>
                      <a:pt x="5" y="21"/>
                      <a:pt x="0" y="31"/>
                      <a:pt x="0" y="42"/>
                    </a:cubicBezTo>
                    <a:cubicBezTo>
                      <a:pt x="0" y="55"/>
                      <a:pt x="5" y="64"/>
                      <a:pt x="13" y="72"/>
                    </a:cubicBezTo>
                    <a:cubicBezTo>
                      <a:pt x="21" y="81"/>
                      <a:pt x="32" y="85"/>
                      <a:pt x="42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299" name="Freeform 216"/>
              <p:cNvSpPr>
                <a:spLocks/>
              </p:cNvSpPr>
              <p:nvPr/>
            </p:nvSpPr>
            <p:spPr bwMode="auto">
              <a:xfrm>
                <a:off x="3162" y="1431"/>
                <a:ext cx="43" cy="44"/>
              </a:xfrm>
              <a:custGeom>
                <a:avLst/>
                <a:gdLst>
                  <a:gd name="T0" fmla="*/ 72 w 85"/>
                  <a:gd name="T1" fmla="*/ 13 h 86"/>
                  <a:gd name="T2" fmla="*/ 42 w 85"/>
                  <a:gd name="T3" fmla="*/ 0 h 86"/>
                  <a:gd name="T4" fmla="*/ 13 w 85"/>
                  <a:gd name="T5" fmla="*/ 13 h 86"/>
                  <a:gd name="T6" fmla="*/ 0 w 85"/>
                  <a:gd name="T7" fmla="*/ 42 h 86"/>
                  <a:gd name="T8" fmla="*/ 13 w 85"/>
                  <a:gd name="T9" fmla="*/ 72 h 86"/>
                  <a:gd name="T10" fmla="*/ 42 w 85"/>
                  <a:gd name="T11" fmla="*/ 86 h 86"/>
                  <a:gd name="T12" fmla="*/ 72 w 85"/>
                  <a:gd name="T13" fmla="*/ 72 h 86"/>
                  <a:gd name="T14" fmla="*/ 85 w 85"/>
                  <a:gd name="T15" fmla="*/ 42 h 86"/>
                  <a:gd name="T16" fmla="*/ 72 w 85"/>
                  <a:gd name="T17" fmla="*/ 1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6">
                    <a:moveTo>
                      <a:pt x="72" y="13"/>
                    </a:moveTo>
                    <a:cubicBezTo>
                      <a:pt x="64" y="6"/>
                      <a:pt x="55" y="0"/>
                      <a:pt x="42" y="0"/>
                    </a:cubicBezTo>
                    <a:cubicBezTo>
                      <a:pt x="31" y="0"/>
                      <a:pt x="21" y="6"/>
                      <a:pt x="13" y="13"/>
                    </a:cubicBezTo>
                    <a:cubicBezTo>
                      <a:pt x="5" y="21"/>
                      <a:pt x="0" y="32"/>
                      <a:pt x="0" y="42"/>
                    </a:cubicBezTo>
                    <a:cubicBezTo>
                      <a:pt x="0" y="55"/>
                      <a:pt x="5" y="65"/>
                      <a:pt x="13" y="72"/>
                    </a:cubicBezTo>
                    <a:cubicBezTo>
                      <a:pt x="21" y="82"/>
                      <a:pt x="31" y="86"/>
                      <a:pt x="42" y="86"/>
                    </a:cubicBezTo>
                    <a:cubicBezTo>
                      <a:pt x="55" y="86"/>
                      <a:pt x="64" y="82"/>
                      <a:pt x="72" y="72"/>
                    </a:cubicBezTo>
                    <a:cubicBezTo>
                      <a:pt x="81" y="65"/>
                      <a:pt x="85" y="55"/>
                      <a:pt x="85" y="42"/>
                    </a:cubicBezTo>
                    <a:cubicBezTo>
                      <a:pt x="85" y="32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300" name="Freeform 217"/>
              <p:cNvSpPr>
                <a:spLocks/>
              </p:cNvSpPr>
              <p:nvPr/>
            </p:nvSpPr>
            <p:spPr bwMode="auto">
              <a:xfrm>
                <a:off x="3364" y="1363"/>
                <a:ext cx="43" cy="44"/>
              </a:xfrm>
              <a:custGeom>
                <a:avLst/>
                <a:gdLst>
                  <a:gd name="T0" fmla="*/ 72 w 85"/>
                  <a:gd name="T1" fmla="*/ 13 h 85"/>
                  <a:gd name="T2" fmla="*/ 42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2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6"/>
                      <a:pt x="55" y="0"/>
                      <a:pt x="42" y="0"/>
                    </a:cubicBezTo>
                    <a:cubicBezTo>
                      <a:pt x="32" y="0"/>
                      <a:pt x="21" y="6"/>
                      <a:pt x="13" y="13"/>
                    </a:cubicBezTo>
                    <a:cubicBezTo>
                      <a:pt x="5" y="21"/>
                      <a:pt x="0" y="32"/>
                      <a:pt x="0" y="42"/>
                    </a:cubicBezTo>
                    <a:cubicBezTo>
                      <a:pt x="0" y="55"/>
                      <a:pt x="5" y="64"/>
                      <a:pt x="13" y="72"/>
                    </a:cubicBezTo>
                    <a:cubicBezTo>
                      <a:pt x="21" y="82"/>
                      <a:pt x="32" y="85"/>
                      <a:pt x="42" y="85"/>
                    </a:cubicBezTo>
                    <a:cubicBezTo>
                      <a:pt x="55" y="85"/>
                      <a:pt x="64" y="82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2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301" name="Freeform 218"/>
              <p:cNvSpPr>
                <a:spLocks/>
              </p:cNvSpPr>
              <p:nvPr/>
            </p:nvSpPr>
            <p:spPr bwMode="auto">
              <a:xfrm>
                <a:off x="3027" y="757"/>
                <a:ext cx="44" cy="44"/>
              </a:xfrm>
              <a:custGeom>
                <a:avLst/>
                <a:gdLst>
                  <a:gd name="T0" fmla="*/ 72 w 85"/>
                  <a:gd name="T1" fmla="*/ 13 h 85"/>
                  <a:gd name="T2" fmla="*/ 42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2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6"/>
                      <a:pt x="55" y="0"/>
                      <a:pt x="42" y="0"/>
                    </a:cubicBezTo>
                    <a:cubicBezTo>
                      <a:pt x="31" y="0"/>
                      <a:pt x="21" y="6"/>
                      <a:pt x="13" y="13"/>
                    </a:cubicBezTo>
                    <a:cubicBezTo>
                      <a:pt x="5" y="21"/>
                      <a:pt x="0" y="32"/>
                      <a:pt x="0" y="42"/>
                    </a:cubicBezTo>
                    <a:cubicBezTo>
                      <a:pt x="0" y="55"/>
                      <a:pt x="5" y="65"/>
                      <a:pt x="13" y="72"/>
                    </a:cubicBezTo>
                    <a:cubicBezTo>
                      <a:pt x="21" y="82"/>
                      <a:pt x="31" y="85"/>
                      <a:pt x="42" y="85"/>
                    </a:cubicBezTo>
                    <a:cubicBezTo>
                      <a:pt x="55" y="85"/>
                      <a:pt x="64" y="82"/>
                      <a:pt x="72" y="72"/>
                    </a:cubicBezTo>
                    <a:cubicBezTo>
                      <a:pt x="81" y="65"/>
                      <a:pt x="85" y="55"/>
                      <a:pt x="85" y="42"/>
                    </a:cubicBezTo>
                    <a:cubicBezTo>
                      <a:pt x="85" y="32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302" name="Freeform 219"/>
              <p:cNvSpPr>
                <a:spLocks/>
              </p:cNvSpPr>
              <p:nvPr/>
            </p:nvSpPr>
            <p:spPr bwMode="auto">
              <a:xfrm>
                <a:off x="3296" y="892"/>
                <a:ext cx="44" cy="44"/>
              </a:xfrm>
              <a:custGeom>
                <a:avLst/>
                <a:gdLst>
                  <a:gd name="T0" fmla="*/ 72 w 85"/>
                  <a:gd name="T1" fmla="*/ 14 h 86"/>
                  <a:gd name="T2" fmla="*/ 42 w 85"/>
                  <a:gd name="T3" fmla="*/ 0 h 86"/>
                  <a:gd name="T4" fmla="*/ 13 w 85"/>
                  <a:gd name="T5" fmla="*/ 14 h 86"/>
                  <a:gd name="T6" fmla="*/ 0 w 85"/>
                  <a:gd name="T7" fmla="*/ 42 h 86"/>
                  <a:gd name="T8" fmla="*/ 13 w 85"/>
                  <a:gd name="T9" fmla="*/ 73 h 86"/>
                  <a:gd name="T10" fmla="*/ 42 w 85"/>
                  <a:gd name="T11" fmla="*/ 86 h 86"/>
                  <a:gd name="T12" fmla="*/ 72 w 85"/>
                  <a:gd name="T13" fmla="*/ 73 h 86"/>
                  <a:gd name="T14" fmla="*/ 85 w 85"/>
                  <a:gd name="T15" fmla="*/ 42 h 86"/>
                  <a:gd name="T16" fmla="*/ 72 w 85"/>
                  <a:gd name="T17" fmla="*/ 14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6">
                    <a:moveTo>
                      <a:pt x="72" y="14"/>
                    </a:moveTo>
                    <a:cubicBezTo>
                      <a:pt x="64" y="6"/>
                      <a:pt x="55" y="0"/>
                      <a:pt x="42" y="0"/>
                    </a:cubicBezTo>
                    <a:cubicBezTo>
                      <a:pt x="31" y="0"/>
                      <a:pt x="21" y="6"/>
                      <a:pt x="13" y="14"/>
                    </a:cubicBezTo>
                    <a:cubicBezTo>
                      <a:pt x="5" y="21"/>
                      <a:pt x="0" y="32"/>
                      <a:pt x="0" y="42"/>
                    </a:cubicBezTo>
                    <a:cubicBezTo>
                      <a:pt x="0" y="56"/>
                      <a:pt x="5" y="65"/>
                      <a:pt x="13" y="73"/>
                    </a:cubicBezTo>
                    <a:cubicBezTo>
                      <a:pt x="21" y="82"/>
                      <a:pt x="31" y="86"/>
                      <a:pt x="42" y="86"/>
                    </a:cubicBezTo>
                    <a:cubicBezTo>
                      <a:pt x="55" y="86"/>
                      <a:pt x="64" y="82"/>
                      <a:pt x="72" y="73"/>
                    </a:cubicBezTo>
                    <a:cubicBezTo>
                      <a:pt x="81" y="65"/>
                      <a:pt x="85" y="56"/>
                      <a:pt x="85" y="42"/>
                    </a:cubicBezTo>
                    <a:cubicBezTo>
                      <a:pt x="85" y="32"/>
                      <a:pt x="81" y="21"/>
                      <a:pt x="72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303" name="Freeform 220"/>
              <p:cNvSpPr>
                <a:spLocks/>
              </p:cNvSpPr>
              <p:nvPr/>
            </p:nvSpPr>
            <p:spPr bwMode="auto">
              <a:xfrm>
                <a:off x="3364" y="824"/>
                <a:ext cx="43" cy="44"/>
              </a:xfrm>
              <a:custGeom>
                <a:avLst/>
                <a:gdLst>
                  <a:gd name="T0" fmla="*/ 72 w 85"/>
                  <a:gd name="T1" fmla="*/ 14 h 86"/>
                  <a:gd name="T2" fmla="*/ 42 w 85"/>
                  <a:gd name="T3" fmla="*/ 0 h 86"/>
                  <a:gd name="T4" fmla="*/ 13 w 85"/>
                  <a:gd name="T5" fmla="*/ 14 h 86"/>
                  <a:gd name="T6" fmla="*/ 0 w 85"/>
                  <a:gd name="T7" fmla="*/ 42 h 86"/>
                  <a:gd name="T8" fmla="*/ 13 w 85"/>
                  <a:gd name="T9" fmla="*/ 73 h 86"/>
                  <a:gd name="T10" fmla="*/ 42 w 85"/>
                  <a:gd name="T11" fmla="*/ 86 h 86"/>
                  <a:gd name="T12" fmla="*/ 72 w 85"/>
                  <a:gd name="T13" fmla="*/ 73 h 86"/>
                  <a:gd name="T14" fmla="*/ 85 w 85"/>
                  <a:gd name="T15" fmla="*/ 42 h 86"/>
                  <a:gd name="T16" fmla="*/ 72 w 85"/>
                  <a:gd name="T17" fmla="*/ 14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6">
                    <a:moveTo>
                      <a:pt x="72" y="14"/>
                    </a:moveTo>
                    <a:cubicBezTo>
                      <a:pt x="64" y="6"/>
                      <a:pt x="55" y="0"/>
                      <a:pt x="42" y="0"/>
                    </a:cubicBezTo>
                    <a:cubicBezTo>
                      <a:pt x="32" y="0"/>
                      <a:pt x="21" y="6"/>
                      <a:pt x="13" y="14"/>
                    </a:cubicBezTo>
                    <a:cubicBezTo>
                      <a:pt x="5" y="21"/>
                      <a:pt x="0" y="32"/>
                      <a:pt x="0" y="42"/>
                    </a:cubicBezTo>
                    <a:cubicBezTo>
                      <a:pt x="0" y="55"/>
                      <a:pt x="5" y="65"/>
                      <a:pt x="13" y="73"/>
                    </a:cubicBezTo>
                    <a:cubicBezTo>
                      <a:pt x="21" y="82"/>
                      <a:pt x="32" y="86"/>
                      <a:pt x="42" y="86"/>
                    </a:cubicBezTo>
                    <a:cubicBezTo>
                      <a:pt x="55" y="86"/>
                      <a:pt x="64" y="82"/>
                      <a:pt x="72" y="73"/>
                    </a:cubicBezTo>
                    <a:cubicBezTo>
                      <a:pt x="81" y="65"/>
                      <a:pt x="85" y="55"/>
                      <a:pt x="85" y="42"/>
                    </a:cubicBezTo>
                    <a:cubicBezTo>
                      <a:pt x="85" y="32"/>
                      <a:pt x="81" y="21"/>
                      <a:pt x="72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304" name="Freeform 221"/>
              <p:cNvSpPr>
                <a:spLocks/>
              </p:cNvSpPr>
              <p:nvPr/>
            </p:nvSpPr>
            <p:spPr bwMode="auto">
              <a:xfrm>
                <a:off x="3431" y="824"/>
                <a:ext cx="44" cy="44"/>
              </a:xfrm>
              <a:custGeom>
                <a:avLst/>
                <a:gdLst>
                  <a:gd name="T0" fmla="*/ 72 w 85"/>
                  <a:gd name="T1" fmla="*/ 14 h 86"/>
                  <a:gd name="T2" fmla="*/ 42 w 85"/>
                  <a:gd name="T3" fmla="*/ 0 h 86"/>
                  <a:gd name="T4" fmla="*/ 13 w 85"/>
                  <a:gd name="T5" fmla="*/ 14 h 86"/>
                  <a:gd name="T6" fmla="*/ 0 w 85"/>
                  <a:gd name="T7" fmla="*/ 42 h 86"/>
                  <a:gd name="T8" fmla="*/ 13 w 85"/>
                  <a:gd name="T9" fmla="*/ 73 h 86"/>
                  <a:gd name="T10" fmla="*/ 42 w 85"/>
                  <a:gd name="T11" fmla="*/ 86 h 86"/>
                  <a:gd name="T12" fmla="*/ 72 w 85"/>
                  <a:gd name="T13" fmla="*/ 73 h 86"/>
                  <a:gd name="T14" fmla="*/ 85 w 85"/>
                  <a:gd name="T15" fmla="*/ 42 h 86"/>
                  <a:gd name="T16" fmla="*/ 72 w 85"/>
                  <a:gd name="T17" fmla="*/ 14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6">
                    <a:moveTo>
                      <a:pt x="72" y="14"/>
                    </a:moveTo>
                    <a:cubicBezTo>
                      <a:pt x="64" y="6"/>
                      <a:pt x="55" y="0"/>
                      <a:pt x="42" y="0"/>
                    </a:cubicBezTo>
                    <a:cubicBezTo>
                      <a:pt x="32" y="0"/>
                      <a:pt x="21" y="6"/>
                      <a:pt x="13" y="14"/>
                    </a:cubicBezTo>
                    <a:cubicBezTo>
                      <a:pt x="5" y="21"/>
                      <a:pt x="0" y="32"/>
                      <a:pt x="0" y="42"/>
                    </a:cubicBezTo>
                    <a:cubicBezTo>
                      <a:pt x="0" y="55"/>
                      <a:pt x="5" y="65"/>
                      <a:pt x="13" y="73"/>
                    </a:cubicBezTo>
                    <a:cubicBezTo>
                      <a:pt x="21" y="82"/>
                      <a:pt x="32" y="86"/>
                      <a:pt x="42" y="86"/>
                    </a:cubicBezTo>
                    <a:cubicBezTo>
                      <a:pt x="55" y="86"/>
                      <a:pt x="64" y="82"/>
                      <a:pt x="72" y="73"/>
                    </a:cubicBezTo>
                    <a:cubicBezTo>
                      <a:pt x="82" y="65"/>
                      <a:pt x="85" y="55"/>
                      <a:pt x="85" y="42"/>
                    </a:cubicBezTo>
                    <a:cubicBezTo>
                      <a:pt x="85" y="32"/>
                      <a:pt x="82" y="21"/>
                      <a:pt x="72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305" name="Freeform 222"/>
              <p:cNvSpPr>
                <a:spLocks/>
              </p:cNvSpPr>
              <p:nvPr/>
            </p:nvSpPr>
            <p:spPr bwMode="auto">
              <a:xfrm>
                <a:off x="3027" y="1498"/>
                <a:ext cx="44" cy="44"/>
              </a:xfrm>
              <a:custGeom>
                <a:avLst/>
                <a:gdLst>
                  <a:gd name="T0" fmla="*/ 72 w 85"/>
                  <a:gd name="T1" fmla="*/ 14 h 86"/>
                  <a:gd name="T2" fmla="*/ 42 w 85"/>
                  <a:gd name="T3" fmla="*/ 0 h 86"/>
                  <a:gd name="T4" fmla="*/ 13 w 85"/>
                  <a:gd name="T5" fmla="*/ 14 h 86"/>
                  <a:gd name="T6" fmla="*/ 0 w 85"/>
                  <a:gd name="T7" fmla="*/ 42 h 86"/>
                  <a:gd name="T8" fmla="*/ 13 w 85"/>
                  <a:gd name="T9" fmla="*/ 73 h 86"/>
                  <a:gd name="T10" fmla="*/ 42 w 85"/>
                  <a:gd name="T11" fmla="*/ 86 h 86"/>
                  <a:gd name="T12" fmla="*/ 72 w 85"/>
                  <a:gd name="T13" fmla="*/ 73 h 86"/>
                  <a:gd name="T14" fmla="*/ 85 w 85"/>
                  <a:gd name="T15" fmla="*/ 42 h 86"/>
                  <a:gd name="T16" fmla="*/ 72 w 85"/>
                  <a:gd name="T17" fmla="*/ 14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6">
                    <a:moveTo>
                      <a:pt x="72" y="14"/>
                    </a:moveTo>
                    <a:cubicBezTo>
                      <a:pt x="64" y="6"/>
                      <a:pt x="55" y="0"/>
                      <a:pt x="42" y="0"/>
                    </a:cubicBezTo>
                    <a:cubicBezTo>
                      <a:pt x="31" y="0"/>
                      <a:pt x="21" y="6"/>
                      <a:pt x="13" y="14"/>
                    </a:cubicBezTo>
                    <a:cubicBezTo>
                      <a:pt x="5" y="21"/>
                      <a:pt x="0" y="32"/>
                      <a:pt x="0" y="42"/>
                    </a:cubicBezTo>
                    <a:cubicBezTo>
                      <a:pt x="0" y="56"/>
                      <a:pt x="5" y="65"/>
                      <a:pt x="13" y="73"/>
                    </a:cubicBezTo>
                    <a:cubicBezTo>
                      <a:pt x="21" y="82"/>
                      <a:pt x="31" y="86"/>
                      <a:pt x="42" y="86"/>
                    </a:cubicBezTo>
                    <a:cubicBezTo>
                      <a:pt x="55" y="86"/>
                      <a:pt x="64" y="82"/>
                      <a:pt x="72" y="73"/>
                    </a:cubicBezTo>
                    <a:cubicBezTo>
                      <a:pt x="81" y="65"/>
                      <a:pt x="85" y="56"/>
                      <a:pt x="85" y="42"/>
                    </a:cubicBezTo>
                    <a:cubicBezTo>
                      <a:pt x="85" y="32"/>
                      <a:pt x="81" y="21"/>
                      <a:pt x="72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306" name="Freeform 223"/>
              <p:cNvSpPr>
                <a:spLocks/>
              </p:cNvSpPr>
              <p:nvPr/>
            </p:nvSpPr>
            <p:spPr bwMode="auto">
              <a:xfrm>
                <a:off x="3094" y="1498"/>
                <a:ext cx="44" cy="44"/>
              </a:xfrm>
              <a:custGeom>
                <a:avLst/>
                <a:gdLst>
                  <a:gd name="T0" fmla="*/ 72 w 85"/>
                  <a:gd name="T1" fmla="*/ 14 h 86"/>
                  <a:gd name="T2" fmla="*/ 42 w 85"/>
                  <a:gd name="T3" fmla="*/ 0 h 86"/>
                  <a:gd name="T4" fmla="*/ 13 w 85"/>
                  <a:gd name="T5" fmla="*/ 14 h 86"/>
                  <a:gd name="T6" fmla="*/ 0 w 85"/>
                  <a:gd name="T7" fmla="*/ 42 h 86"/>
                  <a:gd name="T8" fmla="*/ 13 w 85"/>
                  <a:gd name="T9" fmla="*/ 73 h 86"/>
                  <a:gd name="T10" fmla="*/ 42 w 85"/>
                  <a:gd name="T11" fmla="*/ 86 h 86"/>
                  <a:gd name="T12" fmla="*/ 72 w 85"/>
                  <a:gd name="T13" fmla="*/ 73 h 86"/>
                  <a:gd name="T14" fmla="*/ 85 w 85"/>
                  <a:gd name="T15" fmla="*/ 42 h 86"/>
                  <a:gd name="T16" fmla="*/ 72 w 85"/>
                  <a:gd name="T17" fmla="*/ 14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6">
                    <a:moveTo>
                      <a:pt x="72" y="14"/>
                    </a:moveTo>
                    <a:cubicBezTo>
                      <a:pt x="64" y="6"/>
                      <a:pt x="55" y="0"/>
                      <a:pt x="42" y="0"/>
                    </a:cubicBezTo>
                    <a:cubicBezTo>
                      <a:pt x="31" y="0"/>
                      <a:pt x="21" y="6"/>
                      <a:pt x="13" y="14"/>
                    </a:cubicBezTo>
                    <a:cubicBezTo>
                      <a:pt x="5" y="21"/>
                      <a:pt x="0" y="32"/>
                      <a:pt x="0" y="42"/>
                    </a:cubicBezTo>
                    <a:cubicBezTo>
                      <a:pt x="0" y="56"/>
                      <a:pt x="5" y="65"/>
                      <a:pt x="13" y="73"/>
                    </a:cubicBezTo>
                    <a:cubicBezTo>
                      <a:pt x="21" y="82"/>
                      <a:pt x="31" y="86"/>
                      <a:pt x="42" y="86"/>
                    </a:cubicBezTo>
                    <a:cubicBezTo>
                      <a:pt x="55" y="86"/>
                      <a:pt x="64" y="82"/>
                      <a:pt x="72" y="73"/>
                    </a:cubicBezTo>
                    <a:cubicBezTo>
                      <a:pt x="81" y="65"/>
                      <a:pt x="85" y="56"/>
                      <a:pt x="85" y="42"/>
                    </a:cubicBezTo>
                    <a:cubicBezTo>
                      <a:pt x="85" y="32"/>
                      <a:pt x="81" y="21"/>
                      <a:pt x="72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307" name="Freeform 224"/>
              <p:cNvSpPr>
                <a:spLocks/>
              </p:cNvSpPr>
              <p:nvPr/>
            </p:nvSpPr>
            <p:spPr bwMode="auto">
              <a:xfrm>
                <a:off x="3162" y="1700"/>
                <a:ext cx="43" cy="44"/>
              </a:xfrm>
              <a:custGeom>
                <a:avLst/>
                <a:gdLst>
                  <a:gd name="T0" fmla="*/ 72 w 85"/>
                  <a:gd name="T1" fmla="*/ 13 h 85"/>
                  <a:gd name="T2" fmla="*/ 42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2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2" y="0"/>
                    </a:cubicBezTo>
                    <a:cubicBezTo>
                      <a:pt x="31" y="0"/>
                      <a:pt x="21" y="5"/>
                      <a:pt x="13" y="13"/>
                    </a:cubicBezTo>
                    <a:cubicBezTo>
                      <a:pt x="5" y="21"/>
                      <a:pt x="0" y="31"/>
                      <a:pt x="0" y="42"/>
                    </a:cubicBezTo>
                    <a:cubicBezTo>
                      <a:pt x="0" y="55"/>
                      <a:pt x="5" y="64"/>
                      <a:pt x="13" y="72"/>
                    </a:cubicBezTo>
                    <a:cubicBezTo>
                      <a:pt x="21" y="81"/>
                      <a:pt x="31" y="85"/>
                      <a:pt x="42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308" name="Freeform 225"/>
              <p:cNvSpPr>
                <a:spLocks/>
              </p:cNvSpPr>
              <p:nvPr/>
            </p:nvSpPr>
            <p:spPr bwMode="auto">
              <a:xfrm>
                <a:off x="3229" y="1633"/>
                <a:ext cx="44" cy="44"/>
              </a:xfrm>
              <a:custGeom>
                <a:avLst/>
                <a:gdLst>
                  <a:gd name="T0" fmla="*/ 72 w 85"/>
                  <a:gd name="T1" fmla="*/ 13 h 85"/>
                  <a:gd name="T2" fmla="*/ 42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2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2" y="0"/>
                    </a:cubicBezTo>
                    <a:cubicBezTo>
                      <a:pt x="31" y="0"/>
                      <a:pt x="21" y="5"/>
                      <a:pt x="13" y="13"/>
                    </a:cubicBezTo>
                    <a:cubicBezTo>
                      <a:pt x="5" y="21"/>
                      <a:pt x="0" y="31"/>
                      <a:pt x="0" y="42"/>
                    </a:cubicBezTo>
                    <a:cubicBezTo>
                      <a:pt x="0" y="55"/>
                      <a:pt x="5" y="64"/>
                      <a:pt x="13" y="72"/>
                    </a:cubicBezTo>
                    <a:cubicBezTo>
                      <a:pt x="21" y="81"/>
                      <a:pt x="31" y="85"/>
                      <a:pt x="42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309" name="Freeform 226"/>
              <p:cNvSpPr>
                <a:spLocks/>
              </p:cNvSpPr>
              <p:nvPr/>
            </p:nvSpPr>
            <p:spPr bwMode="auto">
              <a:xfrm>
                <a:off x="3229" y="1700"/>
                <a:ext cx="44" cy="44"/>
              </a:xfrm>
              <a:custGeom>
                <a:avLst/>
                <a:gdLst>
                  <a:gd name="T0" fmla="*/ 72 w 85"/>
                  <a:gd name="T1" fmla="*/ 13 h 85"/>
                  <a:gd name="T2" fmla="*/ 42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2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2" y="0"/>
                    </a:cubicBezTo>
                    <a:cubicBezTo>
                      <a:pt x="31" y="0"/>
                      <a:pt x="21" y="5"/>
                      <a:pt x="13" y="13"/>
                    </a:cubicBezTo>
                    <a:cubicBezTo>
                      <a:pt x="5" y="21"/>
                      <a:pt x="0" y="31"/>
                      <a:pt x="0" y="42"/>
                    </a:cubicBezTo>
                    <a:cubicBezTo>
                      <a:pt x="0" y="55"/>
                      <a:pt x="5" y="64"/>
                      <a:pt x="13" y="72"/>
                    </a:cubicBezTo>
                    <a:cubicBezTo>
                      <a:pt x="21" y="81"/>
                      <a:pt x="31" y="85"/>
                      <a:pt x="42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310" name="Freeform 227"/>
              <p:cNvSpPr>
                <a:spLocks/>
              </p:cNvSpPr>
              <p:nvPr/>
            </p:nvSpPr>
            <p:spPr bwMode="auto">
              <a:xfrm>
                <a:off x="3229" y="1768"/>
                <a:ext cx="44" cy="44"/>
              </a:xfrm>
              <a:custGeom>
                <a:avLst/>
                <a:gdLst>
                  <a:gd name="T0" fmla="*/ 72 w 85"/>
                  <a:gd name="T1" fmla="*/ 13 h 85"/>
                  <a:gd name="T2" fmla="*/ 42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2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2" y="0"/>
                    </a:cubicBezTo>
                    <a:cubicBezTo>
                      <a:pt x="31" y="0"/>
                      <a:pt x="21" y="5"/>
                      <a:pt x="13" y="13"/>
                    </a:cubicBezTo>
                    <a:cubicBezTo>
                      <a:pt x="5" y="21"/>
                      <a:pt x="0" y="31"/>
                      <a:pt x="0" y="42"/>
                    </a:cubicBezTo>
                    <a:cubicBezTo>
                      <a:pt x="0" y="55"/>
                      <a:pt x="5" y="64"/>
                      <a:pt x="13" y="72"/>
                    </a:cubicBezTo>
                    <a:cubicBezTo>
                      <a:pt x="21" y="81"/>
                      <a:pt x="31" y="85"/>
                      <a:pt x="42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311" name="Freeform 228"/>
              <p:cNvSpPr>
                <a:spLocks/>
              </p:cNvSpPr>
              <p:nvPr/>
            </p:nvSpPr>
            <p:spPr bwMode="auto">
              <a:xfrm>
                <a:off x="3364" y="1094"/>
                <a:ext cx="43" cy="44"/>
              </a:xfrm>
              <a:custGeom>
                <a:avLst/>
                <a:gdLst>
                  <a:gd name="T0" fmla="*/ 72 w 85"/>
                  <a:gd name="T1" fmla="*/ 13 h 85"/>
                  <a:gd name="T2" fmla="*/ 42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2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2" y="0"/>
                    </a:cubicBezTo>
                    <a:cubicBezTo>
                      <a:pt x="32" y="0"/>
                      <a:pt x="21" y="5"/>
                      <a:pt x="13" y="13"/>
                    </a:cubicBezTo>
                    <a:cubicBezTo>
                      <a:pt x="5" y="21"/>
                      <a:pt x="0" y="31"/>
                      <a:pt x="0" y="42"/>
                    </a:cubicBezTo>
                    <a:cubicBezTo>
                      <a:pt x="0" y="55"/>
                      <a:pt x="5" y="64"/>
                      <a:pt x="13" y="72"/>
                    </a:cubicBezTo>
                    <a:cubicBezTo>
                      <a:pt x="21" y="81"/>
                      <a:pt x="32" y="85"/>
                      <a:pt x="42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312" name="Freeform 229"/>
              <p:cNvSpPr>
                <a:spLocks/>
              </p:cNvSpPr>
              <p:nvPr/>
            </p:nvSpPr>
            <p:spPr bwMode="auto">
              <a:xfrm>
                <a:off x="3364" y="1498"/>
                <a:ext cx="43" cy="44"/>
              </a:xfrm>
              <a:custGeom>
                <a:avLst/>
                <a:gdLst>
                  <a:gd name="T0" fmla="*/ 72 w 85"/>
                  <a:gd name="T1" fmla="*/ 14 h 86"/>
                  <a:gd name="T2" fmla="*/ 42 w 85"/>
                  <a:gd name="T3" fmla="*/ 0 h 86"/>
                  <a:gd name="T4" fmla="*/ 13 w 85"/>
                  <a:gd name="T5" fmla="*/ 14 h 86"/>
                  <a:gd name="T6" fmla="*/ 0 w 85"/>
                  <a:gd name="T7" fmla="*/ 42 h 86"/>
                  <a:gd name="T8" fmla="*/ 13 w 85"/>
                  <a:gd name="T9" fmla="*/ 73 h 86"/>
                  <a:gd name="T10" fmla="*/ 42 w 85"/>
                  <a:gd name="T11" fmla="*/ 86 h 86"/>
                  <a:gd name="T12" fmla="*/ 72 w 85"/>
                  <a:gd name="T13" fmla="*/ 73 h 86"/>
                  <a:gd name="T14" fmla="*/ 85 w 85"/>
                  <a:gd name="T15" fmla="*/ 42 h 86"/>
                  <a:gd name="T16" fmla="*/ 72 w 85"/>
                  <a:gd name="T17" fmla="*/ 14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6">
                    <a:moveTo>
                      <a:pt x="72" y="14"/>
                    </a:moveTo>
                    <a:cubicBezTo>
                      <a:pt x="64" y="6"/>
                      <a:pt x="55" y="0"/>
                      <a:pt x="42" y="0"/>
                    </a:cubicBezTo>
                    <a:cubicBezTo>
                      <a:pt x="32" y="0"/>
                      <a:pt x="21" y="6"/>
                      <a:pt x="13" y="14"/>
                    </a:cubicBezTo>
                    <a:cubicBezTo>
                      <a:pt x="5" y="21"/>
                      <a:pt x="0" y="32"/>
                      <a:pt x="0" y="42"/>
                    </a:cubicBezTo>
                    <a:cubicBezTo>
                      <a:pt x="0" y="56"/>
                      <a:pt x="5" y="65"/>
                      <a:pt x="13" y="73"/>
                    </a:cubicBezTo>
                    <a:cubicBezTo>
                      <a:pt x="21" y="82"/>
                      <a:pt x="32" y="86"/>
                      <a:pt x="42" y="86"/>
                    </a:cubicBezTo>
                    <a:cubicBezTo>
                      <a:pt x="55" y="86"/>
                      <a:pt x="64" y="82"/>
                      <a:pt x="72" y="73"/>
                    </a:cubicBezTo>
                    <a:cubicBezTo>
                      <a:pt x="81" y="65"/>
                      <a:pt x="85" y="56"/>
                      <a:pt x="85" y="42"/>
                    </a:cubicBezTo>
                    <a:cubicBezTo>
                      <a:pt x="85" y="32"/>
                      <a:pt x="81" y="21"/>
                      <a:pt x="72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313" name="Freeform 230"/>
              <p:cNvSpPr>
                <a:spLocks/>
              </p:cNvSpPr>
              <p:nvPr/>
            </p:nvSpPr>
            <p:spPr bwMode="auto">
              <a:xfrm>
                <a:off x="3229" y="1566"/>
                <a:ext cx="44" cy="44"/>
              </a:xfrm>
              <a:custGeom>
                <a:avLst/>
                <a:gdLst>
                  <a:gd name="T0" fmla="*/ 72 w 85"/>
                  <a:gd name="T1" fmla="*/ 13 h 85"/>
                  <a:gd name="T2" fmla="*/ 42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2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2" y="0"/>
                    </a:cubicBezTo>
                    <a:cubicBezTo>
                      <a:pt x="31" y="0"/>
                      <a:pt x="21" y="5"/>
                      <a:pt x="13" y="13"/>
                    </a:cubicBezTo>
                    <a:cubicBezTo>
                      <a:pt x="5" y="21"/>
                      <a:pt x="0" y="31"/>
                      <a:pt x="0" y="42"/>
                    </a:cubicBezTo>
                    <a:cubicBezTo>
                      <a:pt x="0" y="55"/>
                      <a:pt x="5" y="64"/>
                      <a:pt x="13" y="72"/>
                    </a:cubicBezTo>
                    <a:cubicBezTo>
                      <a:pt x="21" y="81"/>
                      <a:pt x="31" y="85"/>
                      <a:pt x="42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314" name="Freeform 231"/>
              <p:cNvSpPr>
                <a:spLocks/>
              </p:cNvSpPr>
              <p:nvPr/>
            </p:nvSpPr>
            <p:spPr bwMode="auto">
              <a:xfrm>
                <a:off x="3296" y="1633"/>
                <a:ext cx="44" cy="44"/>
              </a:xfrm>
              <a:custGeom>
                <a:avLst/>
                <a:gdLst>
                  <a:gd name="T0" fmla="*/ 72 w 85"/>
                  <a:gd name="T1" fmla="*/ 13 h 85"/>
                  <a:gd name="T2" fmla="*/ 42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2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2" y="0"/>
                    </a:cubicBezTo>
                    <a:cubicBezTo>
                      <a:pt x="31" y="0"/>
                      <a:pt x="21" y="5"/>
                      <a:pt x="13" y="13"/>
                    </a:cubicBezTo>
                    <a:cubicBezTo>
                      <a:pt x="5" y="21"/>
                      <a:pt x="0" y="31"/>
                      <a:pt x="0" y="42"/>
                    </a:cubicBezTo>
                    <a:cubicBezTo>
                      <a:pt x="0" y="55"/>
                      <a:pt x="5" y="64"/>
                      <a:pt x="13" y="72"/>
                    </a:cubicBezTo>
                    <a:cubicBezTo>
                      <a:pt x="21" y="81"/>
                      <a:pt x="31" y="85"/>
                      <a:pt x="42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315" name="Freeform 232"/>
              <p:cNvSpPr>
                <a:spLocks/>
              </p:cNvSpPr>
              <p:nvPr/>
            </p:nvSpPr>
            <p:spPr bwMode="auto">
              <a:xfrm>
                <a:off x="3296" y="1700"/>
                <a:ext cx="44" cy="44"/>
              </a:xfrm>
              <a:custGeom>
                <a:avLst/>
                <a:gdLst>
                  <a:gd name="T0" fmla="*/ 72 w 85"/>
                  <a:gd name="T1" fmla="*/ 13 h 85"/>
                  <a:gd name="T2" fmla="*/ 42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2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2" y="0"/>
                    </a:cubicBezTo>
                    <a:cubicBezTo>
                      <a:pt x="31" y="0"/>
                      <a:pt x="21" y="5"/>
                      <a:pt x="13" y="13"/>
                    </a:cubicBezTo>
                    <a:cubicBezTo>
                      <a:pt x="5" y="21"/>
                      <a:pt x="0" y="31"/>
                      <a:pt x="0" y="42"/>
                    </a:cubicBezTo>
                    <a:cubicBezTo>
                      <a:pt x="0" y="55"/>
                      <a:pt x="5" y="64"/>
                      <a:pt x="13" y="72"/>
                    </a:cubicBezTo>
                    <a:cubicBezTo>
                      <a:pt x="21" y="81"/>
                      <a:pt x="31" y="85"/>
                      <a:pt x="42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316" name="Freeform 233"/>
              <p:cNvSpPr>
                <a:spLocks/>
              </p:cNvSpPr>
              <p:nvPr/>
            </p:nvSpPr>
            <p:spPr bwMode="auto">
              <a:xfrm>
                <a:off x="3296" y="1768"/>
                <a:ext cx="44" cy="44"/>
              </a:xfrm>
              <a:custGeom>
                <a:avLst/>
                <a:gdLst>
                  <a:gd name="T0" fmla="*/ 72 w 85"/>
                  <a:gd name="T1" fmla="*/ 13 h 85"/>
                  <a:gd name="T2" fmla="*/ 42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2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2" y="0"/>
                    </a:cubicBezTo>
                    <a:cubicBezTo>
                      <a:pt x="31" y="0"/>
                      <a:pt x="21" y="5"/>
                      <a:pt x="13" y="13"/>
                    </a:cubicBezTo>
                    <a:cubicBezTo>
                      <a:pt x="5" y="21"/>
                      <a:pt x="0" y="31"/>
                      <a:pt x="0" y="42"/>
                    </a:cubicBezTo>
                    <a:cubicBezTo>
                      <a:pt x="0" y="55"/>
                      <a:pt x="5" y="64"/>
                      <a:pt x="13" y="72"/>
                    </a:cubicBezTo>
                    <a:cubicBezTo>
                      <a:pt x="21" y="81"/>
                      <a:pt x="31" y="85"/>
                      <a:pt x="42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317" name="Freeform 234"/>
              <p:cNvSpPr>
                <a:spLocks/>
              </p:cNvSpPr>
              <p:nvPr/>
            </p:nvSpPr>
            <p:spPr bwMode="auto">
              <a:xfrm>
                <a:off x="3364" y="1161"/>
                <a:ext cx="43" cy="44"/>
              </a:xfrm>
              <a:custGeom>
                <a:avLst/>
                <a:gdLst>
                  <a:gd name="T0" fmla="*/ 72 w 85"/>
                  <a:gd name="T1" fmla="*/ 13 h 85"/>
                  <a:gd name="T2" fmla="*/ 42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2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2" y="0"/>
                    </a:cubicBezTo>
                    <a:cubicBezTo>
                      <a:pt x="32" y="0"/>
                      <a:pt x="21" y="5"/>
                      <a:pt x="13" y="13"/>
                    </a:cubicBezTo>
                    <a:cubicBezTo>
                      <a:pt x="5" y="21"/>
                      <a:pt x="0" y="31"/>
                      <a:pt x="0" y="42"/>
                    </a:cubicBezTo>
                    <a:cubicBezTo>
                      <a:pt x="0" y="55"/>
                      <a:pt x="5" y="64"/>
                      <a:pt x="13" y="72"/>
                    </a:cubicBezTo>
                    <a:cubicBezTo>
                      <a:pt x="21" y="81"/>
                      <a:pt x="32" y="85"/>
                      <a:pt x="42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318" name="Freeform 235"/>
              <p:cNvSpPr>
                <a:spLocks/>
              </p:cNvSpPr>
              <p:nvPr/>
            </p:nvSpPr>
            <p:spPr bwMode="auto">
              <a:xfrm>
                <a:off x="3364" y="1229"/>
                <a:ext cx="43" cy="43"/>
              </a:xfrm>
              <a:custGeom>
                <a:avLst/>
                <a:gdLst>
                  <a:gd name="T0" fmla="*/ 72 w 85"/>
                  <a:gd name="T1" fmla="*/ 13 h 85"/>
                  <a:gd name="T2" fmla="*/ 42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2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2" y="0"/>
                    </a:cubicBezTo>
                    <a:cubicBezTo>
                      <a:pt x="32" y="0"/>
                      <a:pt x="21" y="5"/>
                      <a:pt x="13" y="13"/>
                    </a:cubicBezTo>
                    <a:cubicBezTo>
                      <a:pt x="5" y="21"/>
                      <a:pt x="0" y="31"/>
                      <a:pt x="0" y="42"/>
                    </a:cubicBezTo>
                    <a:cubicBezTo>
                      <a:pt x="0" y="55"/>
                      <a:pt x="5" y="64"/>
                      <a:pt x="13" y="72"/>
                    </a:cubicBezTo>
                    <a:cubicBezTo>
                      <a:pt x="21" y="81"/>
                      <a:pt x="32" y="85"/>
                      <a:pt x="42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319" name="Freeform 236"/>
              <p:cNvSpPr>
                <a:spLocks/>
              </p:cNvSpPr>
              <p:nvPr/>
            </p:nvSpPr>
            <p:spPr bwMode="auto">
              <a:xfrm>
                <a:off x="3364" y="1700"/>
                <a:ext cx="43" cy="44"/>
              </a:xfrm>
              <a:custGeom>
                <a:avLst/>
                <a:gdLst>
                  <a:gd name="T0" fmla="*/ 72 w 85"/>
                  <a:gd name="T1" fmla="*/ 13 h 85"/>
                  <a:gd name="T2" fmla="*/ 42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2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2" y="0"/>
                    </a:cubicBezTo>
                    <a:cubicBezTo>
                      <a:pt x="32" y="0"/>
                      <a:pt x="21" y="5"/>
                      <a:pt x="13" y="13"/>
                    </a:cubicBezTo>
                    <a:cubicBezTo>
                      <a:pt x="5" y="21"/>
                      <a:pt x="0" y="31"/>
                      <a:pt x="0" y="42"/>
                    </a:cubicBezTo>
                    <a:cubicBezTo>
                      <a:pt x="0" y="55"/>
                      <a:pt x="5" y="64"/>
                      <a:pt x="13" y="72"/>
                    </a:cubicBezTo>
                    <a:cubicBezTo>
                      <a:pt x="21" y="81"/>
                      <a:pt x="32" y="85"/>
                      <a:pt x="42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320" name="Freeform 237"/>
              <p:cNvSpPr>
                <a:spLocks/>
              </p:cNvSpPr>
              <p:nvPr/>
            </p:nvSpPr>
            <p:spPr bwMode="auto">
              <a:xfrm>
                <a:off x="3027" y="1566"/>
                <a:ext cx="44" cy="44"/>
              </a:xfrm>
              <a:custGeom>
                <a:avLst/>
                <a:gdLst>
                  <a:gd name="T0" fmla="*/ 72 w 85"/>
                  <a:gd name="T1" fmla="*/ 13 h 85"/>
                  <a:gd name="T2" fmla="*/ 42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2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2" y="0"/>
                    </a:cubicBezTo>
                    <a:cubicBezTo>
                      <a:pt x="31" y="0"/>
                      <a:pt x="21" y="5"/>
                      <a:pt x="13" y="13"/>
                    </a:cubicBezTo>
                    <a:cubicBezTo>
                      <a:pt x="5" y="21"/>
                      <a:pt x="0" y="31"/>
                      <a:pt x="0" y="42"/>
                    </a:cubicBezTo>
                    <a:cubicBezTo>
                      <a:pt x="0" y="55"/>
                      <a:pt x="5" y="64"/>
                      <a:pt x="13" y="72"/>
                    </a:cubicBezTo>
                    <a:cubicBezTo>
                      <a:pt x="21" y="81"/>
                      <a:pt x="31" y="85"/>
                      <a:pt x="42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321" name="Freeform 238"/>
              <p:cNvSpPr>
                <a:spLocks/>
              </p:cNvSpPr>
              <p:nvPr/>
            </p:nvSpPr>
            <p:spPr bwMode="auto">
              <a:xfrm>
                <a:off x="3296" y="1835"/>
                <a:ext cx="44" cy="44"/>
              </a:xfrm>
              <a:custGeom>
                <a:avLst/>
                <a:gdLst>
                  <a:gd name="T0" fmla="*/ 72 w 85"/>
                  <a:gd name="T1" fmla="*/ 13 h 85"/>
                  <a:gd name="T2" fmla="*/ 42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2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2" y="0"/>
                    </a:cubicBezTo>
                    <a:cubicBezTo>
                      <a:pt x="31" y="0"/>
                      <a:pt x="21" y="5"/>
                      <a:pt x="13" y="13"/>
                    </a:cubicBezTo>
                    <a:cubicBezTo>
                      <a:pt x="5" y="21"/>
                      <a:pt x="0" y="31"/>
                      <a:pt x="0" y="42"/>
                    </a:cubicBezTo>
                    <a:cubicBezTo>
                      <a:pt x="0" y="55"/>
                      <a:pt x="5" y="64"/>
                      <a:pt x="13" y="72"/>
                    </a:cubicBezTo>
                    <a:cubicBezTo>
                      <a:pt x="21" y="81"/>
                      <a:pt x="31" y="85"/>
                      <a:pt x="42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322" name="Freeform 239"/>
              <p:cNvSpPr>
                <a:spLocks/>
              </p:cNvSpPr>
              <p:nvPr/>
            </p:nvSpPr>
            <p:spPr bwMode="auto">
              <a:xfrm>
                <a:off x="3364" y="1768"/>
                <a:ext cx="43" cy="44"/>
              </a:xfrm>
              <a:custGeom>
                <a:avLst/>
                <a:gdLst>
                  <a:gd name="T0" fmla="*/ 72 w 85"/>
                  <a:gd name="T1" fmla="*/ 13 h 85"/>
                  <a:gd name="T2" fmla="*/ 42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2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2" y="0"/>
                    </a:cubicBezTo>
                    <a:cubicBezTo>
                      <a:pt x="32" y="0"/>
                      <a:pt x="21" y="5"/>
                      <a:pt x="13" y="13"/>
                    </a:cubicBezTo>
                    <a:cubicBezTo>
                      <a:pt x="5" y="21"/>
                      <a:pt x="0" y="31"/>
                      <a:pt x="0" y="42"/>
                    </a:cubicBezTo>
                    <a:cubicBezTo>
                      <a:pt x="0" y="55"/>
                      <a:pt x="5" y="64"/>
                      <a:pt x="13" y="72"/>
                    </a:cubicBezTo>
                    <a:cubicBezTo>
                      <a:pt x="21" y="81"/>
                      <a:pt x="32" y="85"/>
                      <a:pt x="42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323" name="Freeform 240"/>
              <p:cNvSpPr>
                <a:spLocks/>
              </p:cNvSpPr>
              <p:nvPr/>
            </p:nvSpPr>
            <p:spPr bwMode="auto">
              <a:xfrm>
                <a:off x="3162" y="1633"/>
                <a:ext cx="43" cy="44"/>
              </a:xfrm>
              <a:custGeom>
                <a:avLst/>
                <a:gdLst>
                  <a:gd name="T0" fmla="*/ 72 w 85"/>
                  <a:gd name="T1" fmla="*/ 13 h 85"/>
                  <a:gd name="T2" fmla="*/ 42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2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2" y="0"/>
                    </a:cubicBezTo>
                    <a:cubicBezTo>
                      <a:pt x="31" y="0"/>
                      <a:pt x="21" y="5"/>
                      <a:pt x="13" y="13"/>
                    </a:cubicBezTo>
                    <a:cubicBezTo>
                      <a:pt x="5" y="21"/>
                      <a:pt x="0" y="31"/>
                      <a:pt x="0" y="42"/>
                    </a:cubicBezTo>
                    <a:cubicBezTo>
                      <a:pt x="0" y="55"/>
                      <a:pt x="5" y="64"/>
                      <a:pt x="13" y="72"/>
                    </a:cubicBezTo>
                    <a:cubicBezTo>
                      <a:pt x="21" y="81"/>
                      <a:pt x="31" y="85"/>
                      <a:pt x="42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324" name="Freeform 241"/>
              <p:cNvSpPr>
                <a:spLocks/>
              </p:cNvSpPr>
              <p:nvPr/>
            </p:nvSpPr>
            <p:spPr bwMode="auto">
              <a:xfrm>
                <a:off x="3162" y="1566"/>
                <a:ext cx="43" cy="44"/>
              </a:xfrm>
              <a:custGeom>
                <a:avLst/>
                <a:gdLst>
                  <a:gd name="T0" fmla="*/ 72 w 85"/>
                  <a:gd name="T1" fmla="*/ 13 h 85"/>
                  <a:gd name="T2" fmla="*/ 42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2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2" y="0"/>
                    </a:cubicBezTo>
                    <a:cubicBezTo>
                      <a:pt x="31" y="0"/>
                      <a:pt x="21" y="5"/>
                      <a:pt x="13" y="13"/>
                    </a:cubicBezTo>
                    <a:cubicBezTo>
                      <a:pt x="5" y="21"/>
                      <a:pt x="0" y="31"/>
                      <a:pt x="0" y="42"/>
                    </a:cubicBezTo>
                    <a:cubicBezTo>
                      <a:pt x="0" y="55"/>
                      <a:pt x="5" y="64"/>
                      <a:pt x="13" y="72"/>
                    </a:cubicBezTo>
                    <a:cubicBezTo>
                      <a:pt x="21" y="81"/>
                      <a:pt x="31" y="85"/>
                      <a:pt x="42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325" name="Freeform 242"/>
              <p:cNvSpPr>
                <a:spLocks/>
              </p:cNvSpPr>
              <p:nvPr/>
            </p:nvSpPr>
            <p:spPr bwMode="auto">
              <a:xfrm>
                <a:off x="3364" y="1566"/>
                <a:ext cx="43" cy="44"/>
              </a:xfrm>
              <a:custGeom>
                <a:avLst/>
                <a:gdLst>
                  <a:gd name="T0" fmla="*/ 72 w 85"/>
                  <a:gd name="T1" fmla="*/ 13 h 85"/>
                  <a:gd name="T2" fmla="*/ 42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2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2" y="0"/>
                    </a:cubicBezTo>
                    <a:cubicBezTo>
                      <a:pt x="32" y="0"/>
                      <a:pt x="21" y="5"/>
                      <a:pt x="13" y="13"/>
                    </a:cubicBezTo>
                    <a:cubicBezTo>
                      <a:pt x="5" y="21"/>
                      <a:pt x="0" y="31"/>
                      <a:pt x="0" y="42"/>
                    </a:cubicBezTo>
                    <a:cubicBezTo>
                      <a:pt x="0" y="55"/>
                      <a:pt x="5" y="64"/>
                      <a:pt x="13" y="72"/>
                    </a:cubicBezTo>
                    <a:cubicBezTo>
                      <a:pt x="21" y="81"/>
                      <a:pt x="32" y="85"/>
                      <a:pt x="42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326" name="Freeform 243"/>
              <p:cNvSpPr>
                <a:spLocks/>
              </p:cNvSpPr>
              <p:nvPr/>
            </p:nvSpPr>
            <p:spPr bwMode="auto">
              <a:xfrm>
                <a:off x="3431" y="1027"/>
                <a:ext cx="44" cy="43"/>
              </a:xfrm>
              <a:custGeom>
                <a:avLst/>
                <a:gdLst>
                  <a:gd name="T0" fmla="*/ 72 w 85"/>
                  <a:gd name="T1" fmla="*/ 13 h 85"/>
                  <a:gd name="T2" fmla="*/ 42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2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2" y="0"/>
                    </a:cubicBezTo>
                    <a:cubicBezTo>
                      <a:pt x="32" y="0"/>
                      <a:pt x="21" y="5"/>
                      <a:pt x="13" y="13"/>
                    </a:cubicBezTo>
                    <a:cubicBezTo>
                      <a:pt x="5" y="21"/>
                      <a:pt x="0" y="31"/>
                      <a:pt x="0" y="42"/>
                    </a:cubicBezTo>
                    <a:cubicBezTo>
                      <a:pt x="0" y="55"/>
                      <a:pt x="5" y="64"/>
                      <a:pt x="13" y="72"/>
                    </a:cubicBezTo>
                    <a:cubicBezTo>
                      <a:pt x="21" y="81"/>
                      <a:pt x="32" y="85"/>
                      <a:pt x="42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2" y="64"/>
                      <a:pt x="85" y="55"/>
                      <a:pt x="85" y="42"/>
                    </a:cubicBezTo>
                    <a:cubicBezTo>
                      <a:pt x="85" y="31"/>
                      <a:pt x="82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327" name="Freeform 244"/>
              <p:cNvSpPr>
                <a:spLocks/>
              </p:cNvSpPr>
              <p:nvPr/>
            </p:nvSpPr>
            <p:spPr bwMode="auto">
              <a:xfrm>
                <a:off x="3431" y="1094"/>
                <a:ext cx="44" cy="44"/>
              </a:xfrm>
              <a:custGeom>
                <a:avLst/>
                <a:gdLst>
                  <a:gd name="T0" fmla="*/ 72 w 85"/>
                  <a:gd name="T1" fmla="*/ 13 h 85"/>
                  <a:gd name="T2" fmla="*/ 42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2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2" y="0"/>
                    </a:cubicBezTo>
                    <a:cubicBezTo>
                      <a:pt x="32" y="0"/>
                      <a:pt x="21" y="5"/>
                      <a:pt x="13" y="13"/>
                    </a:cubicBezTo>
                    <a:cubicBezTo>
                      <a:pt x="5" y="21"/>
                      <a:pt x="0" y="31"/>
                      <a:pt x="0" y="42"/>
                    </a:cubicBezTo>
                    <a:cubicBezTo>
                      <a:pt x="0" y="55"/>
                      <a:pt x="5" y="64"/>
                      <a:pt x="13" y="72"/>
                    </a:cubicBezTo>
                    <a:cubicBezTo>
                      <a:pt x="21" y="81"/>
                      <a:pt x="32" y="85"/>
                      <a:pt x="42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2" y="64"/>
                      <a:pt x="85" y="55"/>
                      <a:pt x="85" y="42"/>
                    </a:cubicBezTo>
                    <a:cubicBezTo>
                      <a:pt x="85" y="31"/>
                      <a:pt x="82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328" name="Freeform 245"/>
              <p:cNvSpPr>
                <a:spLocks/>
              </p:cNvSpPr>
              <p:nvPr/>
            </p:nvSpPr>
            <p:spPr bwMode="auto">
              <a:xfrm>
                <a:off x="3431" y="1161"/>
                <a:ext cx="44" cy="44"/>
              </a:xfrm>
              <a:custGeom>
                <a:avLst/>
                <a:gdLst>
                  <a:gd name="T0" fmla="*/ 72 w 85"/>
                  <a:gd name="T1" fmla="*/ 13 h 85"/>
                  <a:gd name="T2" fmla="*/ 42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2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2" y="0"/>
                    </a:cubicBezTo>
                    <a:cubicBezTo>
                      <a:pt x="32" y="0"/>
                      <a:pt x="21" y="5"/>
                      <a:pt x="13" y="13"/>
                    </a:cubicBezTo>
                    <a:cubicBezTo>
                      <a:pt x="5" y="21"/>
                      <a:pt x="0" y="31"/>
                      <a:pt x="0" y="42"/>
                    </a:cubicBezTo>
                    <a:cubicBezTo>
                      <a:pt x="0" y="55"/>
                      <a:pt x="5" y="64"/>
                      <a:pt x="13" y="72"/>
                    </a:cubicBezTo>
                    <a:cubicBezTo>
                      <a:pt x="21" y="81"/>
                      <a:pt x="32" y="85"/>
                      <a:pt x="42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2" y="64"/>
                      <a:pt x="85" y="55"/>
                      <a:pt x="85" y="42"/>
                    </a:cubicBezTo>
                    <a:cubicBezTo>
                      <a:pt x="85" y="31"/>
                      <a:pt x="82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329" name="Freeform 246"/>
              <p:cNvSpPr>
                <a:spLocks/>
              </p:cNvSpPr>
              <p:nvPr/>
            </p:nvSpPr>
            <p:spPr bwMode="auto">
              <a:xfrm>
                <a:off x="3431" y="1431"/>
                <a:ext cx="44" cy="44"/>
              </a:xfrm>
              <a:custGeom>
                <a:avLst/>
                <a:gdLst>
                  <a:gd name="T0" fmla="*/ 72 w 85"/>
                  <a:gd name="T1" fmla="*/ 13 h 86"/>
                  <a:gd name="T2" fmla="*/ 42 w 85"/>
                  <a:gd name="T3" fmla="*/ 0 h 86"/>
                  <a:gd name="T4" fmla="*/ 13 w 85"/>
                  <a:gd name="T5" fmla="*/ 13 h 86"/>
                  <a:gd name="T6" fmla="*/ 0 w 85"/>
                  <a:gd name="T7" fmla="*/ 42 h 86"/>
                  <a:gd name="T8" fmla="*/ 13 w 85"/>
                  <a:gd name="T9" fmla="*/ 72 h 86"/>
                  <a:gd name="T10" fmla="*/ 42 w 85"/>
                  <a:gd name="T11" fmla="*/ 86 h 86"/>
                  <a:gd name="T12" fmla="*/ 72 w 85"/>
                  <a:gd name="T13" fmla="*/ 72 h 86"/>
                  <a:gd name="T14" fmla="*/ 85 w 85"/>
                  <a:gd name="T15" fmla="*/ 42 h 86"/>
                  <a:gd name="T16" fmla="*/ 72 w 85"/>
                  <a:gd name="T17" fmla="*/ 1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6">
                    <a:moveTo>
                      <a:pt x="72" y="13"/>
                    </a:moveTo>
                    <a:cubicBezTo>
                      <a:pt x="64" y="6"/>
                      <a:pt x="55" y="0"/>
                      <a:pt x="42" y="0"/>
                    </a:cubicBezTo>
                    <a:cubicBezTo>
                      <a:pt x="32" y="0"/>
                      <a:pt x="21" y="6"/>
                      <a:pt x="13" y="13"/>
                    </a:cubicBezTo>
                    <a:cubicBezTo>
                      <a:pt x="5" y="21"/>
                      <a:pt x="0" y="32"/>
                      <a:pt x="0" y="42"/>
                    </a:cubicBezTo>
                    <a:cubicBezTo>
                      <a:pt x="0" y="55"/>
                      <a:pt x="5" y="65"/>
                      <a:pt x="13" y="72"/>
                    </a:cubicBezTo>
                    <a:cubicBezTo>
                      <a:pt x="21" y="82"/>
                      <a:pt x="32" y="86"/>
                      <a:pt x="42" y="86"/>
                    </a:cubicBezTo>
                    <a:cubicBezTo>
                      <a:pt x="55" y="86"/>
                      <a:pt x="64" y="82"/>
                      <a:pt x="72" y="72"/>
                    </a:cubicBezTo>
                    <a:cubicBezTo>
                      <a:pt x="82" y="65"/>
                      <a:pt x="85" y="55"/>
                      <a:pt x="85" y="42"/>
                    </a:cubicBezTo>
                    <a:cubicBezTo>
                      <a:pt x="85" y="32"/>
                      <a:pt x="82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330" name="Freeform 247"/>
              <p:cNvSpPr>
                <a:spLocks/>
              </p:cNvSpPr>
              <p:nvPr/>
            </p:nvSpPr>
            <p:spPr bwMode="auto">
              <a:xfrm>
                <a:off x="3431" y="1498"/>
                <a:ext cx="44" cy="44"/>
              </a:xfrm>
              <a:custGeom>
                <a:avLst/>
                <a:gdLst>
                  <a:gd name="T0" fmla="*/ 72 w 85"/>
                  <a:gd name="T1" fmla="*/ 14 h 86"/>
                  <a:gd name="T2" fmla="*/ 42 w 85"/>
                  <a:gd name="T3" fmla="*/ 0 h 86"/>
                  <a:gd name="T4" fmla="*/ 13 w 85"/>
                  <a:gd name="T5" fmla="*/ 14 h 86"/>
                  <a:gd name="T6" fmla="*/ 0 w 85"/>
                  <a:gd name="T7" fmla="*/ 42 h 86"/>
                  <a:gd name="T8" fmla="*/ 13 w 85"/>
                  <a:gd name="T9" fmla="*/ 73 h 86"/>
                  <a:gd name="T10" fmla="*/ 42 w 85"/>
                  <a:gd name="T11" fmla="*/ 86 h 86"/>
                  <a:gd name="T12" fmla="*/ 72 w 85"/>
                  <a:gd name="T13" fmla="*/ 73 h 86"/>
                  <a:gd name="T14" fmla="*/ 85 w 85"/>
                  <a:gd name="T15" fmla="*/ 42 h 86"/>
                  <a:gd name="T16" fmla="*/ 72 w 85"/>
                  <a:gd name="T17" fmla="*/ 14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6">
                    <a:moveTo>
                      <a:pt x="72" y="14"/>
                    </a:moveTo>
                    <a:cubicBezTo>
                      <a:pt x="64" y="6"/>
                      <a:pt x="55" y="0"/>
                      <a:pt x="42" y="0"/>
                    </a:cubicBezTo>
                    <a:cubicBezTo>
                      <a:pt x="32" y="0"/>
                      <a:pt x="21" y="6"/>
                      <a:pt x="13" y="14"/>
                    </a:cubicBezTo>
                    <a:cubicBezTo>
                      <a:pt x="5" y="21"/>
                      <a:pt x="0" y="32"/>
                      <a:pt x="0" y="42"/>
                    </a:cubicBezTo>
                    <a:cubicBezTo>
                      <a:pt x="0" y="56"/>
                      <a:pt x="5" y="65"/>
                      <a:pt x="13" y="73"/>
                    </a:cubicBezTo>
                    <a:cubicBezTo>
                      <a:pt x="21" y="82"/>
                      <a:pt x="32" y="86"/>
                      <a:pt x="42" y="86"/>
                    </a:cubicBezTo>
                    <a:cubicBezTo>
                      <a:pt x="55" y="86"/>
                      <a:pt x="64" y="82"/>
                      <a:pt x="72" y="73"/>
                    </a:cubicBezTo>
                    <a:cubicBezTo>
                      <a:pt x="82" y="65"/>
                      <a:pt x="85" y="56"/>
                      <a:pt x="85" y="42"/>
                    </a:cubicBezTo>
                    <a:cubicBezTo>
                      <a:pt x="85" y="32"/>
                      <a:pt x="82" y="21"/>
                      <a:pt x="72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331" name="Freeform 248"/>
              <p:cNvSpPr>
                <a:spLocks/>
              </p:cNvSpPr>
              <p:nvPr/>
            </p:nvSpPr>
            <p:spPr bwMode="auto">
              <a:xfrm>
                <a:off x="3431" y="1566"/>
                <a:ext cx="44" cy="44"/>
              </a:xfrm>
              <a:custGeom>
                <a:avLst/>
                <a:gdLst>
                  <a:gd name="T0" fmla="*/ 72 w 85"/>
                  <a:gd name="T1" fmla="*/ 13 h 85"/>
                  <a:gd name="T2" fmla="*/ 42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2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2" y="0"/>
                    </a:cubicBezTo>
                    <a:cubicBezTo>
                      <a:pt x="32" y="0"/>
                      <a:pt x="21" y="5"/>
                      <a:pt x="13" y="13"/>
                    </a:cubicBezTo>
                    <a:cubicBezTo>
                      <a:pt x="5" y="21"/>
                      <a:pt x="0" y="31"/>
                      <a:pt x="0" y="42"/>
                    </a:cubicBezTo>
                    <a:cubicBezTo>
                      <a:pt x="0" y="55"/>
                      <a:pt x="5" y="64"/>
                      <a:pt x="13" y="72"/>
                    </a:cubicBezTo>
                    <a:cubicBezTo>
                      <a:pt x="21" y="81"/>
                      <a:pt x="32" y="85"/>
                      <a:pt x="42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2" y="64"/>
                      <a:pt x="85" y="55"/>
                      <a:pt x="85" y="42"/>
                    </a:cubicBezTo>
                    <a:cubicBezTo>
                      <a:pt x="85" y="31"/>
                      <a:pt x="82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332" name="Freeform 249"/>
              <p:cNvSpPr>
                <a:spLocks/>
              </p:cNvSpPr>
              <p:nvPr/>
            </p:nvSpPr>
            <p:spPr bwMode="auto">
              <a:xfrm>
                <a:off x="3431" y="1229"/>
                <a:ext cx="44" cy="43"/>
              </a:xfrm>
              <a:custGeom>
                <a:avLst/>
                <a:gdLst>
                  <a:gd name="T0" fmla="*/ 72 w 85"/>
                  <a:gd name="T1" fmla="*/ 13 h 85"/>
                  <a:gd name="T2" fmla="*/ 42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2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2" y="0"/>
                    </a:cubicBezTo>
                    <a:cubicBezTo>
                      <a:pt x="32" y="0"/>
                      <a:pt x="21" y="5"/>
                      <a:pt x="13" y="13"/>
                    </a:cubicBezTo>
                    <a:cubicBezTo>
                      <a:pt x="5" y="21"/>
                      <a:pt x="0" y="31"/>
                      <a:pt x="0" y="42"/>
                    </a:cubicBezTo>
                    <a:cubicBezTo>
                      <a:pt x="0" y="55"/>
                      <a:pt x="5" y="64"/>
                      <a:pt x="13" y="72"/>
                    </a:cubicBezTo>
                    <a:cubicBezTo>
                      <a:pt x="21" y="81"/>
                      <a:pt x="32" y="85"/>
                      <a:pt x="42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2" y="64"/>
                      <a:pt x="85" y="55"/>
                      <a:pt x="85" y="42"/>
                    </a:cubicBezTo>
                    <a:cubicBezTo>
                      <a:pt x="85" y="31"/>
                      <a:pt x="82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333" name="Freeform 250"/>
              <p:cNvSpPr>
                <a:spLocks/>
              </p:cNvSpPr>
              <p:nvPr/>
            </p:nvSpPr>
            <p:spPr bwMode="auto">
              <a:xfrm>
                <a:off x="3431" y="1296"/>
                <a:ext cx="44" cy="44"/>
              </a:xfrm>
              <a:custGeom>
                <a:avLst/>
                <a:gdLst>
                  <a:gd name="T0" fmla="*/ 72 w 85"/>
                  <a:gd name="T1" fmla="*/ 13 h 85"/>
                  <a:gd name="T2" fmla="*/ 42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2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2" y="0"/>
                    </a:cubicBezTo>
                    <a:cubicBezTo>
                      <a:pt x="32" y="0"/>
                      <a:pt x="21" y="5"/>
                      <a:pt x="13" y="13"/>
                    </a:cubicBezTo>
                    <a:cubicBezTo>
                      <a:pt x="5" y="21"/>
                      <a:pt x="0" y="32"/>
                      <a:pt x="0" y="42"/>
                    </a:cubicBezTo>
                    <a:cubicBezTo>
                      <a:pt x="0" y="55"/>
                      <a:pt x="5" y="64"/>
                      <a:pt x="13" y="72"/>
                    </a:cubicBezTo>
                    <a:cubicBezTo>
                      <a:pt x="21" y="81"/>
                      <a:pt x="32" y="85"/>
                      <a:pt x="42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2" y="64"/>
                      <a:pt x="85" y="55"/>
                      <a:pt x="85" y="42"/>
                    </a:cubicBezTo>
                    <a:cubicBezTo>
                      <a:pt x="85" y="32"/>
                      <a:pt x="82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334" name="Freeform 251"/>
              <p:cNvSpPr>
                <a:spLocks/>
              </p:cNvSpPr>
              <p:nvPr/>
            </p:nvSpPr>
            <p:spPr bwMode="auto">
              <a:xfrm>
                <a:off x="3431" y="1363"/>
                <a:ext cx="44" cy="44"/>
              </a:xfrm>
              <a:custGeom>
                <a:avLst/>
                <a:gdLst>
                  <a:gd name="T0" fmla="*/ 72 w 85"/>
                  <a:gd name="T1" fmla="*/ 13 h 85"/>
                  <a:gd name="T2" fmla="*/ 42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2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6"/>
                      <a:pt x="55" y="0"/>
                      <a:pt x="42" y="0"/>
                    </a:cubicBezTo>
                    <a:cubicBezTo>
                      <a:pt x="32" y="0"/>
                      <a:pt x="21" y="6"/>
                      <a:pt x="13" y="13"/>
                    </a:cubicBezTo>
                    <a:cubicBezTo>
                      <a:pt x="5" y="21"/>
                      <a:pt x="0" y="32"/>
                      <a:pt x="0" y="42"/>
                    </a:cubicBezTo>
                    <a:cubicBezTo>
                      <a:pt x="0" y="55"/>
                      <a:pt x="5" y="64"/>
                      <a:pt x="13" y="72"/>
                    </a:cubicBezTo>
                    <a:cubicBezTo>
                      <a:pt x="21" y="82"/>
                      <a:pt x="32" y="85"/>
                      <a:pt x="42" y="85"/>
                    </a:cubicBezTo>
                    <a:cubicBezTo>
                      <a:pt x="55" y="85"/>
                      <a:pt x="64" y="82"/>
                      <a:pt x="72" y="72"/>
                    </a:cubicBezTo>
                    <a:cubicBezTo>
                      <a:pt x="82" y="64"/>
                      <a:pt x="85" y="55"/>
                      <a:pt x="85" y="42"/>
                    </a:cubicBezTo>
                    <a:cubicBezTo>
                      <a:pt x="85" y="32"/>
                      <a:pt x="82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335" name="Freeform 252"/>
              <p:cNvSpPr>
                <a:spLocks/>
              </p:cNvSpPr>
              <p:nvPr/>
            </p:nvSpPr>
            <p:spPr bwMode="auto">
              <a:xfrm>
                <a:off x="3431" y="1700"/>
                <a:ext cx="44" cy="44"/>
              </a:xfrm>
              <a:custGeom>
                <a:avLst/>
                <a:gdLst>
                  <a:gd name="T0" fmla="*/ 72 w 85"/>
                  <a:gd name="T1" fmla="*/ 13 h 85"/>
                  <a:gd name="T2" fmla="*/ 42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2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2" y="0"/>
                    </a:cubicBezTo>
                    <a:cubicBezTo>
                      <a:pt x="32" y="0"/>
                      <a:pt x="21" y="5"/>
                      <a:pt x="13" y="13"/>
                    </a:cubicBezTo>
                    <a:cubicBezTo>
                      <a:pt x="5" y="21"/>
                      <a:pt x="0" y="31"/>
                      <a:pt x="0" y="42"/>
                    </a:cubicBezTo>
                    <a:cubicBezTo>
                      <a:pt x="0" y="55"/>
                      <a:pt x="5" y="64"/>
                      <a:pt x="13" y="72"/>
                    </a:cubicBezTo>
                    <a:cubicBezTo>
                      <a:pt x="21" y="81"/>
                      <a:pt x="32" y="85"/>
                      <a:pt x="42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2" y="64"/>
                      <a:pt x="85" y="55"/>
                      <a:pt x="85" y="42"/>
                    </a:cubicBezTo>
                    <a:cubicBezTo>
                      <a:pt x="85" y="31"/>
                      <a:pt x="82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336" name="Freeform 253"/>
              <p:cNvSpPr>
                <a:spLocks/>
              </p:cNvSpPr>
              <p:nvPr/>
            </p:nvSpPr>
            <p:spPr bwMode="auto">
              <a:xfrm>
                <a:off x="3431" y="1633"/>
                <a:ext cx="44" cy="44"/>
              </a:xfrm>
              <a:custGeom>
                <a:avLst/>
                <a:gdLst>
                  <a:gd name="T0" fmla="*/ 72 w 85"/>
                  <a:gd name="T1" fmla="*/ 13 h 85"/>
                  <a:gd name="T2" fmla="*/ 42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2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2" y="0"/>
                    </a:cubicBezTo>
                    <a:cubicBezTo>
                      <a:pt x="32" y="0"/>
                      <a:pt x="21" y="5"/>
                      <a:pt x="13" y="13"/>
                    </a:cubicBezTo>
                    <a:cubicBezTo>
                      <a:pt x="5" y="21"/>
                      <a:pt x="0" y="31"/>
                      <a:pt x="0" y="42"/>
                    </a:cubicBezTo>
                    <a:cubicBezTo>
                      <a:pt x="0" y="55"/>
                      <a:pt x="5" y="64"/>
                      <a:pt x="13" y="72"/>
                    </a:cubicBezTo>
                    <a:cubicBezTo>
                      <a:pt x="21" y="81"/>
                      <a:pt x="32" y="85"/>
                      <a:pt x="42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2" y="64"/>
                      <a:pt x="85" y="55"/>
                      <a:pt x="85" y="42"/>
                    </a:cubicBezTo>
                    <a:cubicBezTo>
                      <a:pt x="85" y="31"/>
                      <a:pt x="82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337" name="Freeform 254"/>
              <p:cNvSpPr>
                <a:spLocks/>
              </p:cNvSpPr>
              <p:nvPr/>
            </p:nvSpPr>
            <p:spPr bwMode="auto">
              <a:xfrm>
                <a:off x="3498" y="1094"/>
                <a:ext cx="45" cy="44"/>
              </a:xfrm>
              <a:custGeom>
                <a:avLst/>
                <a:gdLst>
                  <a:gd name="T0" fmla="*/ 72 w 86"/>
                  <a:gd name="T1" fmla="*/ 13 h 85"/>
                  <a:gd name="T2" fmla="*/ 42 w 86"/>
                  <a:gd name="T3" fmla="*/ 0 h 85"/>
                  <a:gd name="T4" fmla="*/ 14 w 86"/>
                  <a:gd name="T5" fmla="*/ 13 h 85"/>
                  <a:gd name="T6" fmla="*/ 0 w 86"/>
                  <a:gd name="T7" fmla="*/ 42 h 85"/>
                  <a:gd name="T8" fmla="*/ 14 w 86"/>
                  <a:gd name="T9" fmla="*/ 72 h 85"/>
                  <a:gd name="T10" fmla="*/ 42 w 86"/>
                  <a:gd name="T11" fmla="*/ 85 h 85"/>
                  <a:gd name="T12" fmla="*/ 72 w 86"/>
                  <a:gd name="T13" fmla="*/ 72 h 85"/>
                  <a:gd name="T14" fmla="*/ 86 w 86"/>
                  <a:gd name="T15" fmla="*/ 42 h 85"/>
                  <a:gd name="T16" fmla="*/ 72 w 86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5">
                    <a:moveTo>
                      <a:pt x="72" y="13"/>
                    </a:moveTo>
                    <a:cubicBezTo>
                      <a:pt x="65" y="5"/>
                      <a:pt x="55" y="0"/>
                      <a:pt x="42" y="0"/>
                    </a:cubicBezTo>
                    <a:cubicBezTo>
                      <a:pt x="32" y="0"/>
                      <a:pt x="21" y="5"/>
                      <a:pt x="14" y="13"/>
                    </a:cubicBezTo>
                    <a:cubicBezTo>
                      <a:pt x="6" y="21"/>
                      <a:pt x="0" y="31"/>
                      <a:pt x="0" y="42"/>
                    </a:cubicBezTo>
                    <a:cubicBezTo>
                      <a:pt x="0" y="55"/>
                      <a:pt x="6" y="64"/>
                      <a:pt x="14" y="72"/>
                    </a:cubicBezTo>
                    <a:cubicBezTo>
                      <a:pt x="21" y="81"/>
                      <a:pt x="32" y="85"/>
                      <a:pt x="42" y="85"/>
                    </a:cubicBezTo>
                    <a:cubicBezTo>
                      <a:pt x="55" y="85"/>
                      <a:pt x="65" y="81"/>
                      <a:pt x="72" y="72"/>
                    </a:cubicBezTo>
                    <a:cubicBezTo>
                      <a:pt x="82" y="64"/>
                      <a:pt x="86" y="55"/>
                      <a:pt x="86" y="42"/>
                    </a:cubicBezTo>
                    <a:cubicBezTo>
                      <a:pt x="86" y="31"/>
                      <a:pt x="82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338" name="Freeform 255"/>
              <p:cNvSpPr>
                <a:spLocks/>
              </p:cNvSpPr>
              <p:nvPr/>
            </p:nvSpPr>
            <p:spPr bwMode="auto">
              <a:xfrm>
                <a:off x="3498" y="1161"/>
                <a:ext cx="45" cy="44"/>
              </a:xfrm>
              <a:custGeom>
                <a:avLst/>
                <a:gdLst>
                  <a:gd name="T0" fmla="*/ 72 w 86"/>
                  <a:gd name="T1" fmla="*/ 13 h 85"/>
                  <a:gd name="T2" fmla="*/ 42 w 86"/>
                  <a:gd name="T3" fmla="*/ 0 h 85"/>
                  <a:gd name="T4" fmla="*/ 14 w 86"/>
                  <a:gd name="T5" fmla="*/ 13 h 85"/>
                  <a:gd name="T6" fmla="*/ 0 w 86"/>
                  <a:gd name="T7" fmla="*/ 42 h 85"/>
                  <a:gd name="T8" fmla="*/ 14 w 86"/>
                  <a:gd name="T9" fmla="*/ 72 h 85"/>
                  <a:gd name="T10" fmla="*/ 42 w 86"/>
                  <a:gd name="T11" fmla="*/ 85 h 85"/>
                  <a:gd name="T12" fmla="*/ 72 w 86"/>
                  <a:gd name="T13" fmla="*/ 72 h 85"/>
                  <a:gd name="T14" fmla="*/ 86 w 86"/>
                  <a:gd name="T15" fmla="*/ 42 h 85"/>
                  <a:gd name="T16" fmla="*/ 72 w 86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5">
                    <a:moveTo>
                      <a:pt x="72" y="13"/>
                    </a:moveTo>
                    <a:cubicBezTo>
                      <a:pt x="65" y="5"/>
                      <a:pt x="55" y="0"/>
                      <a:pt x="42" y="0"/>
                    </a:cubicBezTo>
                    <a:cubicBezTo>
                      <a:pt x="32" y="0"/>
                      <a:pt x="21" y="5"/>
                      <a:pt x="14" y="13"/>
                    </a:cubicBezTo>
                    <a:cubicBezTo>
                      <a:pt x="6" y="21"/>
                      <a:pt x="0" y="31"/>
                      <a:pt x="0" y="42"/>
                    </a:cubicBezTo>
                    <a:cubicBezTo>
                      <a:pt x="0" y="55"/>
                      <a:pt x="6" y="64"/>
                      <a:pt x="14" y="72"/>
                    </a:cubicBezTo>
                    <a:cubicBezTo>
                      <a:pt x="21" y="81"/>
                      <a:pt x="32" y="85"/>
                      <a:pt x="42" y="85"/>
                    </a:cubicBezTo>
                    <a:cubicBezTo>
                      <a:pt x="55" y="85"/>
                      <a:pt x="65" y="81"/>
                      <a:pt x="72" y="72"/>
                    </a:cubicBezTo>
                    <a:cubicBezTo>
                      <a:pt x="82" y="64"/>
                      <a:pt x="86" y="55"/>
                      <a:pt x="86" y="42"/>
                    </a:cubicBezTo>
                    <a:cubicBezTo>
                      <a:pt x="86" y="31"/>
                      <a:pt x="82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339" name="Freeform 256"/>
              <p:cNvSpPr>
                <a:spLocks/>
              </p:cNvSpPr>
              <p:nvPr/>
            </p:nvSpPr>
            <p:spPr bwMode="auto">
              <a:xfrm>
                <a:off x="3498" y="1229"/>
                <a:ext cx="45" cy="43"/>
              </a:xfrm>
              <a:custGeom>
                <a:avLst/>
                <a:gdLst>
                  <a:gd name="T0" fmla="*/ 72 w 86"/>
                  <a:gd name="T1" fmla="*/ 13 h 85"/>
                  <a:gd name="T2" fmla="*/ 42 w 86"/>
                  <a:gd name="T3" fmla="*/ 0 h 85"/>
                  <a:gd name="T4" fmla="*/ 14 w 86"/>
                  <a:gd name="T5" fmla="*/ 13 h 85"/>
                  <a:gd name="T6" fmla="*/ 0 w 86"/>
                  <a:gd name="T7" fmla="*/ 42 h 85"/>
                  <a:gd name="T8" fmla="*/ 14 w 86"/>
                  <a:gd name="T9" fmla="*/ 72 h 85"/>
                  <a:gd name="T10" fmla="*/ 42 w 86"/>
                  <a:gd name="T11" fmla="*/ 85 h 85"/>
                  <a:gd name="T12" fmla="*/ 72 w 86"/>
                  <a:gd name="T13" fmla="*/ 72 h 85"/>
                  <a:gd name="T14" fmla="*/ 86 w 86"/>
                  <a:gd name="T15" fmla="*/ 42 h 85"/>
                  <a:gd name="T16" fmla="*/ 72 w 86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5">
                    <a:moveTo>
                      <a:pt x="72" y="13"/>
                    </a:moveTo>
                    <a:cubicBezTo>
                      <a:pt x="65" y="5"/>
                      <a:pt x="55" y="0"/>
                      <a:pt x="42" y="0"/>
                    </a:cubicBezTo>
                    <a:cubicBezTo>
                      <a:pt x="32" y="0"/>
                      <a:pt x="21" y="5"/>
                      <a:pt x="14" y="13"/>
                    </a:cubicBezTo>
                    <a:cubicBezTo>
                      <a:pt x="6" y="21"/>
                      <a:pt x="0" y="31"/>
                      <a:pt x="0" y="42"/>
                    </a:cubicBezTo>
                    <a:cubicBezTo>
                      <a:pt x="0" y="55"/>
                      <a:pt x="6" y="64"/>
                      <a:pt x="14" y="72"/>
                    </a:cubicBezTo>
                    <a:cubicBezTo>
                      <a:pt x="21" y="81"/>
                      <a:pt x="32" y="85"/>
                      <a:pt x="42" y="85"/>
                    </a:cubicBezTo>
                    <a:cubicBezTo>
                      <a:pt x="55" y="85"/>
                      <a:pt x="65" y="81"/>
                      <a:pt x="72" y="72"/>
                    </a:cubicBezTo>
                    <a:cubicBezTo>
                      <a:pt x="82" y="64"/>
                      <a:pt x="86" y="55"/>
                      <a:pt x="86" y="42"/>
                    </a:cubicBezTo>
                    <a:cubicBezTo>
                      <a:pt x="86" y="31"/>
                      <a:pt x="82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340" name="Freeform 257"/>
              <p:cNvSpPr>
                <a:spLocks/>
              </p:cNvSpPr>
              <p:nvPr/>
            </p:nvSpPr>
            <p:spPr bwMode="auto">
              <a:xfrm>
                <a:off x="3498" y="1498"/>
                <a:ext cx="45" cy="44"/>
              </a:xfrm>
              <a:custGeom>
                <a:avLst/>
                <a:gdLst>
                  <a:gd name="T0" fmla="*/ 72 w 86"/>
                  <a:gd name="T1" fmla="*/ 14 h 86"/>
                  <a:gd name="T2" fmla="*/ 42 w 86"/>
                  <a:gd name="T3" fmla="*/ 0 h 86"/>
                  <a:gd name="T4" fmla="*/ 14 w 86"/>
                  <a:gd name="T5" fmla="*/ 14 h 86"/>
                  <a:gd name="T6" fmla="*/ 0 w 86"/>
                  <a:gd name="T7" fmla="*/ 42 h 86"/>
                  <a:gd name="T8" fmla="*/ 14 w 86"/>
                  <a:gd name="T9" fmla="*/ 73 h 86"/>
                  <a:gd name="T10" fmla="*/ 42 w 86"/>
                  <a:gd name="T11" fmla="*/ 86 h 86"/>
                  <a:gd name="T12" fmla="*/ 72 w 86"/>
                  <a:gd name="T13" fmla="*/ 73 h 86"/>
                  <a:gd name="T14" fmla="*/ 86 w 86"/>
                  <a:gd name="T15" fmla="*/ 42 h 86"/>
                  <a:gd name="T16" fmla="*/ 72 w 86"/>
                  <a:gd name="T17" fmla="*/ 14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2" y="14"/>
                    </a:moveTo>
                    <a:cubicBezTo>
                      <a:pt x="65" y="6"/>
                      <a:pt x="55" y="0"/>
                      <a:pt x="42" y="0"/>
                    </a:cubicBezTo>
                    <a:cubicBezTo>
                      <a:pt x="32" y="0"/>
                      <a:pt x="21" y="6"/>
                      <a:pt x="14" y="14"/>
                    </a:cubicBezTo>
                    <a:cubicBezTo>
                      <a:pt x="6" y="21"/>
                      <a:pt x="0" y="32"/>
                      <a:pt x="0" y="42"/>
                    </a:cubicBezTo>
                    <a:cubicBezTo>
                      <a:pt x="0" y="56"/>
                      <a:pt x="6" y="65"/>
                      <a:pt x="14" y="73"/>
                    </a:cubicBezTo>
                    <a:cubicBezTo>
                      <a:pt x="21" y="82"/>
                      <a:pt x="32" y="86"/>
                      <a:pt x="42" y="86"/>
                    </a:cubicBezTo>
                    <a:cubicBezTo>
                      <a:pt x="55" y="86"/>
                      <a:pt x="65" y="82"/>
                      <a:pt x="72" y="73"/>
                    </a:cubicBezTo>
                    <a:cubicBezTo>
                      <a:pt x="82" y="65"/>
                      <a:pt x="86" y="56"/>
                      <a:pt x="86" y="42"/>
                    </a:cubicBezTo>
                    <a:cubicBezTo>
                      <a:pt x="86" y="32"/>
                      <a:pt x="82" y="21"/>
                      <a:pt x="72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341" name="Freeform 258"/>
              <p:cNvSpPr>
                <a:spLocks/>
              </p:cNvSpPr>
              <p:nvPr/>
            </p:nvSpPr>
            <p:spPr bwMode="auto">
              <a:xfrm>
                <a:off x="3498" y="1566"/>
                <a:ext cx="45" cy="44"/>
              </a:xfrm>
              <a:custGeom>
                <a:avLst/>
                <a:gdLst>
                  <a:gd name="T0" fmla="*/ 72 w 86"/>
                  <a:gd name="T1" fmla="*/ 13 h 85"/>
                  <a:gd name="T2" fmla="*/ 42 w 86"/>
                  <a:gd name="T3" fmla="*/ 0 h 85"/>
                  <a:gd name="T4" fmla="*/ 14 w 86"/>
                  <a:gd name="T5" fmla="*/ 13 h 85"/>
                  <a:gd name="T6" fmla="*/ 0 w 86"/>
                  <a:gd name="T7" fmla="*/ 42 h 85"/>
                  <a:gd name="T8" fmla="*/ 14 w 86"/>
                  <a:gd name="T9" fmla="*/ 72 h 85"/>
                  <a:gd name="T10" fmla="*/ 42 w 86"/>
                  <a:gd name="T11" fmla="*/ 85 h 85"/>
                  <a:gd name="T12" fmla="*/ 72 w 86"/>
                  <a:gd name="T13" fmla="*/ 72 h 85"/>
                  <a:gd name="T14" fmla="*/ 86 w 86"/>
                  <a:gd name="T15" fmla="*/ 42 h 85"/>
                  <a:gd name="T16" fmla="*/ 72 w 86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5">
                    <a:moveTo>
                      <a:pt x="72" y="13"/>
                    </a:moveTo>
                    <a:cubicBezTo>
                      <a:pt x="65" y="5"/>
                      <a:pt x="55" y="0"/>
                      <a:pt x="42" y="0"/>
                    </a:cubicBezTo>
                    <a:cubicBezTo>
                      <a:pt x="32" y="0"/>
                      <a:pt x="21" y="5"/>
                      <a:pt x="14" y="13"/>
                    </a:cubicBezTo>
                    <a:cubicBezTo>
                      <a:pt x="6" y="21"/>
                      <a:pt x="0" y="31"/>
                      <a:pt x="0" y="42"/>
                    </a:cubicBezTo>
                    <a:cubicBezTo>
                      <a:pt x="0" y="55"/>
                      <a:pt x="6" y="64"/>
                      <a:pt x="14" y="72"/>
                    </a:cubicBezTo>
                    <a:cubicBezTo>
                      <a:pt x="21" y="81"/>
                      <a:pt x="32" y="85"/>
                      <a:pt x="42" y="85"/>
                    </a:cubicBezTo>
                    <a:cubicBezTo>
                      <a:pt x="55" y="85"/>
                      <a:pt x="65" y="81"/>
                      <a:pt x="72" y="72"/>
                    </a:cubicBezTo>
                    <a:cubicBezTo>
                      <a:pt x="82" y="64"/>
                      <a:pt x="86" y="55"/>
                      <a:pt x="86" y="42"/>
                    </a:cubicBezTo>
                    <a:cubicBezTo>
                      <a:pt x="86" y="31"/>
                      <a:pt x="82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342" name="Freeform 259"/>
              <p:cNvSpPr>
                <a:spLocks/>
              </p:cNvSpPr>
              <p:nvPr/>
            </p:nvSpPr>
            <p:spPr bwMode="auto">
              <a:xfrm>
                <a:off x="3498" y="1633"/>
                <a:ext cx="45" cy="44"/>
              </a:xfrm>
              <a:custGeom>
                <a:avLst/>
                <a:gdLst>
                  <a:gd name="T0" fmla="*/ 72 w 86"/>
                  <a:gd name="T1" fmla="*/ 13 h 85"/>
                  <a:gd name="T2" fmla="*/ 42 w 86"/>
                  <a:gd name="T3" fmla="*/ 0 h 85"/>
                  <a:gd name="T4" fmla="*/ 14 w 86"/>
                  <a:gd name="T5" fmla="*/ 13 h 85"/>
                  <a:gd name="T6" fmla="*/ 0 w 86"/>
                  <a:gd name="T7" fmla="*/ 42 h 85"/>
                  <a:gd name="T8" fmla="*/ 14 w 86"/>
                  <a:gd name="T9" fmla="*/ 72 h 85"/>
                  <a:gd name="T10" fmla="*/ 42 w 86"/>
                  <a:gd name="T11" fmla="*/ 85 h 85"/>
                  <a:gd name="T12" fmla="*/ 72 w 86"/>
                  <a:gd name="T13" fmla="*/ 72 h 85"/>
                  <a:gd name="T14" fmla="*/ 86 w 86"/>
                  <a:gd name="T15" fmla="*/ 42 h 85"/>
                  <a:gd name="T16" fmla="*/ 72 w 86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5">
                    <a:moveTo>
                      <a:pt x="72" y="13"/>
                    </a:moveTo>
                    <a:cubicBezTo>
                      <a:pt x="65" y="5"/>
                      <a:pt x="55" y="0"/>
                      <a:pt x="42" y="0"/>
                    </a:cubicBezTo>
                    <a:cubicBezTo>
                      <a:pt x="32" y="0"/>
                      <a:pt x="21" y="5"/>
                      <a:pt x="14" y="13"/>
                    </a:cubicBezTo>
                    <a:cubicBezTo>
                      <a:pt x="6" y="21"/>
                      <a:pt x="0" y="31"/>
                      <a:pt x="0" y="42"/>
                    </a:cubicBezTo>
                    <a:cubicBezTo>
                      <a:pt x="0" y="55"/>
                      <a:pt x="6" y="64"/>
                      <a:pt x="14" y="72"/>
                    </a:cubicBezTo>
                    <a:cubicBezTo>
                      <a:pt x="21" y="81"/>
                      <a:pt x="32" y="85"/>
                      <a:pt x="42" y="85"/>
                    </a:cubicBezTo>
                    <a:cubicBezTo>
                      <a:pt x="55" y="85"/>
                      <a:pt x="65" y="81"/>
                      <a:pt x="72" y="72"/>
                    </a:cubicBezTo>
                    <a:cubicBezTo>
                      <a:pt x="82" y="64"/>
                      <a:pt x="86" y="55"/>
                      <a:pt x="86" y="42"/>
                    </a:cubicBezTo>
                    <a:cubicBezTo>
                      <a:pt x="86" y="31"/>
                      <a:pt x="82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343" name="Freeform 260"/>
              <p:cNvSpPr>
                <a:spLocks/>
              </p:cNvSpPr>
              <p:nvPr/>
            </p:nvSpPr>
            <p:spPr bwMode="auto">
              <a:xfrm>
                <a:off x="3498" y="1296"/>
                <a:ext cx="45" cy="44"/>
              </a:xfrm>
              <a:custGeom>
                <a:avLst/>
                <a:gdLst>
                  <a:gd name="T0" fmla="*/ 72 w 86"/>
                  <a:gd name="T1" fmla="*/ 13 h 85"/>
                  <a:gd name="T2" fmla="*/ 42 w 86"/>
                  <a:gd name="T3" fmla="*/ 0 h 85"/>
                  <a:gd name="T4" fmla="*/ 14 w 86"/>
                  <a:gd name="T5" fmla="*/ 13 h 85"/>
                  <a:gd name="T6" fmla="*/ 0 w 86"/>
                  <a:gd name="T7" fmla="*/ 42 h 85"/>
                  <a:gd name="T8" fmla="*/ 14 w 86"/>
                  <a:gd name="T9" fmla="*/ 72 h 85"/>
                  <a:gd name="T10" fmla="*/ 42 w 86"/>
                  <a:gd name="T11" fmla="*/ 85 h 85"/>
                  <a:gd name="T12" fmla="*/ 72 w 86"/>
                  <a:gd name="T13" fmla="*/ 72 h 85"/>
                  <a:gd name="T14" fmla="*/ 86 w 86"/>
                  <a:gd name="T15" fmla="*/ 42 h 85"/>
                  <a:gd name="T16" fmla="*/ 72 w 86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5">
                    <a:moveTo>
                      <a:pt x="72" y="13"/>
                    </a:moveTo>
                    <a:cubicBezTo>
                      <a:pt x="65" y="5"/>
                      <a:pt x="55" y="0"/>
                      <a:pt x="42" y="0"/>
                    </a:cubicBezTo>
                    <a:cubicBezTo>
                      <a:pt x="32" y="0"/>
                      <a:pt x="21" y="5"/>
                      <a:pt x="14" y="13"/>
                    </a:cubicBezTo>
                    <a:cubicBezTo>
                      <a:pt x="6" y="21"/>
                      <a:pt x="0" y="32"/>
                      <a:pt x="0" y="42"/>
                    </a:cubicBezTo>
                    <a:cubicBezTo>
                      <a:pt x="0" y="55"/>
                      <a:pt x="6" y="64"/>
                      <a:pt x="14" y="72"/>
                    </a:cubicBezTo>
                    <a:cubicBezTo>
                      <a:pt x="21" y="81"/>
                      <a:pt x="32" y="85"/>
                      <a:pt x="42" y="85"/>
                    </a:cubicBezTo>
                    <a:cubicBezTo>
                      <a:pt x="55" y="85"/>
                      <a:pt x="65" y="81"/>
                      <a:pt x="72" y="72"/>
                    </a:cubicBezTo>
                    <a:cubicBezTo>
                      <a:pt x="82" y="64"/>
                      <a:pt x="86" y="55"/>
                      <a:pt x="86" y="42"/>
                    </a:cubicBezTo>
                    <a:cubicBezTo>
                      <a:pt x="86" y="32"/>
                      <a:pt x="82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344" name="Freeform 261"/>
              <p:cNvSpPr>
                <a:spLocks/>
              </p:cNvSpPr>
              <p:nvPr/>
            </p:nvSpPr>
            <p:spPr bwMode="auto">
              <a:xfrm>
                <a:off x="3498" y="1363"/>
                <a:ext cx="45" cy="44"/>
              </a:xfrm>
              <a:custGeom>
                <a:avLst/>
                <a:gdLst>
                  <a:gd name="T0" fmla="*/ 72 w 86"/>
                  <a:gd name="T1" fmla="*/ 13 h 85"/>
                  <a:gd name="T2" fmla="*/ 42 w 86"/>
                  <a:gd name="T3" fmla="*/ 0 h 85"/>
                  <a:gd name="T4" fmla="*/ 14 w 86"/>
                  <a:gd name="T5" fmla="*/ 13 h 85"/>
                  <a:gd name="T6" fmla="*/ 0 w 86"/>
                  <a:gd name="T7" fmla="*/ 42 h 85"/>
                  <a:gd name="T8" fmla="*/ 14 w 86"/>
                  <a:gd name="T9" fmla="*/ 72 h 85"/>
                  <a:gd name="T10" fmla="*/ 42 w 86"/>
                  <a:gd name="T11" fmla="*/ 85 h 85"/>
                  <a:gd name="T12" fmla="*/ 72 w 86"/>
                  <a:gd name="T13" fmla="*/ 72 h 85"/>
                  <a:gd name="T14" fmla="*/ 86 w 86"/>
                  <a:gd name="T15" fmla="*/ 42 h 85"/>
                  <a:gd name="T16" fmla="*/ 72 w 86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5">
                    <a:moveTo>
                      <a:pt x="72" y="13"/>
                    </a:moveTo>
                    <a:cubicBezTo>
                      <a:pt x="65" y="6"/>
                      <a:pt x="55" y="0"/>
                      <a:pt x="42" y="0"/>
                    </a:cubicBezTo>
                    <a:cubicBezTo>
                      <a:pt x="32" y="0"/>
                      <a:pt x="21" y="6"/>
                      <a:pt x="14" y="13"/>
                    </a:cubicBezTo>
                    <a:cubicBezTo>
                      <a:pt x="6" y="21"/>
                      <a:pt x="0" y="32"/>
                      <a:pt x="0" y="42"/>
                    </a:cubicBezTo>
                    <a:cubicBezTo>
                      <a:pt x="0" y="55"/>
                      <a:pt x="6" y="64"/>
                      <a:pt x="14" y="72"/>
                    </a:cubicBezTo>
                    <a:cubicBezTo>
                      <a:pt x="21" y="82"/>
                      <a:pt x="32" y="85"/>
                      <a:pt x="42" y="85"/>
                    </a:cubicBezTo>
                    <a:cubicBezTo>
                      <a:pt x="55" y="85"/>
                      <a:pt x="65" y="82"/>
                      <a:pt x="72" y="72"/>
                    </a:cubicBezTo>
                    <a:cubicBezTo>
                      <a:pt x="82" y="64"/>
                      <a:pt x="86" y="55"/>
                      <a:pt x="86" y="42"/>
                    </a:cubicBezTo>
                    <a:cubicBezTo>
                      <a:pt x="86" y="32"/>
                      <a:pt x="82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345" name="Freeform 262"/>
              <p:cNvSpPr>
                <a:spLocks/>
              </p:cNvSpPr>
              <p:nvPr/>
            </p:nvSpPr>
            <p:spPr bwMode="auto">
              <a:xfrm>
                <a:off x="3498" y="1431"/>
                <a:ext cx="45" cy="44"/>
              </a:xfrm>
              <a:custGeom>
                <a:avLst/>
                <a:gdLst>
                  <a:gd name="T0" fmla="*/ 72 w 86"/>
                  <a:gd name="T1" fmla="*/ 13 h 86"/>
                  <a:gd name="T2" fmla="*/ 42 w 86"/>
                  <a:gd name="T3" fmla="*/ 0 h 86"/>
                  <a:gd name="T4" fmla="*/ 14 w 86"/>
                  <a:gd name="T5" fmla="*/ 13 h 86"/>
                  <a:gd name="T6" fmla="*/ 0 w 86"/>
                  <a:gd name="T7" fmla="*/ 42 h 86"/>
                  <a:gd name="T8" fmla="*/ 14 w 86"/>
                  <a:gd name="T9" fmla="*/ 72 h 86"/>
                  <a:gd name="T10" fmla="*/ 42 w 86"/>
                  <a:gd name="T11" fmla="*/ 86 h 86"/>
                  <a:gd name="T12" fmla="*/ 72 w 86"/>
                  <a:gd name="T13" fmla="*/ 72 h 86"/>
                  <a:gd name="T14" fmla="*/ 86 w 86"/>
                  <a:gd name="T15" fmla="*/ 42 h 86"/>
                  <a:gd name="T16" fmla="*/ 72 w 86"/>
                  <a:gd name="T17" fmla="*/ 1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2" y="13"/>
                    </a:moveTo>
                    <a:cubicBezTo>
                      <a:pt x="65" y="6"/>
                      <a:pt x="55" y="0"/>
                      <a:pt x="42" y="0"/>
                    </a:cubicBezTo>
                    <a:cubicBezTo>
                      <a:pt x="32" y="0"/>
                      <a:pt x="21" y="6"/>
                      <a:pt x="14" y="13"/>
                    </a:cubicBezTo>
                    <a:cubicBezTo>
                      <a:pt x="6" y="21"/>
                      <a:pt x="0" y="32"/>
                      <a:pt x="0" y="42"/>
                    </a:cubicBezTo>
                    <a:cubicBezTo>
                      <a:pt x="0" y="55"/>
                      <a:pt x="6" y="65"/>
                      <a:pt x="14" y="72"/>
                    </a:cubicBezTo>
                    <a:cubicBezTo>
                      <a:pt x="21" y="82"/>
                      <a:pt x="32" y="86"/>
                      <a:pt x="42" y="86"/>
                    </a:cubicBezTo>
                    <a:cubicBezTo>
                      <a:pt x="55" y="86"/>
                      <a:pt x="65" y="82"/>
                      <a:pt x="72" y="72"/>
                    </a:cubicBezTo>
                    <a:cubicBezTo>
                      <a:pt x="82" y="65"/>
                      <a:pt x="86" y="55"/>
                      <a:pt x="86" y="42"/>
                    </a:cubicBezTo>
                    <a:cubicBezTo>
                      <a:pt x="86" y="32"/>
                      <a:pt x="82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346" name="Freeform 263"/>
              <p:cNvSpPr>
                <a:spLocks/>
              </p:cNvSpPr>
              <p:nvPr/>
            </p:nvSpPr>
            <p:spPr bwMode="auto">
              <a:xfrm>
                <a:off x="3094" y="1633"/>
                <a:ext cx="44" cy="44"/>
              </a:xfrm>
              <a:custGeom>
                <a:avLst/>
                <a:gdLst>
                  <a:gd name="T0" fmla="*/ 72 w 85"/>
                  <a:gd name="T1" fmla="*/ 13 h 85"/>
                  <a:gd name="T2" fmla="*/ 42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2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2" y="0"/>
                    </a:cubicBezTo>
                    <a:cubicBezTo>
                      <a:pt x="31" y="0"/>
                      <a:pt x="21" y="5"/>
                      <a:pt x="13" y="13"/>
                    </a:cubicBezTo>
                    <a:cubicBezTo>
                      <a:pt x="5" y="21"/>
                      <a:pt x="0" y="31"/>
                      <a:pt x="0" y="42"/>
                    </a:cubicBezTo>
                    <a:cubicBezTo>
                      <a:pt x="0" y="55"/>
                      <a:pt x="5" y="64"/>
                      <a:pt x="13" y="72"/>
                    </a:cubicBezTo>
                    <a:cubicBezTo>
                      <a:pt x="21" y="81"/>
                      <a:pt x="31" y="85"/>
                      <a:pt x="42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347" name="Freeform 264"/>
              <p:cNvSpPr>
                <a:spLocks/>
              </p:cNvSpPr>
              <p:nvPr/>
            </p:nvSpPr>
            <p:spPr bwMode="auto">
              <a:xfrm>
                <a:off x="3566" y="892"/>
                <a:ext cx="44" cy="44"/>
              </a:xfrm>
              <a:custGeom>
                <a:avLst/>
                <a:gdLst>
                  <a:gd name="T0" fmla="*/ 73 w 86"/>
                  <a:gd name="T1" fmla="*/ 14 h 86"/>
                  <a:gd name="T2" fmla="*/ 42 w 86"/>
                  <a:gd name="T3" fmla="*/ 0 h 86"/>
                  <a:gd name="T4" fmla="*/ 14 w 86"/>
                  <a:gd name="T5" fmla="*/ 14 h 86"/>
                  <a:gd name="T6" fmla="*/ 0 w 86"/>
                  <a:gd name="T7" fmla="*/ 42 h 86"/>
                  <a:gd name="T8" fmla="*/ 14 w 86"/>
                  <a:gd name="T9" fmla="*/ 73 h 86"/>
                  <a:gd name="T10" fmla="*/ 42 w 86"/>
                  <a:gd name="T11" fmla="*/ 86 h 86"/>
                  <a:gd name="T12" fmla="*/ 73 w 86"/>
                  <a:gd name="T13" fmla="*/ 73 h 86"/>
                  <a:gd name="T14" fmla="*/ 86 w 86"/>
                  <a:gd name="T15" fmla="*/ 42 h 86"/>
                  <a:gd name="T16" fmla="*/ 73 w 86"/>
                  <a:gd name="T17" fmla="*/ 14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3" y="14"/>
                    </a:moveTo>
                    <a:cubicBezTo>
                      <a:pt x="65" y="6"/>
                      <a:pt x="56" y="0"/>
                      <a:pt x="42" y="0"/>
                    </a:cubicBezTo>
                    <a:cubicBezTo>
                      <a:pt x="32" y="0"/>
                      <a:pt x="21" y="6"/>
                      <a:pt x="14" y="14"/>
                    </a:cubicBezTo>
                    <a:cubicBezTo>
                      <a:pt x="6" y="21"/>
                      <a:pt x="0" y="32"/>
                      <a:pt x="0" y="42"/>
                    </a:cubicBezTo>
                    <a:cubicBezTo>
                      <a:pt x="0" y="56"/>
                      <a:pt x="6" y="65"/>
                      <a:pt x="14" y="73"/>
                    </a:cubicBezTo>
                    <a:cubicBezTo>
                      <a:pt x="21" y="82"/>
                      <a:pt x="32" y="86"/>
                      <a:pt x="42" y="86"/>
                    </a:cubicBezTo>
                    <a:cubicBezTo>
                      <a:pt x="56" y="86"/>
                      <a:pt x="65" y="82"/>
                      <a:pt x="73" y="73"/>
                    </a:cubicBezTo>
                    <a:cubicBezTo>
                      <a:pt x="82" y="65"/>
                      <a:pt x="86" y="56"/>
                      <a:pt x="86" y="42"/>
                    </a:cubicBezTo>
                    <a:cubicBezTo>
                      <a:pt x="86" y="32"/>
                      <a:pt x="82" y="21"/>
                      <a:pt x="73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348" name="Freeform 265"/>
              <p:cNvSpPr>
                <a:spLocks/>
              </p:cNvSpPr>
              <p:nvPr/>
            </p:nvSpPr>
            <p:spPr bwMode="auto">
              <a:xfrm>
                <a:off x="3566" y="959"/>
                <a:ext cx="44" cy="44"/>
              </a:xfrm>
              <a:custGeom>
                <a:avLst/>
                <a:gdLst>
                  <a:gd name="T0" fmla="*/ 73 w 86"/>
                  <a:gd name="T1" fmla="*/ 13 h 85"/>
                  <a:gd name="T2" fmla="*/ 42 w 86"/>
                  <a:gd name="T3" fmla="*/ 0 h 85"/>
                  <a:gd name="T4" fmla="*/ 14 w 86"/>
                  <a:gd name="T5" fmla="*/ 13 h 85"/>
                  <a:gd name="T6" fmla="*/ 0 w 86"/>
                  <a:gd name="T7" fmla="*/ 42 h 85"/>
                  <a:gd name="T8" fmla="*/ 14 w 86"/>
                  <a:gd name="T9" fmla="*/ 72 h 85"/>
                  <a:gd name="T10" fmla="*/ 42 w 86"/>
                  <a:gd name="T11" fmla="*/ 85 h 85"/>
                  <a:gd name="T12" fmla="*/ 73 w 86"/>
                  <a:gd name="T13" fmla="*/ 72 h 85"/>
                  <a:gd name="T14" fmla="*/ 86 w 86"/>
                  <a:gd name="T15" fmla="*/ 42 h 85"/>
                  <a:gd name="T16" fmla="*/ 73 w 86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5">
                    <a:moveTo>
                      <a:pt x="73" y="13"/>
                    </a:moveTo>
                    <a:cubicBezTo>
                      <a:pt x="65" y="5"/>
                      <a:pt x="56" y="0"/>
                      <a:pt x="42" y="0"/>
                    </a:cubicBezTo>
                    <a:cubicBezTo>
                      <a:pt x="32" y="0"/>
                      <a:pt x="21" y="5"/>
                      <a:pt x="14" y="13"/>
                    </a:cubicBezTo>
                    <a:cubicBezTo>
                      <a:pt x="6" y="21"/>
                      <a:pt x="0" y="31"/>
                      <a:pt x="0" y="42"/>
                    </a:cubicBezTo>
                    <a:cubicBezTo>
                      <a:pt x="0" y="55"/>
                      <a:pt x="6" y="64"/>
                      <a:pt x="14" y="72"/>
                    </a:cubicBezTo>
                    <a:cubicBezTo>
                      <a:pt x="21" y="81"/>
                      <a:pt x="32" y="85"/>
                      <a:pt x="42" y="85"/>
                    </a:cubicBezTo>
                    <a:cubicBezTo>
                      <a:pt x="56" y="85"/>
                      <a:pt x="65" y="81"/>
                      <a:pt x="73" y="72"/>
                    </a:cubicBezTo>
                    <a:cubicBezTo>
                      <a:pt x="82" y="64"/>
                      <a:pt x="86" y="55"/>
                      <a:pt x="86" y="42"/>
                    </a:cubicBezTo>
                    <a:cubicBezTo>
                      <a:pt x="86" y="31"/>
                      <a:pt x="82" y="21"/>
                      <a:pt x="73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349" name="Freeform 266"/>
              <p:cNvSpPr>
                <a:spLocks/>
              </p:cNvSpPr>
              <p:nvPr/>
            </p:nvSpPr>
            <p:spPr bwMode="auto">
              <a:xfrm>
                <a:off x="3566" y="1027"/>
                <a:ext cx="44" cy="43"/>
              </a:xfrm>
              <a:custGeom>
                <a:avLst/>
                <a:gdLst>
                  <a:gd name="T0" fmla="*/ 73 w 86"/>
                  <a:gd name="T1" fmla="*/ 13 h 85"/>
                  <a:gd name="T2" fmla="*/ 42 w 86"/>
                  <a:gd name="T3" fmla="*/ 0 h 85"/>
                  <a:gd name="T4" fmla="*/ 14 w 86"/>
                  <a:gd name="T5" fmla="*/ 13 h 85"/>
                  <a:gd name="T6" fmla="*/ 0 w 86"/>
                  <a:gd name="T7" fmla="*/ 42 h 85"/>
                  <a:gd name="T8" fmla="*/ 14 w 86"/>
                  <a:gd name="T9" fmla="*/ 72 h 85"/>
                  <a:gd name="T10" fmla="*/ 42 w 86"/>
                  <a:gd name="T11" fmla="*/ 85 h 85"/>
                  <a:gd name="T12" fmla="*/ 73 w 86"/>
                  <a:gd name="T13" fmla="*/ 72 h 85"/>
                  <a:gd name="T14" fmla="*/ 86 w 86"/>
                  <a:gd name="T15" fmla="*/ 42 h 85"/>
                  <a:gd name="T16" fmla="*/ 73 w 86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5">
                    <a:moveTo>
                      <a:pt x="73" y="13"/>
                    </a:moveTo>
                    <a:cubicBezTo>
                      <a:pt x="65" y="5"/>
                      <a:pt x="56" y="0"/>
                      <a:pt x="42" y="0"/>
                    </a:cubicBezTo>
                    <a:cubicBezTo>
                      <a:pt x="32" y="0"/>
                      <a:pt x="21" y="5"/>
                      <a:pt x="14" y="13"/>
                    </a:cubicBezTo>
                    <a:cubicBezTo>
                      <a:pt x="6" y="21"/>
                      <a:pt x="0" y="31"/>
                      <a:pt x="0" y="42"/>
                    </a:cubicBezTo>
                    <a:cubicBezTo>
                      <a:pt x="0" y="55"/>
                      <a:pt x="6" y="64"/>
                      <a:pt x="14" y="72"/>
                    </a:cubicBezTo>
                    <a:cubicBezTo>
                      <a:pt x="21" y="81"/>
                      <a:pt x="32" y="85"/>
                      <a:pt x="42" y="85"/>
                    </a:cubicBezTo>
                    <a:cubicBezTo>
                      <a:pt x="56" y="85"/>
                      <a:pt x="65" y="81"/>
                      <a:pt x="73" y="72"/>
                    </a:cubicBezTo>
                    <a:cubicBezTo>
                      <a:pt x="82" y="64"/>
                      <a:pt x="86" y="55"/>
                      <a:pt x="86" y="42"/>
                    </a:cubicBezTo>
                    <a:cubicBezTo>
                      <a:pt x="86" y="31"/>
                      <a:pt x="82" y="21"/>
                      <a:pt x="73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350" name="Freeform 267"/>
              <p:cNvSpPr>
                <a:spLocks/>
              </p:cNvSpPr>
              <p:nvPr/>
            </p:nvSpPr>
            <p:spPr bwMode="auto">
              <a:xfrm>
                <a:off x="3566" y="1094"/>
                <a:ext cx="44" cy="44"/>
              </a:xfrm>
              <a:custGeom>
                <a:avLst/>
                <a:gdLst>
                  <a:gd name="T0" fmla="*/ 73 w 86"/>
                  <a:gd name="T1" fmla="*/ 13 h 85"/>
                  <a:gd name="T2" fmla="*/ 42 w 86"/>
                  <a:gd name="T3" fmla="*/ 0 h 85"/>
                  <a:gd name="T4" fmla="*/ 14 w 86"/>
                  <a:gd name="T5" fmla="*/ 13 h 85"/>
                  <a:gd name="T6" fmla="*/ 0 w 86"/>
                  <a:gd name="T7" fmla="*/ 42 h 85"/>
                  <a:gd name="T8" fmla="*/ 14 w 86"/>
                  <a:gd name="T9" fmla="*/ 72 h 85"/>
                  <a:gd name="T10" fmla="*/ 42 w 86"/>
                  <a:gd name="T11" fmla="*/ 85 h 85"/>
                  <a:gd name="T12" fmla="*/ 73 w 86"/>
                  <a:gd name="T13" fmla="*/ 72 h 85"/>
                  <a:gd name="T14" fmla="*/ 86 w 86"/>
                  <a:gd name="T15" fmla="*/ 42 h 85"/>
                  <a:gd name="T16" fmla="*/ 73 w 86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5">
                    <a:moveTo>
                      <a:pt x="73" y="13"/>
                    </a:moveTo>
                    <a:cubicBezTo>
                      <a:pt x="65" y="5"/>
                      <a:pt x="56" y="0"/>
                      <a:pt x="42" y="0"/>
                    </a:cubicBezTo>
                    <a:cubicBezTo>
                      <a:pt x="32" y="0"/>
                      <a:pt x="21" y="5"/>
                      <a:pt x="14" y="13"/>
                    </a:cubicBezTo>
                    <a:cubicBezTo>
                      <a:pt x="6" y="21"/>
                      <a:pt x="0" y="31"/>
                      <a:pt x="0" y="42"/>
                    </a:cubicBezTo>
                    <a:cubicBezTo>
                      <a:pt x="0" y="55"/>
                      <a:pt x="6" y="64"/>
                      <a:pt x="14" y="72"/>
                    </a:cubicBezTo>
                    <a:cubicBezTo>
                      <a:pt x="21" y="81"/>
                      <a:pt x="32" y="85"/>
                      <a:pt x="42" y="85"/>
                    </a:cubicBezTo>
                    <a:cubicBezTo>
                      <a:pt x="56" y="85"/>
                      <a:pt x="65" y="81"/>
                      <a:pt x="73" y="72"/>
                    </a:cubicBezTo>
                    <a:cubicBezTo>
                      <a:pt x="82" y="64"/>
                      <a:pt x="86" y="55"/>
                      <a:pt x="86" y="42"/>
                    </a:cubicBezTo>
                    <a:cubicBezTo>
                      <a:pt x="86" y="31"/>
                      <a:pt x="82" y="21"/>
                      <a:pt x="73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351" name="Freeform 268"/>
              <p:cNvSpPr>
                <a:spLocks/>
              </p:cNvSpPr>
              <p:nvPr/>
            </p:nvSpPr>
            <p:spPr bwMode="auto">
              <a:xfrm>
                <a:off x="3566" y="1363"/>
                <a:ext cx="44" cy="44"/>
              </a:xfrm>
              <a:custGeom>
                <a:avLst/>
                <a:gdLst>
                  <a:gd name="T0" fmla="*/ 73 w 86"/>
                  <a:gd name="T1" fmla="*/ 13 h 85"/>
                  <a:gd name="T2" fmla="*/ 42 w 86"/>
                  <a:gd name="T3" fmla="*/ 0 h 85"/>
                  <a:gd name="T4" fmla="*/ 14 w 86"/>
                  <a:gd name="T5" fmla="*/ 13 h 85"/>
                  <a:gd name="T6" fmla="*/ 0 w 86"/>
                  <a:gd name="T7" fmla="*/ 42 h 85"/>
                  <a:gd name="T8" fmla="*/ 14 w 86"/>
                  <a:gd name="T9" fmla="*/ 72 h 85"/>
                  <a:gd name="T10" fmla="*/ 42 w 86"/>
                  <a:gd name="T11" fmla="*/ 85 h 85"/>
                  <a:gd name="T12" fmla="*/ 73 w 86"/>
                  <a:gd name="T13" fmla="*/ 72 h 85"/>
                  <a:gd name="T14" fmla="*/ 86 w 86"/>
                  <a:gd name="T15" fmla="*/ 42 h 85"/>
                  <a:gd name="T16" fmla="*/ 73 w 86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5">
                    <a:moveTo>
                      <a:pt x="73" y="13"/>
                    </a:moveTo>
                    <a:cubicBezTo>
                      <a:pt x="65" y="6"/>
                      <a:pt x="56" y="0"/>
                      <a:pt x="42" y="0"/>
                    </a:cubicBezTo>
                    <a:cubicBezTo>
                      <a:pt x="32" y="0"/>
                      <a:pt x="21" y="6"/>
                      <a:pt x="14" y="13"/>
                    </a:cubicBezTo>
                    <a:cubicBezTo>
                      <a:pt x="6" y="21"/>
                      <a:pt x="0" y="32"/>
                      <a:pt x="0" y="42"/>
                    </a:cubicBezTo>
                    <a:cubicBezTo>
                      <a:pt x="0" y="55"/>
                      <a:pt x="6" y="64"/>
                      <a:pt x="14" y="72"/>
                    </a:cubicBezTo>
                    <a:cubicBezTo>
                      <a:pt x="21" y="82"/>
                      <a:pt x="32" y="85"/>
                      <a:pt x="42" y="85"/>
                    </a:cubicBezTo>
                    <a:cubicBezTo>
                      <a:pt x="56" y="85"/>
                      <a:pt x="65" y="82"/>
                      <a:pt x="73" y="72"/>
                    </a:cubicBezTo>
                    <a:cubicBezTo>
                      <a:pt x="82" y="64"/>
                      <a:pt x="86" y="55"/>
                      <a:pt x="86" y="42"/>
                    </a:cubicBezTo>
                    <a:cubicBezTo>
                      <a:pt x="86" y="32"/>
                      <a:pt x="82" y="21"/>
                      <a:pt x="73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352" name="Freeform 269"/>
              <p:cNvSpPr>
                <a:spLocks/>
              </p:cNvSpPr>
              <p:nvPr/>
            </p:nvSpPr>
            <p:spPr bwMode="auto">
              <a:xfrm>
                <a:off x="3566" y="1431"/>
                <a:ext cx="44" cy="44"/>
              </a:xfrm>
              <a:custGeom>
                <a:avLst/>
                <a:gdLst>
                  <a:gd name="T0" fmla="*/ 73 w 86"/>
                  <a:gd name="T1" fmla="*/ 13 h 86"/>
                  <a:gd name="T2" fmla="*/ 42 w 86"/>
                  <a:gd name="T3" fmla="*/ 0 h 86"/>
                  <a:gd name="T4" fmla="*/ 14 w 86"/>
                  <a:gd name="T5" fmla="*/ 13 h 86"/>
                  <a:gd name="T6" fmla="*/ 0 w 86"/>
                  <a:gd name="T7" fmla="*/ 42 h 86"/>
                  <a:gd name="T8" fmla="*/ 14 w 86"/>
                  <a:gd name="T9" fmla="*/ 72 h 86"/>
                  <a:gd name="T10" fmla="*/ 42 w 86"/>
                  <a:gd name="T11" fmla="*/ 86 h 86"/>
                  <a:gd name="T12" fmla="*/ 73 w 86"/>
                  <a:gd name="T13" fmla="*/ 72 h 86"/>
                  <a:gd name="T14" fmla="*/ 86 w 86"/>
                  <a:gd name="T15" fmla="*/ 42 h 86"/>
                  <a:gd name="T16" fmla="*/ 73 w 86"/>
                  <a:gd name="T17" fmla="*/ 1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3" y="13"/>
                    </a:moveTo>
                    <a:cubicBezTo>
                      <a:pt x="65" y="6"/>
                      <a:pt x="56" y="0"/>
                      <a:pt x="42" y="0"/>
                    </a:cubicBezTo>
                    <a:cubicBezTo>
                      <a:pt x="32" y="0"/>
                      <a:pt x="21" y="6"/>
                      <a:pt x="14" y="13"/>
                    </a:cubicBezTo>
                    <a:cubicBezTo>
                      <a:pt x="6" y="21"/>
                      <a:pt x="0" y="32"/>
                      <a:pt x="0" y="42"/>
                    </a:cubicBezTo>
                    <a:cubicBezTo>
                      <a:pt x="0" y="55"/>
                      <a:pt x="6" y="65"/>
                      <a:pt x="14" y="72"/>
                    </a:cubicBezTo>
                    <a:cubicBezTo>
                      <a:pt x="21" y="82"/>
                      <a:pt x="32" y="86"/>
                      <a:pt x="42" y="86"/>
                    </a:cubicBezTo>
                    <a:cubicBezTo>
                      <a:pt x="56" y="86"/>
                      <a:pt x="65" y="82"/>
                      <a:pt x="73" y="72"/>
                    </a:cubicBezTo>
                    <a:cubicBezTo>
                      <a:pt x="82" y="65"/>
                      <a:pt x="86" y="55"/>
                      <a:pt x="86" y="42"/>
                    </a:cubicBezTo>
                    <a:cubicBezTo>
                      <a:pt x="86" y="32"/>
                      <a:pt x="82" y="21"/>
                      <a:pt x="73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353" name="Freeform 270"/>
              <p:cNvSpPr>
                <a:spLocks/>
              </p:cNvSpPr>
              <p:nvPr/>
            </p:nvSpPr>
            <p:spPr bwMode="auto">
              <a:xfrm>
                <a:off x="3566" y="1498"/>
                <a:ext cx="44" cy="44"/>
              </a:xfrm>
              <a:custGeom>
                <a:avLst/>
                <a:gdLst>
                  <a:gd name="T0" fmla="*/ 73 w 86"/>
                  <a:gd name="T1" fmla="*/ 14 h 86"/>
                  <a:gd name="T2" fmla="*/ 42 w 86"/>
                  <a:gd name="T3" fmla="*/ 0 h 86"/>
                  <a:gd name="T4" fmla="*/ 14 w 86"/>
                  <a:gd name="T5" fmla="*/ 14 h 86"/>
                  <a:gd name="T6" fmla="*/ 0 w 86"/>
                  <a:gd name="T7" fmla="*/ 42 h 86"/>
                  <a:gd name="T8" fmla="*/ 14 w 86"/>
                  <a:gd name="T9" fmla="*/ 73 h 86"/>
                  <a:gd name="T10" fmla="*/ 42 w 86"/>
                  <a:gd name="T11" fmla="*/ 86 h 86"/>
                  <a:gd name="T12" fmla="*/ 73 w 86"/>
                  <a:gd name="T13" fmla="*/ 73 h 86"/>
                  <a:gd name="T14" fmla="*/ 86 w 86"/>
                  <a:gd name="T15" fmla="*/ 42 h 86"/>
                  <a:gd name="T16" fmla="*/ 73 w 86"/>
                  <a:gd name="T17" fmla="*/ 14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3" y="14"/>
                    </a:moveTo>
                    <a:cubicBezTo>
                      <a:pt x="65" y="6"/>
                      <a:pt x="56" y="0"/>
                      <a:pt x="42" y="0"/>
                    </a:cubicBezTo>
                    <a:cubicBezTo>
                      <a:pt x="32" y="0"/>
                      <a:pt x="21" y="6"/>
                      <a:pt x="14" y="14"/>
                    </a:cubicBezTo>
                    <a:cubicBezTo>
                      <a:pt x="6" y="21"/>
                      <a:pt x="0" y="32"/>
                      <a:pt x="0" y="42"/>
                    </a:cubicBezTo>
                    <a:cubicBezTo>
                      <a:pt x="0" y="56"/>
                      <a:pt x="6" y="65"/>
                      <a:pt x="14" y="73"/>
                    </a:cubicBezTo>
                    <a:cubicBezTo>
                      <a:pt x="21" y="82"/>
                      <a:pt x="32" y="86"/>
                      <a:pt x="42" y="86"/>
                    </a:cubicBezTo>
                    <a:cubicBezTo>
                      <a:pt x="56" y="86"/>
                      <a:pt x="65" y="82"/>
                      <a:pt x="73" y="73"/>
                    </a:cubicBezTo>
                    <a:cubicBezTo>
                      <a:pt x="82" y="65"/>
                      <a:pt x="86" y="56"/>
                      <a:pt x="86" y="42"/>
                    </a:cubicBezTo>
                    <a:cubicBezTo>
                      <a:pt x="86" y="32"/>
                      <a:pt x="82" y="21"/>
                      <a:pt x="73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354" name="Freeform 271"/>
              <p:cNvSpPr>
                <a:spLocks/>
              </p:cNvSpPr>
              <p:nvPr/>
            </p:nvSpPr>
            <p:spPr bwMode="auto">
              <a:xfrm>
                <a:off x="3566" y="1566"/>
                <a:ext cx="44" cy="44"/>
              </a:xfrm>
              <a:custGeom>
                <a:avLst/>
                <a:gdLst>
                  <a:gd name="T0" fmla="*/ 73 w 86"/>
                  <a:gd name="T1" fmla="*/ 13 h 85"/>
                  <a:gd name="T2" fmla="*/ 42 w 86"/>
                  <a:gd name="T3" fmla="*/ 0 h 85"/>
                  <a:gd name="T4" fmla="*/ 14 w 86"/>
                  <a:gd name="T5" fmla="*/ 13 h 85"/>
                  <a:gd name="T6" fmla="*/ 0 w 86"/>
                  <a:gd name="T7" fmla="*/ 42 h 85"/>
                  <a:gd name="T8" fmla="*/ 14 w 86"/>
                  <a:gd name="T9" fmla="*/ 72 h 85"/>
                  <a:gd name="T10" fmla="*/ 42 w 86"/>
                  <a:gd name="T11" fmla="*/ 85 h 85"/>
                  <a:gd name="T12" fmla="*/ 73 w 86"/>
                  <a:gd name="T13" fmla="*/ 72 h 85"/>
                  <a:gd name="T14" fmla="*/ 86 w 86"/>
                  <a:gd name="T15" fmla="*/ 42 h 85"/>
                  <a:gd name="T16" fmla="*/ 73 w 86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5">
                    <a:moveTo>
                      <a:pt x="73" y="13"/>
                    </a:moveTo>
                    <a:cubicBezTo>
                      <a:pt x="65" y="5"/>
                      <a:pt x="56" y="0"/>
                      <a:pt x="42" y="0"/>
                    </a:cubicBezTo>
                    <a:cubicBezTo>
                      <a:pt x="32" y="0"/>
                      <a:pt x="21" y="5"/>
                      <a:pt x="14" y="13"/>
                    </a:cubicBezTo>
                    <a:cubicBezTo>
                      <a:pt x="6" y="21"/>
                      <a:pt x="0" y="31"/>
                      <a:pt x="0" y="42"/>
                    </a:cubicBezTo>
                    <a:cubicBezTo>
                      <a:pt x="0" y="55"/>
                      <a:pt x="6" y="64"/>
                      <a:pt x="14" y="72"/>
                    </a:cubicBezTo>
                    <a:cubicBezTo>
                      <a:pt x="21" y="81"/>
                      <a:pt x="32" y="85"/>
                      <a:pt x="42" y="85"/>
                    </a:cubicBezTo>
                    <a:cubicBezTo>
                      <a:pt x="56" y="85"/>
                      <a:pt x="65" y="81"/>
                      <a:pt x="73" y="72"/>
                    </a:cubicBezTo>
                    <a:cubicBezTo>
                      <a:pt x="82" y="64"/>
                      <a:pt x="86" y="55"/>
                      <a:pt x="86" y="42"/>
                    </a:cubicBezTo>
                    <a:cubicBezTo>
                      <a:pt x="86" y="31"/>
                      <a:pt x="82" y="21"/>
                      <a:pt x="73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355" name="Freeform 272"/>
              <p:cNvSpPr>
                <a:spLocks/>
              </p:cNvSpPr>
              <p:nvPr/>
            </p:nvSpPr>
            <p:spPr bwMode="auto">
              <a:xfrm>
                <a:off x="3566" y="1633"/>
                <a:ext cx="44" cy="44"/>
              </a:xfrm>
              <a:custGeom>
                <a:avLst/>
                <a:gdLst>
                  <a:gd name="T0" fmla="*/ 73 w 86"/>
                  <a:gd name="T1" fmla="*/ 13 h 85"/>
                  <a:gd name="T2" fmla="*/ 42 w 86"/>
                  <a:gd name="T3" fmla="*/ 0 h 85"/>
                  <a:gd name="T4" fmla="*/ 14 w 86"/>
                  <a:gd name="T5" fmla="*/ 13 h 85"/>
                  <a:gd name="T6" fmla="*/ 0 w 86"/>
                  <a:gd name="T7" fmla="*/ 42 h 85"/>
                  <a:gd name="T8" fmla="*/ 14 w 86"/>
                  <a:gd name="T9" fmla="*/ 72 h 85"/>
                  <a:gd name="T10" fmla="*/ 42 w 86"/>
                  <a:gd name="T11" fmla="*/ 85 h 85"/>
                  <a:gd name="T12" fmla="*/ 73 w 86"/>
                  <a:gd name="T13" fmla="*/ 72 h 85"/>
                  <a:gd name="T14" fmla="*/ 86 w 86"/>
                  <a:gd name="T15" fmla="*/ 42 h 85"/>
                  <a:gd name="T16" fmla="*/ 73 w 86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5">
                    <a:moveTo>
                      <a:pt x="73" y="13"/>
                    </a:moveTo>
                    <a:cubicBezTo>
                      <a:pt x="65" y="5"/>
                      <a:pt x="56" y="0"/>
                      <a:pt x="42" y="0"/>
                    </a:cubicBezTo>
                    <a:cubicBezTo>
                      <a:pt x="32" y="0"/>
                      <a:pt x="21" y="5"/>
                      <a:pt x="14" y="13"/>
                    </a:cubicBezTo>
                    <a:cubicBezTo>
                      <a:pt x="6" y="21"/>
                      <a:pt x="0" y="31"/>
                      <a:pt x="0" y="42"/>
                    </a:cubicBezTo>
                    <a:cubicBezTo>
                      <a:pt x="0" y="55"/>
                      <a:pt x="6" y="64"/>
                      <a:pt x="14" y="72"/>
                    </a:cubicBezTo>
                    <a:cubicBezTo>
                      <a:pt x="21" y="81"/>
                      <a:pt x="32" y="85"/>
                      <a:pt x="42" y="85"/>
                    </a:cubicBezTo>
                    <a:cubicBezTo>
                      <a:pt x="56" y="85"/>
                      <a:pt x="65" y="81"/>
                      <a:pt x="73" y="72"/>
                    </a:cubicBezTo>
                    <a:cubicBezTo>
                      <a:pt x="82" y="64"/>
                      <a:pt x="86" y="55"/>
                      <a:pt x="86" y="42"/>
                    </a:cubicBezTo>
                    <a:cubicBezTo>
                      <a:pt x="86" y="31"/>
                      <a:pt x="82" y="21"/>
                      <a:pt x="73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356" name="Freeform 273"/>
              <p:cNvSpPr>
                <a:spLocks/>
              </p:cNvSpPr>
              <p:nvPr/>
            </p:nvSpPr>
            <p:spPr bwMode="auto">
              <a:xfrm>
                <a:off x="3566" y="1700"/>
                <a:ext cx="44" cy="44"/>
              </a:xfrm>
              <a:custGeom>
                <a:avLst/>
                <a:gdLst>
                  <a:gd name="T0" fmla="*/ 73 w 86"/>
                  <a:gd name="T1" fmla="*/ 13 h 85"/>
                  <a:gd name="T2" fmla="*/ 42 w 86"/>
                  <a:gd name="T3" fmla="*/ 0 h 85"/>
                  <a:gd name="T4" fmla="*/ 14 w 86"/>
                  <a:gd name="T5" fmla="*/ 13 h 85"/>
                  <a:gd name="T6" fmla="*/ 0 w 86"/>
                  <a:gd name="T7" fmla="*/ 42 h 85"/>
                  <a:gd name="T8" fmla="*/ 14 w 86"/>
                  <a:gd name="T9" fmla="*/ 72 h 85"/>
                  <a:gd name="T10" fmla="*/ 42 w 86"/>
                  <a:gd name="T11" fmla="*/ 85 h 85"/>
                  <a:gd name="T12" fmla="*/ 73 w 86"/>
                  <a:gd name="T13" fmla="*/ 72 h 85"/>
                  <a:gd name="T14" fmla="*/ 86 w 86"/>
                  <a:gd name="T15" fmla="*/ 42 h 85"/>
                  <a:gd name="T16" fmla="*/ 73 w 86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5">
                    <a:moveTo>
                      <a:pt x="73" y="13"/>
                    </a:moveTo>
                    <a:cubicBezTo>
                      <a:pt x="65" y="5"/>
                      <a:pt x="56" y="0"/>
                      <a:pt x="42" y="0"/>
                    </a:cubicBezTo>
                    <a:cubicBezTo>
                      <a:pt x="32" y="0"/>
                      <a:pt x="21" y="5"/>
                      <a:pt x="14" y="13"/>
                    </a:cubicBezTo>
                    <a:cubicBezTo>
                      <a:pt x="6" y="21"/>
                      <a:pt x="0" y="31"/>
                      <a:pt x="0" y="42"/>
                    </a:cubicBezTo>
                    <a:cubicBezTo>
                      <a:pt x="0" y="55"/>
                      <a:pt x="6" y="64"/>
                      <a:pt x="14" y="72"/>
                    </a:cubicBezTo>
                    <a:cubicBezTo>
                      <a:pt x="21" y="81"/>
                      <a:pt x="32" y="85"/>
                      <a:pt x="42" y="85"/>
                    </a:cubicBezTo>
                    <a:cubicBezTo>
                      <a:pt x="56" y="85"/>
                      <a:pt x="65" y="81"/>
                      <a:pt x="73" y="72"/>
                    </a:cubicBezTo>
                    <a:cubicBezTo>
                      <a:pt x="82" y="64"/>
                      <a:pt x="86" y="55"/>
                      <a:pt x="86" y="42"/>
                    </a:cubicBezTo>
                    <a:cubicBezTo>
                      <a:pt x="86" y="31"/>
                      <a:pt x="82" y="21"/>
                      <a:pt x="73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357" name="Freeform 274"/>
              <p:cNvSpPr>
                <a:spLocks/>
              </p:cNvSpPr>
              <p:nvPr/>
            </p:nvSpPr>
            <p:spPr bwMode="auto">
              <a:xfrm>
                <a:off x="3836" y="757"/>
                <a:ext cx="43" cy="44"/>
              </a:xfrm>
              <a:custGeom>
                <a:avLst/>
                <a:gdLst>
                  <a:gd name="T0" fmla="*/ 72 w 85"/>
                  <a:gd name="T1" fmla="*/ 13 h 85"/>
                  <a:gd name="T2" fmla="*/ 43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3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6"/>
                      <a:pt x="55" y="0"/>
                      <a:pt x="43" y="0"/>
                    </a:cubicBezTo>
                    <a:cubicBezTo>
                      <a:pt x="30" y="0"/>
                      <a:pt x="21" y="6"/>
                      <a:pt x="13" y="13"/>
                    </a:cubicBezTo>
                    <a:cubicBezTo>
                      <a:pt x="4" y="21"/>
                      <a:pt x="0" y="32"/>
                      <a:pt x="0" y="42"/>
                    </a:cubicBezTo>
                    <a:cubicBezTo>
                      <a:pt x="0" y="55"/>
                      <a:pt x="4" y="65"/>
                      <a:pt x="13" y="72"/>
                    </a:cubicBezTo>
                    <a:cubicBezTo>
                      <a:pt x="21" y="82"/>
                      <a:pt x="30" y="85"/>
                      <a:pt x="43" y="85"/>
                    </a:cubicBezTo>
                    <a:cubicBezTo>
                      <a:pt x="55" y="85"/>
                      <a:pt x="64" y="82"/>
                      <a:pt x="72" y="72"/>
                    </a:cubicBezTo>
                    <a:cubicBezTo>
                      <a:pt x="81" y="65"/>
                      <a:pt x="85" y="55"/>
                      <a:pt x="85" y="42"/>
                    </a:cubicBezTo>
                    <a:cubicBezTo>
                      <a:pt x="85" y="32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358" name="Freeform 275"/>
              <p:cNvSpPr>
                <a:spLocks/>
              </p:cNvSpPr>
              <p:nvPr/>
            </p:nvSpPr>
            <p:spPr bwMode="auto">
              <a:xfrm>
                <a:off x="3634" y="892"/>
                <a:ext cx="43" cy="44"/>
              </a:xfrm>
              <a:custGeom>
                <a:avLst/>
                <a:gdLst>
                  <a:gd name="T0" fmla="*/ 72 w 85"/>
                  <a:gd name="T1" fmla="*/ 14 h 86"/>
                  <a:gd name="T2" fmla="*/ 42 w 85"/>
                  <a:gd name="T3" fmla="*/ 0 h 86"/>
                  <a:gd name="T4" fmla="*/ 13 w 85"/>
                  <a:gd name="T5" fmla="*/ 14 h 86"/>
                  <a:gd name="T6" fmla="*/ 0 w 85"/>
                  <a:gd name="T7" fmla="*/ 42 h 86"/>
                  <a:gd name="T8" fmla="*/ 13 w 85"/>
                  <a:gd name="T9" fmla="*/ 73 h 86"/>
                  <a:gd name="T10" fmla="*/ 42 w 85"/>
                  <a:gd name="T11" fmla="*/ 86 h 86"/>
                  <a:gd name="T12" fmla="*/ 72 w 85"/>
                  <a:gd name="T13" fmla="*/ 73 h 86"/>
                  <a:gd name="T14" fmla="*/ 85 w 85"/>
                  <a:gd name="T15" fmla="*/ 42 h 86"/>
                  <a:gd name="T16" fmla="*/ 72 w 85"/>
                  <a:gd name="T17" fmla="*/ 14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6">
                    <a:moveTo>
                      <a:pt x="72" y="14"/>
                    </a:moveTo>
                    <a:cubicBezTo>
                      <a:pt x="64" y="6"/>
                      <a:pt x="55" y="0"/>
                      <a:pt x="42" y="0"/>
                    </a:cubicBezTo>
                    <a:cubicBezTo>
                      <a:pt x="31" y="0"/>
                      <a:pt x="21" y="6"/>
                      <a:pt x="13" y="14"/>
                    </a:cubicBezTo>
                    <a:cubicBezTo>
                      <a:pt x="5" y="21"/>
                      <a:pt x="0" y="32"/>
                      <a:pt x="0" y="42"/>
                    </a:cubicBezTo>
                    <a:cubicBezTo>
                      <a:pt x="0" y="56"/>
                      <a:pt x="5" y="65"/>
                      <a:pt x="13" y="73"/>
                    </a:cubicBezTo>
                    <a:cubicBezTo>
                      <a:pt x="21" y="82"/>
                      <a:pt x="31" y="86"/>
                      <a:pt x="42" y="86"/>
                    </a:cubicBezTo>
                    <a:cubicBezTo>
                      <a:pt x="55" y="86"/>
                      <a:pt x="64" y="82"/>
                      <a:pt x="72" y="73"/>
                    </a:cubicBezTo>
                    <a:cubicBezTo>
                      <a:pt x="81" y="65"/>
                      <a:pt x="85" y="56"/>
                      <a:pt x="85" y="42"/>
                    </a:cubicBezTo>
                    <a:cubicBezTo>
                      <a:pt x="85" y="32"/>
                      <a:pt x="81" y="21"/>
                      <a:pt x="72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359" name="Freeform 276"/>
              <p:cNvSpPr>
                <a:spLocks/>
              </p:cNvSpPr>
              <p:nvPr/>
            </p:nvSpPr>
            <p:spPr bwMode="auto">
              <a:xfrm>
                <a:off x="3634" y="959"/>
                <a:ext cx="43" cy="44"/>
              </a:xfrm>
              <a:custGeom>
                <a:avLst/>
                <a:gdLst>
                  <a:gd name="T0" fmla="*/ 72 w 85"/>
                  <a:gd name="T1" fmla="*/ 13 h 85"/>
                  <a:gd name="T2" fmla="*/ 42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2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2" y="0"/>
                    </a:cubicBezTo>
                    <a:cubicBezTo>
                      <a:pt x="31" y="0"/>
                      <a:pt x="21" y="5"/>
                      <a:pt x="13" y="13"/>
                    </a:cubicBezTo>
                    <a:cubicBezTo>
                      <a:pt x="5" y="21"/>
                      <a:pt x="0" y="31"/>
                      <a:pt x="0" y="42"/>
                    </a:cubicBezTo>
                    <a:cubicBezTo>
                      <a:pt x="0" y="55"/>
                      <a:pt x="5" y="64"/>
                      <a:pt x="13" y="72"/>
                    </a:cubicBezTo>
                    <a:cubicBezTo>
                      <a:pt x="21" y="81"/>
                      <a:pt x="31" y="85"/>
                      <a:pt x="42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360" name="Freeform 277"/>
              <p:cNvSpPr>
                <a:spLocks/>
              </p:cNvSpPr>
              <p:nvPr/>
            </p:nvSpPr>
            <p:spPr bwMode="auto">
              <a:xfrm>
                <a:off x="3634" y="1027"/>
                <a:ext cx="43" cy="43"/>
              </a:xfrm>
              <a:custGeom>
                <a:avLst/>
                <a:gdLst>
                  <a:gd name="T0" fmla="*/ 72 w 85"/>
                  <a:gd name="T1" fmla="*/ 13 h 85"/>
                  <a:gd name="T2" fmla="*/ 42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2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2" y="0"/>
                    </a:cubicBezTo>
                    <a:cubicBezTo>
                      <a:pt x="31" y="0"/>
                      <a:pt x="21" y="5"/>
                      <a:pt x="13" y="13"/>
                    </a:cubicBezTo>
                    <a:cubicBezTo>
                      <a:pt x="5" y="21"/>
                      <a:pt x="0" y="31"/>
                      <a:pt x="0" y="42"/>
                    </a:cubicBezTo>
                    <a:cubicBezTo>
                      <a:pt x="0" y="55"/>
                      <a:pt x="5" y="64"/>
                      <a:pt x="13" y="72"/>
                    </a:cubicBezTo>
                    <a:cubicBezTo>
                      <a:pt x="21" y="81"/>
                      <a:pt x="31" y="85"/>
                      <a:pt x="42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361" name="Freeform 278"/>
              <p:cNvSpPr>
                <a:spLocks/>
              </p:cNvSpPr>
              <p:nvPr/>
            </p:nvSpPr>
            <p:spPr bwMode="auto">
              <a:xfrm>
                <a:off x="3634" y="1094"/>
                <a:ext cx="43" cy="44"/>
              </a:xfrm>
              <a:custGeom>
                <a:avLst/>
                <a:gdLst>
                  <a:gd name="T0" fmla="*/ 72 w 85"/>
                  <a:gd name="T1" fmla="*/ 13 h 85"/>
                  <a:gd name="T2" fmla="*/ 42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2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2" y="0"/>
                    </a:cubicBezTo>
                    <a:cubicBezTo>
                      <a:pt x="31" y="0"/>
                      <a:pt x="21" y="5"/>
                      <a:pt x="13" y="13"/>
                    </a:cubicBezTo>
                    <a:cubicBezTo>
                      <a:pt x="5" y="21"/>
                      <a:pt x="0" y="31"/>
                      <a:pt x="0" y="42"/>
                    </a:cubicBezTo>
                    <a:cubicBezTo>
                      <a:pt x="0" y="55"/>
                      <a:pt x="5" y="64"/>
                      <a:pt x="13" y="72"/>
                    </a:cubicBezTo>
                    <a:cubicBezTo>
                      <a:pt x="21" y="81"/>
                      <a:pt x="31" y="85"/>
                      <a:pt x="42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362" name="Freeform 279"/>
              <p:cNvSpPr>
                <a:spLocks/>
              </p:cNvSpPr>
              <p:nvPr/>
            </p:nvSpPr>
            <p:spPr bwMode="auto">
              <a:xfrm>
                <a:off x="3634" y="1363"/>
                <a:ext cx="43" cy="44"/>
              </a:xfrm>
              <a:custGeom>
                <a:avLst/>
                <a:gdLst>
                  <a:gd name="T0" fmla="*/ 72 w 85"/>
                  <a:gd name="T1" fmla="*/ 13 h 85"/>
                  <a:gd name="T2" fmla="*/ 42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2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6"/>
                      <a:pt x="55" y="0"/>
                      <a:pt x="42" y="0"/>
                    </a:cubicBezTo>
                    <a:cubicBezTo>
                      <a:pt x="31" y="0"/>
                      <a:pt x="21" y="6"/>
                      <a:pt x="13" y="13"/>
                    </a:cubicBezTo>
                    <a:cubicBezTo>
                      <a:pt x="5" y="21"/>
                      <a:pt x="0" y="32"/>
                      <a:pt x="0" y="42"/>
                    </a:cubicBezTo>
                    <a:cubicBezTo>
                      <a:pt x="0" y="55"/>
                      <a:pt x="5" y="64"/>
                      <a:pt x="13" y="72"/>
                    </a:cubicBezTo>
                    <a:cubicBezTo>
                      <a:pt x="21" y="82"/>
                      <a:pt x="31" y="85"/>
                      <a:pt x="42" y="85"/>
                    </a:cubicBezTo>
                    <a:cubicBezTo>
                      <a:pt x="55" y="85"/>
                      <a:pt x="64" y="82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2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363" name="Freeform 280"/>
              <p:cNvSpPr>
                <a:spLocks/>
              </p:cNvSpPr>
              <p:nvPr/>
            </p:nvSpPr>
            <p:spPr bwMode="auto">
              <a:xfrm>
                <a:off x="3634" y="1431"/>
                <a:ext cx="43" cy="44"/>
              </a:xfrm>
              <a:custGeom>
                <a:avLst/>
                <a:gdLst>
                  <a:gd name="T0" fmla="*/ 72 w 85"/>
                  <a:gd name="T1" fmla="*/ 13 h 86"/>
                  <a:gd name="T2" fmla="*/ 42 w 85"/>
                  <a:gd name="T3" fmla="*/ 0 h 86"/>
                  <a:gd name="T4" fmla="*/ 13 w 85"/>
                  <a:gd name="T5" fmla="*/ 13 h 86"/>
                  <a:gd name="T6" fmla="*/ 0 w 85"/>
                  <a:gd name="T7" fmla="*/ 42 h 86"/>
                  <a:gd name="T8" fmla="*/ 13 w 85"/>
                  <a:gd name="T9" fmla="*/ 72 h 86"/>
                  <a:gd name="T10" fmla="*/ 42 w 85"/>
                  <a:gd name="T11" fmla="*/ 86 h 86"/>
                  <a:gd name="T12" fmla="*/ 72 w 85"/>
                  <a:gd name="T13" fmla="*/ 72 h 86"/>
                  <a:gd name="T14" fmla="*/ 85 w 85"/>
                  <a:gd name="T15" fmla="*/ 42 h 86"/>
                  <a:gd name="T16" fmla="*/ 72 w 85"/>
                  <a:gd name="T17" fmla="*/ 1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6">
                    <a:moveTo>
                      <a:pt x="72" y="13"/>
                    </a:moveTo>
                    <a:cubicBezTo>
                      <a:pt x="64" y="6"/>
                      <a:pt x="55" y="0"/>
                      <a:pt x="42" y="0"/>
                    </a:cubicBezTo>
                    <a:cubicBezTo>
                      <a:pt x="31" y="0"/>
                      <a:pt x="21" y="6"/>
                      <a:pt x="13" y="13"/>
                    </a:cubicBezTo>
                    <a:cubicBezTo>
                      <a:pt x="5" y="21"/>
                      <a:pt x="0" y="32"/>
                      <a:pt x="0" y="42"/>
                    </a:cubicBezTo>
                    <a:cubicBezTo>
                      <a:pt x="0" y="55"/>
                      <a:pt x="5" y="65"/>
                      <a:pt x="13" y="72"/>
                    </a:cubicBezTo>
                    <a:cubicBezTo>
                      <a:pt x="21" y="82"/>
                      <a:pt x="31" y="86"/>
                      <a:pt x="42" y="86"/>
                    </a:cubicBezTo>
                    <a:cubicBezTo>
                      <a:pt x="55" y="86"/>
                      <a:pt x="64" y="82"/>
                      <a:pt x="72" y="72"/>
                    </a:cubicBezTo>
                    <a:cubicBezTo>
                      <a:pt x="81" y="65"/>
                      <a:pt x="85" y="55"/>
                      <a:pt x="85" y="42"/>
                    </a:cubicBezTo>
                    <a:cubicBezTo>
                      <a:pt x="85" y="32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364" name="Freeform 281"/>
              <p:cNvSpPr>
                <a:spLocks/>
              </p:cNvSpPr>
              <p:nvPr/>
            </p:nvSpPr>
            <p:spPr bwMode="auto">
              <a:xfrm>
                <a:off x="3634" y="1498"/>
                <a:ext cx="43" cy="44"/>
              </a:xfrm>
              <a:custGeom>
                <a:avLst/>
                <a:gdLst>
                  <a:gd name="T0" fmla="*/ 72 w 85"/>
                  <a:gd name="T1" fmla="*/ 14 h 86"/>
                  <a:gd name="T2" fmla="*/ 42 w 85"/>
                  <a:gd name="T3" fmla="*/ 0 h 86"/>
                  <a:gd name="T4" fmla="*/ 13 w 85"/>
                  <a:gd name="T5" fmla="*/ 14 h 86"/>
                  <a:gd name="T6" fmla="*/ 0 w 85"/>
                  <a:gd name="T7" fmla="*/ 42 h 86"/>
                  <a:gd name="T8" fmla="*/ 13 w 85"/>
                  <a:gd name="T9" fmla="*/ 73 h 86"/>
                  <a:gd name="T10" fmla="*/ 42 w 85"/>
                  <a:gd name="T11" fmla="*/ 86 h 86"/>
                  <a:gd name="T12" fmla="*/ 72 w 85"/>
                  <a:gd name="T13" fmla="*/ 73 h 86"/>
                  <a:gd name="T14" fmla="*/ 85 w 85"/>
                  <a:gd name="T15" fmla="*/ 42 h 86"/>
                  <a:gd name="T16" fmla="*/ 72 w 85"/>
                  <a:gd name="T17" fmla="*/ 14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6">
                    <a:moveTo>
                      <a:pt x="72" y="14"/>
                    </a:moveTo>
                    <a:cubicBezTo>
                      <a:pt x="64" y="6"/>
                      <a:pt x="55" y="0"/>
                      <a:pt x="42" y="0"/>
                    </a:cubicBezTo>
                    <a:cubicBezTo>
                      <a:pt x="31" y="0"/>
                      <a:pt x="21" y="6"/>
                      <a:pt x="13" y="14"/>
                    </a:cubicBezTo>
                    <a:cubicBezTo>
                      <a:pt x="5" y="21"/>
                      <a:pt x="0" y="32"/>
                      <a:pt x="0" y="42"/>
                    </a:cubicBezTo>
                    <a:cubicBezTo>
                      <a:pt x="0" y="56"/>
                      <a:pt x="5" y="65"/>
                      <a:pt x="13" y="73"/>
                    </a:cubicBezTo>
                    <a:cubicBezTo>
                      <a:pt x="21" y="82"/>
                      <a:pt x="31" y="86"/>
                      <a:pt x="42" y="86"/>
                    </a:cubicBezTo>
                    <a:cubicBezTo>
                      <a:pt x="55" y="86"/>
                      <a:pt x="64" y="82"/>
                      <a:pt x="72" y="73"/>
                    </a:cubicBezTo>
                    <a:cubicBezTo>
                      <a:pt x="81" y="65"/>
                      <a:pt x="85" y="56"/>
                      <a:pt x="85" y="42"/>
                    </a:cubicBezTo>
                    <a:cubicBezTo>
                      <a:pt x="85" y="32"/>
                      <a:pt x="81" y="21"/>
                      <a:pt x="72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365" name="Freeform 282"/>
              <p:cNvSpPr>
                <a:spLocks/>
              </p:cNvSpPr>
              <p:nvPr/>
            </p:nvSpPr>
            <p:spPr bwMode="auto">
              <a:xfrm>
                <a:off x="3634" y="1566"/>
                <a:ext cx="43" cy="44"/>
              </a:xfrm>
              <a:custGeom>
                <a:avLst/>
                <a:gdLst>
                  <a:gd name="T0" fmla="*/ 72 w 85"/>
                  <a:gd name="T1" fmla="*/ 13 h 85"/>
                  <a:gd name="T2" fmla="*/ 42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2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2" y="0"/>
                    </a:cubicBezTo>
                    <a:cubicBezTo>
                      <a:pt x="31" y="0"/>
                      <a:pt x="21" y="5"/>
                      <a:pt x="13" y="13"/>
                    </a:cubicBezTo>
                    <a:cubicBezTo>
                      <a:pt x="5" y="21"/>
                      <a:pt x="0" y="31"/>
                      <a:pt x="0" y="42"/>
                    </a:cubicBezTo>
                    <a:cubicBezTo>
                      <a:pt x="0" y="55"/>
                      <a:pt x="5" y="64"/>
                      <a:pt x="13" y="72"/>
                    </a:cubicBezTo>
                    <a:cubicBezTo>
                      <a:pt x="21" y="81"/>
                      <a:pt x="31" y="85"/>
                      <a:pt x="42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366" name="Freeform 283"/>
              <p:cNvSpPr>
                <a:spLocks/>
              </p:cNvSpPr>
              <p:nvPr/>
            </p:nvSpPr>
            <p:spPr bwMode="auto">
              <a:xfrm>
                <a:off x="3634" y="1633"/>
                <a:ext cx="43" cy="44"/>
              </a:xfrm>
              <a:custGeom>
                <a:avLst/>
                <a:gdLst>
                  <a:gd name="T0" fmla="*/ 72 w 85"/>
                  <a:gd name="T1" fmla="*/ 13 h 85"/>
                  <a:gd name="T2" fmla="*/ 42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2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2" y="0"/>
                    </a:cubicBezTo>
                    <a:cubicBezTo>
                      <a:pt x="31" y="0"/>
                      <a:pt x="21" y="5"/>
                      <a:pt x="13" y="13"/>
                    </a:cubicBezTo>
                    <a:cubicBezTo>
                      <a:pt x="5" y="21"/>
                      <a:pt x="0" y="31"/>
                      <a:pt x="0" y="42"/>
                    </a:cubicBezTo>
                    <a:cubicBezTo>
                      <a:pt x="0" y="55"/>
                      <a:pt x="5" y="64"/>
                      <a:pt x="13" y="72"/>
                    </a:cubicBezTo>
                    <a:cubicBezTo>
                      <a:pt x="21" y="81"/>
                      <a:pt x="31" y="85"/>
                      <a:pt x="42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367" name="Freeform 284"/>
              <p:cNvSpPr>
                <a:spLocks/>
              </p:cNvSpPr>
              <p:nvPr/>
            </p:nvSpPr>
            <p:spPr bwMode="auto">
              <a:xfrm>
                <a:off x="3634" y="1700"/>
                <a:ext cx="43" cy="44"/>
              </a:xfrm>
              <a:custGeom>
                <a:avLst/>
                <a:gdLst>
                  <a:gd name="T0" fmla="*/ 72 w 85"/>
                  <a:gd name="T1" fmla="*/ 13 h 85"/>
                  <a:gd name="T2" fmla="*/ 42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2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2" y="0"/>
                    </a:cubicBezTo>
                    <a:cubicBezTo>
                      <a:pt x="31" y="0"/>
                      <a:pt x="21" y="5"/>
                      <a:pt x="13" y="13"/>
                    </a:cubicBezTo>
                    <a:cubicBezTo>
                      <a:pt x="5" y="21"/>
                      <a:pt x="0" y="31"/>
                      <a:pt x="0" y="42"/>
                    </a:cubicBezTo>
                    <a:cubicBezTo>
                      <a:pt x="0" y="55"/>
                      <a:pt x="5" y="64"/>
                      <a:pt x="13" y="72"/>
                    </a:cubicBezTo>
                    <a:cubicBezTo>
                      <a:pt x="21" y="81"/>
                      <a:pt x="31" y="85"/>
                      <a:pt x="42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368" name="Freeform 285"/>
              <p:cNvSpPr>
                <a:spLocks/>
              </p:cNvSpPr>
              <p:nvPr/>
            </p:nvSpPr>
            <p:spPr bwMode="auto">
              <a:xfrm>
                <a:off x="3634" y="1768"/>
                <a:ext cx="43" cy="44"/>
              </a:xfrm>
              <a:custGeom>
                <a:avLst/>
                <a:gdLst>
                  <a:gd name="T0" fmla="*/ 72 w 85"/>
                  <a:gd name="T1" fmla="*/ 13 h 85"/>
                  <a:gd name="T2" fmla="*/ 42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2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2" y="0"/>
                    </a:cubicBezTo>
                    <a:cubicBezTo>
                      <a:pt x="31" y="0"/>
                      <a:pt x="21" y="5"/>
                      <a:pt x="13" y="13"/>
                    </a:cubicBezTo>
                    <a:cubicBezTo>
                      <a:pt x="5" y="21"/>
                      <a:pt x="0" y="31"/>
                      <a:pt x="0" y="42"/>
                    </a:cubicBezTo>
                    <a:cubicBezTo>
                      <a:pt x="0" y="55"/>
                      <a:pt x="5" y="64"/>
                      <a:pt x="13" y="72"/>
                    </a:cubicBezTo>
                    <a:cubicBezTo>
                      <a:pt x="21" y="81"/>
                      <a:pt x="31" y="85"/>
                      <a:pt x="42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369" name="Freeform 286"/>
              <p:cNvSpPr>
                <a:spLocks/>
              </p:cNvSpPr>
              <p:nvPr/>
            </p:nvSpPr>
            <p:spPr bwMode="auto">
              <a:xfrm>
                <a:off x="3903" y="622"/>
                <a:ext cx="44" cy="44"/>
              </a:xfrm>
              <a:custGeom>
                <a:avLst/>
                <a:gdLst>
                  <a:gd name="T0" fmla="*/ 72 w 85"/>
                  <a:gd name="T1" fmla="*/ 13 h 85"/>
                  <a:gd name="T2" fmla="*/ 43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3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3" y="0"/>
                    </a:cubicBezTo>
                    <a:cubicBezTo>
                      <a:pt x="30" y="0"/>
                      <a:pt x="21" y="5"/>
                      <a:pt x="13" y="13"/>
                    </a:cubicBezTo>
                    <a:cubicBezTo>
                      <a:pt x="4" y="21"/>
                      <a:pt x="0" y="32"/>
                      <a:pt x="0" y="42"/>
                    </a:cubicBezTo>
                    <a:cubicBezTo>
                      <a:pt x="0" y="55"/>
                      <a:pt x="4" y="64"/>
                      <a:pt x="13" y="72"/>
                    </a:cubicBezTo>
                    <a:cubicBezTo>
                      <a:pt x="21" y="81"/>
                      <a:pt x="30" y="85"/>
                      <a:pt x="43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2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370" name="Freeform 287"/>
              <p:cNvSpPr>
                <a:spLocks/>
              </p:cNvSpPr>
              <p:nvPr/>
            </p:nvSpPr>
            <p:spPr bwMode="auto">
              <a:xfrm>
                <a:off x="3903" y="690"/>
                <a:ext cx="44" cy="43"/>
              </a:xfrm>
              <a:custGeom>
                <a:avLst/>
                <a:gdLst>
                  <a:gd name="T0" fmla="*/ 72 w 85"/>
                  <a:gd name="T1" fmla="*/ 13 h 85"/>
                  <a:gd name="T2" fmla="*/ 43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3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3" y="0"/>
                    </a:cubicBezTo>
                    <a:cubicBezTo>
                      <a:pt x="30" y="0"/>
                      <a:pt x="21" y="5"/>
                      <a:pt x="13" y="13"/>
                    </a:cubicBezTo>
                    <a:cubicBezTo>
                      <a:pt x="4" y="21"/>
                      <a:pt x="0" y="32"/>
                      <a:pt x="0" y="42"/>
                    </a:cubicBezTo>
                    <a:cubicBezTo>
                      <a:pt x="0" y="55"/>
                      <a:pt x="4" y="64"/>
                      <a:pt x="13" y="72"/>
                    </a:cubicBezTo>
                    <a:cubicBezTo>
                      <a:pt x="21" y="81"/>
                      <a:pt x="30" y="85"/>
                      <a:pt x="43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2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371" name="Freeform 288"/>
              <p:cNvSpPr>
                <a:spLocks/>
              </p:cNvSpPr>
              <p:nvPr/>
            </p:nvSpPr>
            <p:spPr bwMode="auto">
              <a:xfrm>
                <a:off x="3903" y="757"/>
                <a:ext cx="44" cy="44"/>
              </a:xfrm>
              <a:custGeom>
                <a:avLst/>
                <a:gdLst>
                  <a:gd name="T0" fmla="*/ 72 w 85"/>
                  <a:gd name="T1" fmla="*/ 13 h 85"/>
                  <a:gd name="T2" fmla="*/ 43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3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6"/>
                      <a:pt x="55" y="0"/>
                      <a:pt x="43" y="0"/>
                    </a:cubicBezTo>
                    <a:cubicBezTo>
                      <a:pt x="30" y="0"/>
                      <a:pt x="21" y="6"/>
                      <a:pt x="13" y="13"/>
                    </a:cubicBezTo>
                    <a:cubicBezTo>
                      <a:pt x="4" y="21"/>
                      <a:pt x="0" y="32"/>
                      <a:pt x="0" y="42"/>
                    </a:cubicBezTo>
                    <a:cubicBezTo>
                      <a:pt x="0" y="55"/>
                      <a:pt x="4" y="65"/>
                      <a:pt x="13" y="72"/>
                    </a:cubicBezTo>
                    <a:cubicBezTo>
                      <a:pt x="21" y="82"/>
                      <a:pt x="30" y="85"/>
                      <a:pt x="43" y="85"/>
                    </a:cubicBezTo>
                    <a:cubicBezTo>
                      <a:pt x="55" y="85"/>
                      <a:pt x="64" y="82"/>
                      <a:pt x="72" y="72"/>
                    </a:cubicBezTo>
                    <a:cubicBezTo>
                      <a:pt x="81" y="65"/>
                      <a:pt x="85" y="55"/>
                      <a:pt x="85" y="42"/>
                    </a:cubicBezTo>
                    <a:cubicBezTo>
                      <a:pt x="85" y="32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372" name="Freeform 289"/>
              <p:cNvSpPr>
                <a:spLocks/>
              </p:cNvSpPr>
              <p:nvPr/>
            </p:nvSpPr>
            <p:spPr bwMode="auto">
              <a:xfrm>
                <a:off x="3701" y="892"/>
                <a:ext cx="44" cy="44"/>
              </a:xfrm>
              <a:custGeom>
                <a:avLst/>
                <a:gdLst>
                  <a:gd name="T0" fmla="*/ 72 w 85"/>
                  <a:gd name="T1" fmla="*/ 14 h 86"/>
                  <a:gd name="T2" fmla="*/ 42 w 85"/>
                  <a:gd name="T3" fmla="*/ 0 h 86"/>
                  <a:gd name="T4" fmla="*/ 13 w 85"/>
                  <a:gd name="T5" fmla="*/ 14 h 86"/>
                  <a:gd name="T6" fmla="*/ 0 w 85"/>
                  <a:gd name="T7" fmla="*/ 42 h 86"/>
                  <a:gd name="T8" fmla="*/ 13 w 85"/>
                  <a:gd name="T9" fmla="*/ 73 h 86"/>
                  <a:gd name="T10" fmla="*/ 42 w 85"/>
                  <a:gd name="T11" fmla="*/ 86 h 86"/>
                  <a:gd name="T12" fmla="*/ 72 w 85"/>
                  <a:gd name="T13" fmla="*/ 73 h 86"/>
                  <a:gd name="T14" fmla="*/ 85 w 85"/>
                  <a:gd name="T15" fmla="*/ 42 h 86"/>
                  <a:gd name="T16" fmla="*/ 72 w 85"/>
                  <a:gd name="T17" fmla="*/ 14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6">
                    <a:moveTo>
                      <a:pt x="72" y="14"/>
                    </a:moveTo>
                    <a:cubicBezTo>
                      <a:pt x="64" y="6"/>
                      <a:pt x="55" y="0"/>
                      <a:pt x="42" y="0"/>
                    </a:cubicBezTo>
                    <a:cubicBezTo>
                      <a:pt x="31" y="0"/>
                      <a:pt x="21" y="6"/>
                      <a:pt x="13" y="14"/>
                    </a:cubicBezTo>
                    <a:cubicBezTo>
                      <a:pt x="5" y="21"/>
                      <a:pt x="0" y="32"/>
                      <a:pt x="0" y="42"/>
                    </a:cubicBezTo>
                    <a:cubicBezTo>
                      <a:pt x="0" y="56"/>
                      <a:pt x="5" y="65"/>
                      <a:pt x="13" y="73"/>
                    </a:cubicBezTo>
                    <a:cubicBezTo>
                      <a:pt x="21" y="82"/>
                      <a:pt x="31" y="86"/>
                      <a:pt x="42" y="86"/>
                    </a:cubicBezTo>
                    <a:cubicBezTo>
                      <a:pt x="55" y="86"/>
                      <a:pt x="64" y="82"/>
                      <a:pt x="72" y="73"/>
                    </a:cubicBezTo>
                    <a:cubicBezTo>
                      <a:pt x="81" y="65"/>
                      <a:pt x="85" y="56"/>
                      <a:pt x="85" y="42"/>
                    </a:cubicBezTo>
                    <a:cubicBezTo>
                      <a:pt x="85" y="32"/>
                      <a:pt x="81" y="21"/>
                      <a:pt x="72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373" name="Freeform 290"/>
              <p:cNvSpPr>
                <a:spLocks/>
              </p:cNvSpPr>
              <p:nvPr/>
            </p:nvSpPr>
            <p:spPr bwMode="auto">
              <a:xfrm>
                <a:off x="3701" y="959"/>
                <a:ext cx="44" cy="44"/>
              </a:xfrm>
              <a:custGeom>
                <a:avLst/>
                <a:gdLst>
                  <a:gd name="T0" fmla="*/ 72 w 85"/>
                  <a:gd name="T1" fmla="*/ 13 h 85"/>
                  <a:gd name="T2" fmla="*/ 42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2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2" y="0"/>
                    </a:cubicBezTo>
                    <a:cubicBezTo>
                      <a:pt x="31" y="0"/>
                      <a:pt x="21" y="5"/>
                      <a:pt x="13" y="13"/>
                    </a:cubicBezTo>
                    <a:cubicBezTo>
                      <a:pt x="5" y="21"/>
                      <a:pt x="0" y="31"/>
                      <a:pt x="0" y="42"/>
                    </a:cubicBezTo>
                    <a:cubicBezTo>
                      <a:pt x="0" y="55"/>
                      <a:pt x="5" y="64"/>
                      <a:pt x="13" y="72"/>
                    </a:cubicBezTo>
                    <a:cubicBezTo>
                      <a:pt x="21" y="81"/>
                      <a:pt x="31" y="85"/>
                      <a:pt x="42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374" name="Freeform 291"/>
              <p:cNvSpPr>
                <a:spLocks/>
              </p:cNvSpPr>
              <p:nvPr/>
            </p:nvSpPr>
            <p:spPr bwMode="auto">
              <a:xfrm>
                <a:off x="3701" y="1027"/>
                <a:ext cx="44" cy="43"/>
              </a:xfrm>
              <a:custGeom>
                <a:avLst/>
                <a:gdLst>
                  <a:gd name="T0" fmla="*/ 72 w 85"/>
                  <a:gd name="T1" fmla="*/ 13 h 85"/>
                  <a:gd name="T2" fmla="*/ 42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2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2" y="0"/>
                    </a:cubicBezTo>
                    <a:cubicBezTo>
                      <a:pt x="31" y="0"/>
                      <a:pt x="21" y="5"/>
                      <a:pt x="13" y="13"/>
                    </a:cubicBezTo>
                    <a:cubicBezTo>
                      <a:pt x="5" y="21"/>
                      <a:pt x="0" y="31"/>
                      <a:pt x="0" y="42"/>
                    </a:cubicBezTo>
                    <a:cubicBezTo>
                      <a:pt x="0" y="55"/>
                      <a:pt x="5" y="64"/>
                      <a:pt x="13" y="72"/>
                    </a:cubicBezTo>
                    <a:cubicBezTo>
                      <a:pt x="21" y="81"/>
                      <a:pt x="31" y="85"/>
                      <a:pt x="42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375" name="Freeform 292"/>
              <p:cNvSpPr>
                <a:spLocks/>
              </p:cNvSpPr>
              <p:nvPr/>
            </p:nvSpPr>
            <p:spPr bwMode="auto">
              <a:xfrm>
                <a:off x="3701" y="1094"/>
                <a:ext cx="44" cy="44"/>
              </a:xfrm>
              <a:custGeom>
                <a:avLst/>
                <a:gdLst>
                  <a:gd name="T0" fmla="*/ 72 w 85"/>
                  <a:gd name="T1" fmla="*/ 13 h 85"/>
                  <a:gd name="T2" fmla="*/ 42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2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2" y="0"/>
                    </a:cubicBezTo>
                    <a:cubicBezTo>
                      <a:pt x="31" y="0"/>
                      <a:pt x="21" y="5"/>
                      <a:pt x="13" y="13"/>
                    </a:cubicBezTo>
                    <a:cubicBezTo>
                      <a:pt x="5" y="21"/>
                      <a:pt x="0" y="31"/>
                      <a:pt x="0" y="42"/>
                    </a:cubicBezTo>
                    <a:cubicBezTo>
                      <a:pt x="0" y="55"/>
                      <a:pt x="5" y="64"/>
                      <a:pt x="13" y="72"/>
                    </a:cubicBezTo>
                    <a:cubicBezTo>
                      <a:pt x="21" y="81"/>
                      <a:pt x="31" y="85"/>
                      <a:pt x="42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376" name="Freeform 293"/>
              <p:cNvSpPr>
                <a:spLocks/>
              </p:cNvSpPr>
              <p:nvPr/>
            </p:nvSpPr>
            <p:spPr bwMode="auto">
              <a:xfrm>
                <a:off x="3701" y="1363"/>
                <a:ext cx="44" cy="44"/>
              </a:xfrm>
              <a:custGeom>
                <a:avLst/>
                <a:gdLst>
                  <a:gd name="T0" fmla="*/ 72 w 85"/>
                  <a:gd name="T1" fmla="*/ 13 h 85"/>
                  <a:gd name="T2" fmla="*/ 42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2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6"/>
                      <a:pt x="55" y="0"/>
                      <a:pt x="42" y="0"/>
                    </a:cubicBezTo>
                    <a:cubicBezTo>
                      <a:pt x="31" y="0"/>
                      <a:pt x="21" y="6"/>
                      <a:pt x="13" y="13"/>
                    </a:cubicBezTo>
                    <a:cubicBezTo>
                      <a:pt x="5" y="21"/>
                      <a:pt x="0" y="32"/>
                      <a:pt x="0" y="42"/>
                    </a:cubicBezTo>
                    <a:cubicBezTo>
                      <a:pt x="0" y="55"/>
                      <a:pt x="5" y="64"/>
                      <a:pt x="13" y="72"/>
                    </a:cubicBezTo>
                    <a:cubicBezTo>
                      <a:pt x="21" y="82"/>
                      <a:pt x="31" y="85"/>
                      <a:pt x="42" y="85"/>
                    </a:cubicBezTo>
                    <a:cubicBezTo>
                      <a:pt x="55" y="85"/>
                      <a:pt x="64" y="82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2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377" name="Freeform 294"/>
              <p:cNvSpPr>
                <a:spLocks/>
              </p:cNvSpPr>
              <p:nvPr/>
            </p:nvSpPr>
            <p:spPr bwMode="auto">
              <a:xfrm>
                <a:off x="3701" y="1431"/>
                <a:ext cx="44" cy="44"/>
              </a:xfrm>
              <a:custGeom>
                <a:avLst/>
                <a:gdLst>
                  <a:gd name="T0" fmla="*/ 72 w 85"/>
                  <a:gd name="T1" fmla="*/ 13 h 86"/>
                  <a:gd name="T2" fmla="*/ 42 w 85"/>
                  <a:gd name="T3" fmla="*/ 0 h 86"/>
                  <a:gd name="T4" fmla="*/ 13 w 85"/>
                  <a:gd name="T5" fmla="*/ 13 h 86"/>
                  <a:gd name="T6" fmla="*/ 0 w 85"/>
                  <a:gd name="T7" fmla="*/ 42 h 86"/>
                  <a:gd name="T8" fmla="*/ 13 w 85"/>
                  <a:gd name="T9" fmla="*/ 72 h 86"/>
                  <a:gd name="T10" fmla="*/ 42 w 85"/>
                  <a:gd name="T11" fmla="*/ 86 h 86"/>
                  <a:gd name="T12" fmla="*/ 72 w 85"/>
                  <a:gd name="T13" fmla="*/ 72 h 86"/>
                  <a:gd name="T14" fmla="*/ 85 w 85"/>
                  <a:gd name="T15" fmla="*/ 42 h 86"/>
                  <a:gd name="T16" fmla="*/ 72 w 85"/>
                  <a:gd name="T17" fmla="*/ 1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6">
                    <a:moveTo>
                      <a:pt x="72" y="13"/>
                    </a:moveTo>
                    <a:cubicBezTo>
                      <a:pt x="64" y="6"/>
                      <a:pt x="55" y="0"/>
                      <a:pt x="42" y="0"/>
                    </a:cubicBezTo>
                    <a:cubicBezTo>
                      <a:pt x="31" y="0"/>
                      <a:pt x="21" y="6"/>
                      <a:pt x="13" y="13"/>
                    </a:cubicBezTo>
                    <a:cubicBezTo>
                      <a:pt x="5" y="21"/>
                      <a:pt x="0" y="32"/>
                      <a:pt x="0" y="42"/>
                    </a:cubicBezTo>
                    <a:cubicBezTo>
                      <a:pt x="0" y="55"/>
                      <a:pt x="5" y="65"/>
                      <a:pt x="13" y="72"/>
                    </a:cubicBezTo>
                    <a:cubicBezTo>
                      <a:pt x="21" y="82"/>
                      <a:pt x="31" y="86"/>
                      <a:pt x="42" y="86"/>
                    </a:cubicBezTo>
                    <a:cubicBezTo>
                      <a:pt x="55" y="86"/>
                      <a:pt x="64" y="82"/>
                      <a:pt x="72" y="72"/>
                    </a:cubicBezTo>
                    <a:cubicBezTo>
                      <a:pt x="81" y="65"/>
                      <a:pt x="85" y="55"/>
                      <a:pt x="85" y="42"/>
                    </a:cubicBezTo>
                    <a:cubicBezTo>
                      <a:pt x="85" y="32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378" name="Freeform 295"/>
              <p:cNvSpPr>
                <a:spLocks/>
              </p:cNvSpPr>
              <p:nvPr/>
            </p:nvSpPr>
            <p:spPr bwMode="auto">
              <a:xfrm>
                <a:off x="3701" y="1498"/>
                <a:ext cx="44" cy="44"/>
              </a:xfrm>
              <a:custGeom>
                <a:avLst/>
                <a:gdLst>
                  <a:gd name="T0" fmla="*/ 72 w 85"/>
                  <a:gd name="T1" fmla="*/ 14 h 86"/>
                  <a:gd name="T2" fmla="*/ 42 w 85"/>
                  <a:gd name="T3" fmla="*/ 0 h 86"/>
                  <a:gd name="T4" fmla="*/ 13 w 85"/>
                  <a:gd name="T5" fmla="*/ 14 h 86"/>
                  <a:gd name="T6" fmla="*/ 0 w 85"/>
                  <a:gd name="T7" fmla="*/ 42 h 86"/>
                  <a:gd name="T8" fmla="*/ 13 w 85"/>
                  <a:gd name="T9" fmla="*/ 73 h 86"/>
                  <a:gd name="T10" fmla="*/ 42 w 85"/>
                  <a:gd name="T11" fmla="*/ 86 h 86"/>
                  <a:gd name="T12" fmla="*/ 72 w 85"/>
                  <a:gd name="T13" fmla="*/ 73 h 86"/>
                  <a:gd name="T14" fmla="*/ 85 w 85"/>
                  <a:gd name="T15" fmla="*/ 42 h 86"/>
                  <a:gd name="T16" fmla="*/ 72 w 85"/>
                  <a:gd name="T17" fmla="*/ 14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6">
                    <a:moveTo>
                      <a:pt x="72" y="14"/>
                    </a:moveTo>
                    <a:cubicBezTo>
                      <a:pt x="64" y="6"/>
                      <a:pt x="55" y="0"/>
                      <a:pt x="42" y="0"/>
                    </a:cubicBezTo>
                    <a:cubicBezTo>
                      <a:pt x="31" y="0"/>
                      <a:pt x="21" y="6"/>
                      <a:pt x="13" y="14"/>
                    </a:cubicBezTo>
                    <a:cubicBezTo>
                      <a:pt x="5" y="21"/>
                      <a:pt x="0" y="32"/>
                      <a:pt x="0" y="42"/>
                    </a:cubicBezTo>
                    <a:cubicBezTo>
                      <a:pt x="0" y="56"/>
                      <a:pt x="5" y="65"/>
                      <a:pt x="13" y="73"/>
                    </a:cubicBezTo>
                    <a:cubicBezTo>
                      <a:pt x="21" y="82"/>
                      <a:pt x="31" y="86"/>
                      <a:pt x="42" y="86"/>
                    </a:cubicBezTo>
                    <a:cubicBezTo>
                      <a:pt x="55" y="86"/>
                      <a:pt x="64" y="82"/>
                      <a:pt x="72" y="73"/>
                    </a:cubicBezTo>
                    <a:cubicBezTo>
                      <a:pt x="81" y="65"/>
                      <a:pt x="85" y="56"/>
                      <a:pt x="85" y="42"/>
                    </a:cubicBezTo>
                    <a:cubicBezTo>
                      <a:pt x="85" y="32"/>
                      <a:pt x="81" y="21"/>
                      <a:pt x="72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379" name="Freeform 296"/>
              <p:cNvSpPr>
                <a:spLocks/>
              </p:cNvSpPr>
              <p:nvPr/>
            </p:nvSpPr>
            <p:spPr bwMode="auto">
              <a:xfrm>
                <a:off x="3701" y="1566"/>
                <a:ext cx="44" cy="44"/>
              </a:xfrm>
              <a:custGeom>
                <a:avLst/>
                <a:gdLst>
                  <a:gd name="T0" fmla="*/ 72 w 85"/>
                  <a:gd name="T1" fmla="*/ 13 h 85"/>
                  <a:gd name="T2" fmla="*/ 42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2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2" y="0"/>
                    </a:cubicBezTo>
                    <a:cubicBezTo>
                      <a:pt x="31" y="0"/>
                      <a:pt x="21" y="5"/>
                      <a:pt x="13" y="13"/>
                    </a:cubicBezTo>
                    <a:cubicBezTo>
                      <a:pt x="5" y="21"/>
                      <a:pt x="0" y="31"/>
                      <a:pt x="0" y="42"/>
                    </a:cubicBezTo>
                    <a:cubicBezTo>
                      <a:pt x="0" y="55"/>
                      <a:pt x="5" y="64"/>
                      <a:pt x="13" y="72"/>
                    </a:cubicBezTo>
                    <a:cubicBezTo>
                      <a:pt x="21" y="81"/>
                      <a:pt x="31" y="85"/>
                      <a:pt x="42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380" name="Freeform 297"/>
              <p:cNvSpPr>
                <a:spLocks/>
              </p:cNvSpPr>
              <p:nvPr/>
            </p:nvSpPr>
            <p:spPr bwMode="auto">
              <a:xfrm>
                <a:off x="3701" y="1633"/>
                <a:ext cx="44" cy="44"/>
              </a:xfrm>
              <a:custGeom>
                <a:avLst/>
                <a:gdLst>
                  <a:gd name="T0" fmla="*/ 72 w 85"/>
                  <a:gd name="T1" fmla="*/ 13 h 85"/>
                  <a:gd name="T2" fmla="*/ 42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2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2" y="0"/>
                    </a:cubicBezTo>
                    <a:cubicBezTo>
                      <a:pt x="31" y="0"/>
                      <a:pt x="21" y="5"/>
                      <a:pt x="13" y="13"/>
                    </a:cubicBezTo>
                    <a:cubicBezTo>
                      <a:pt x="5" y="21"/>
                      <a:pt x="0" y="31"/>
                      <a:pt x="0" y="42"/>
                    </a:cubicBezTo>
                    <a:cubicBezTo>
                      <a:pt x="0" y="55"/>
                      <a:pt x="5" y="64"/>
                      <a:pt x="13" y="72"/>
                    </a:cubicBezTo>
                    <a:cubicBezTo>
                      <a:pt x="21" y="81"/>
                      <a:pt x="31" y="85"/>
                      <a:pt x="42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381" name="Freeform 298"/>
              <p:cNvSpPr>
                <a:spLocks/>
              </p:cNvSpPr>
              <p:nvPr/>
            </p:nvSpPr>
            <p:spPr bwMode="auto">
              <a:xfrm>
                <a:off x="3701" y="1700"/>
                <a:ext cx="44" cy="44"/>
              </a:xfrm>
              <a:custGeom>
                <a:avLst/>
                <a:gdLst>
                  <a:gd name="T0" fmla="*/ 72 w 85"/>
                  <a:gd name="T1" fmla="*/ 13 h 85"/>
                  <a:gd name="T2" fmla="*/ 42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2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2" y="0"/>
                    </a:cubicBezTo>
                    <a:cubicBezTo>
                      <a:pt x="31" y="0"/>
                      <a:pt x="21" y="5"/>
                      <a:pt x="13" y="13"/>
                    </a:cubicBezTo>
                    <a:cubicBezTo>
                      <a:pt x="5" y="21"/>
                      <a:pt x="0" y="31"/>
                      <a:pt x="0" y="42"/>
                    </a:cubicBezTo>
                    <a:cubicBezTo>
                      <a:pt x="0" y="55"/>
                      <a:pt x="5" y="64"/>
                      <a:pt x="13" y="72"/>
                    </a:cubicBezTo>
                    <a:cubicBezTo>
                      <a:pt x="21" y="81"/>
                      <a:pt x="31" y="85"/>
                      <a:pt x="42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382" name="Freeform 299"/>
              <p:cNvSpPr>
                <a:spLocks/>
              </p:cNvSpPr>
              <p:nvPr/>
            </p:nvSpPr>
            <p:spPr bwMode="auto">
              <a:xfrm>
                <a:off x="3970" y="690"/>
                <a:ext cx="44" cy="43"/>
              </a:xfrm>
              <a:custGeom>
                <a:avLst/>
                <a:gdLst>
                  <a:gd name="T0" fmla="*/ 72 w 85"/>
                  <a:gd name="T1" fmla="*/ 13 h 85"/>
                  <a:gd name="T2" fmla="*/ 43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3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3" y="0"/>
                    </a:cubicBezTo>
                    <a:cubicBezTo>
                      <a:pt x="30" y="0"/>
                      <a:pt x="21" y="5"/>
                      <a:pt x="13" y="13"/>
                    </a:cubicBezTo>
                    <a:cubicBezTo>
                      <a:pt x="4" y="21"/>
                      <a:pt x="0" y="32"/>
                      <a:pt x="0" y="42"/>
                    </a:cubicBezTo>
                    <a:cubicBezTo>
                      <a:pt x="0" y="55"/>
                      <a:pt x="4" y="64"/>
                      <a:pt x="13" y="72"/>
                    </a:cubicBezTo>
                    <a:cubicBezTo>
                      <a:pt x="21" y="81"/>
                      <a:pt x="30" y="85"/>
                      <a:pt x="43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2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383" name="Freeform 300"/>
              <p:cNvSpPr>
                <a:spLocks/>
              </p:cNvSpPr>
              <p:nvPr/>
            </p:nvSpPr>
            <p:spPr bwMode="auto">
              <a:xfrm>
                <a:off x="3970" y="757"/>
                <a:ext cx="44" cy="44"/>
              </a:xfrm>
              <a:custGeom>
                <a:avLst/>
                <a:gdLst>
                  <a:gd name="T0" fmla="*/ 72 w 85"/>
                  <a:gd name="T1" fmla="*/ 13 h 85"/>
                  <a:gd name="T2" fmla="*/ 43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3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6"/>
                      <a:pt x="55" y="0"/>
                      <a:pt x="43" y="0"/>
                    </a:cubicBezTo>
                    <a:cubicBezTo>
                      <a:pt x="30" y="0"/>
                      <a:pt x="21" y="6"/>
                      <a:pt x="13" y="13"/>
                    </a:cubicBezTo>
                    <a:cubicBezTo>
                      <a:pt x="4" y="21"/>
                      <a:pt x="0" y="32"/>
                      <a:pt x="0" y="42"/>
                    </a:cubicBezTo>
                    <a:cubicBezTo>
                      <a:pt x="0" y="55"/>
                      <a:pt x="4" y="65"/>
                      <a:pt x="13" y="72"/>
                    </a:cubicBezTo>
                    <a:cubicBezTo>
                      <a:pt x="21" y="82"/>
                      <a:pt x="30" y="85"/>
                      <a:pt x="43" y="85"/>
                    </a:cubicBezTo>
                    <a:cubicBezTo>
                      <a:pt x="55" y="85"/>
                      <a:pt x="64" y="82"/>
                      <a:pt x="72" y="72"/>
                    </a:cubicBezTo>
                    <a:cubicBezTo>
                      <a:pt x="81" y="65"/>
                      <a:pt x="85" y="55"/>
                      <a:pt x="85" y="42"/>
                    </a:cubicBezTo>
                    <a:cubicBezTo>
                      <a:pt x="85" y="32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384" name="Freeform 301"/>
              <p:cNvSpPr>
                <a:spLocks/>
              </p:cNvSpPr>
              <p:nvPr/>
            </p:nvSpPr>
            <p:spPr bwMode="auto">
              <a:xfrm>
                <a:off x="3768" y="892"/>
                <a:ext cx="44" cy="44"/>
              </a:xfrm>
              <a:custGeom>
                <a:avLst/>
                <a:gdLst>
                  <a:gd name="T0" fmla="*/ 72 w 85"/>
                  <a:gd name="T1" fmla="*/ 14 h 86"/>
                  <a:gd name="T2" fmla="*/ 43 w 85"/>
                  <a:gd name="T3" fmla="*/ 0 h 86"/>
                  <a:gd name="T4" fmla="*/ 13 w 85"/>
                  <a:gd name="T5" fmla="*/ 14 h 86"/>
                  <a:gd name="T6" fmla="*/ 0 w 85"/>
                  <a:gd name="T7" fmla="*/ 42 h 86"/>
                  <a:gd name="T8" fmla="*/ 13 w 85"/>
                  <a:gd name="T9" fmla="*/ 73 h 86"/>
                  <a:gd name="T10" fmla="*/ 43 w 85"/>
                  <a:gd name="T11" fmla="*/ 86 h 86"/>
                  <a:gd name="T12" fmla="*/ 72 w 85"/>
                  <a:gd name="T13" fmla="*/ 73 h 86"/>
                  <a:gd name="T14" fmla="*/ 85 w 85"/>
                  <a:gd name="T15" fmla="*/ 42 h 86"/>
                  <a:gd name="T16" fmla="*/ 72 w 85"/>
                  <a:gd name="T17" fmla="*/ 14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6">
                    <a:moveTo>
                      <a:pt x="72" y="14"/>
                    </a:moveTo>
                    <a:cubicBezTo>
                      <a:pt x="64" y="6"/>
                      <a:pt x="55" y="0"/>
                      <a:pt x="43" y="0"/>
                    </a:cubicBezTo>
                    <a:cubicBezTo>
                      <a:pt x="30" y="0"/>
                      <a:pt x="21" y="6"/>
                      <a:pt x="13" y="14"/>
                    </a:cubicBezTo>
                    <a:cubicBezTo>
                      <a:pt x="4" y="21"/>
                      <a:pt x="0" y="32"/>
                      <a:pt x="0" y="42"/>
                    </a:cubicBezTo>
                    <a:cubicBezTo>
                      <a:pt x="0" y="56"/>
                      <a:pt x="4" y="65"/>
                      <a:pt x="13" y="73"/>
                    </a:cubicBezTo>
                    <a:cubicBezTo>
                      <a:pt x="21" y="82"/>
                      <a:pt x="30" y="86"/>
                      <a:pt x="43" y="86"/>
                    </a:cubicBezTo>
                    <a:cubicBezTo>
                      <a:pt x="55" y="86"/>
                      <a:pt x="64" y="82"/>
                      <a:pt x="72" y="73"/>
                    </a:cubicBezTo>
                    <a:cubicBezTo>
                      <a:pt x="81" y="65"/>
                      <a:pt x="85" y="56"/>
                      <a:pt x="85" y="42"/>
                    </a:cubicBezTo>
                    <a:cubicBezTo>
                      <a:pt x="85" y="32"/>
                      <a:pt x="81" y="21"/>
                      <a:pt x="72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385" name="Freeform 302"/>
              <p:cNvSpPr>
                <a:spLocks/>
              </p:cNvSpPr>
              <p:nvPr/>
            </p:nvSpPr>
            <p:spPr bwMode="auto">
              <a:xfrm>
                <a:off x="3768" y="959"/>
                <a:ext cx="44" cy="44"/>
              </a:xfrm>
              <a:custGeom>
                <a:avLst/>
                <a:gdLst>
                  <a:gd name="T0" fmla="*/ 72 w 85"/>
                  <a:gd name="T1" fmla="*/ 13 h 85"/>
                  <a:gd name="T2" fmla="*/ 43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3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3" y="0"/>
                    </a:cubicBezTo>
                    <a:cubicBezTo>
                      <a:pt x="30" y="0"/>
                      <a:pt x="21" y="5"/>
                      <a:pt x="13" y="13"/>
                    </a:cubicBezTo>
                    <a:cubicBezTo>
                      <a:pt x="4" y="21"/>
                      <a:pt x="0" y="31"/>
                      <a:pt x="0" y="42"/>
                    </a:cubicBezTo>
                    <a:cubicBezTo>
                      <a:pt x="0" y="55"/>
                      <a:pt x="4" y="64"/>
                      <a:pt x="13" y="72"/>
                    </a:cubicBezTo>
                    <a:cubicBezTo>
                      <a:pt x="21" y="81"/>
                      <a:pt x="30" y="85"/>
                      <a:pt x="43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386" name="Freeform 303"/>
              <p:cNvSpPr>
                <a:spLocks/>
              </p:cNvSpPr>
              <p:nvPr/>
            </p:nvSpPr>
            <p:spPr bwMode="auto">
              <a:xfrm>
                <a:off x="3768" y="1027"/>
                <a:ext cx="44" cy="43"/>
              </a:xfrm>
              <a:custGeom>
                <a:avLst/>
                <a:gdLst>
                  <a:gd name="T0" fmla="*/ 72 w 85"/>
                  <a:gd name="T1" fmla="*/ 13 h 85"/>
                  <a:gd name="T2" fmla="*/ 43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3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3" y="0"/>
                    </a:cubicBezTo>
                    <a:cubicBezTo>
                      <a:pt x="30" y="0"/>
                      <a:pt x="21" y="5"/>
                      <a:pt x="13" y="13"/>
                    </a:cubicBezTo>
                    <a:cubicBezTo>
                      <a:pt x="4" y="21"/>
                      <a:pt x="0" y="31"/>
                      <a:pt x="0" y="42"/>
                    </a:cubicBezTo>
                    <a:cubicBezTo>
                      <a:pt x="0" y="55"/>
                      <a:pt x="4" y="64"/>
                      <a:pt x="13" y="72"/>
                    </a:cubicBezTo>
                    <a:cubicBezTo>
                      <a:pt x="21" y="81"/>
                      <a:pt x="30" y="85"/>
                      <a:pt x="43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387" name="Freeform 304"/>
              <p:cNvSpPr>
                <a:spLocks/>
              </p:cNvSpPr>
              <p:nvPr/>
            </p:nvSpPr>
            <p:spPr bwMode="auto">
              <a:xfrm>
                <a:off x="3768" y="1094"/>
                <a:ext cx="44" cy="44"/>
              </a:xfrm>
              <a:custGeom>
                <a:avLst/>
                <a:gdLst>
                  <a:gd name="T0" fmla="*/ 72 w 85"/>
                  <a:gd name="T1" fmla="*/ 13 h 85"/>
                  <a:gd name="T2" fmla="*/ 43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3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3" y="0"/>
                    </a:cubicBezTo>
                    <a:cubicBezTo>
                      <a:pt x="30" y="0"/>
                      <a:pt x="21" y="5"/>
                      <a:pt x="13" y="13"/>
                    </a:cubicBezTo>
                    <a:cubicBezTo>
                      <a:pt x="4" y="21"/>
                      <a:pt x="0" y="31"/>
                      <a:pt x="0" y="42"/>
                    </a:cubicBezTo>
                    <a:cubicBezTo>
                      <a:pt x="0" y="55"/>
                      <a:pt x="4" y="64"/>
                      <a:pt x="13" y="72"/>
                    </a:cubicBezTo>
                    <a:cubicBezTo>
                      <a:pt x="21" y="81"/>
                      <a:pt x="30" y="85"/>
                      <a:pt x="43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388" name="Freeform 305"/>
              <p:cNvSpPr>
                <a:spLocks/>
              </p:cNvSpPr>
              <p:nvPr/>
            </p:nvSpPr>
            <p:spPr bwMode="auto">
              <a:xfrm>
                <a:off x="3768" y="1363"/>
                <a:ext cx="44" cy="44"/>
              </a:xfrm>
              <a:custGeom>
                <a:avLst/>
                <a:gdLst>
                  <a:gd name="T0" fmla="*/ 72 w 85"/>
                  <a:gd name="T1" fmla="*/ 13 h 85"/>
                  <a:gd name="T2" fmla="*/ 43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3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6"/>
                      <a:pt x="55" y="0"/>
                      <a:pt x="43" y="0"/>
                    </a:cubicBezTo>
                    <a:cubicBezTo>
                      <a:pt x="30" y="0"/>
                      <a:pt x="21" y="6"/>
                      <a:pt x="13" y="13"/>
                    </a:cubicBezTo>
                    <a:cubicBezTo>
                      <a:pt x="4" y="21"/>
                      <a:pt x="0" y="32"/>
                      <a:pt x="0" y="42"/>
                    </a:cubicBezTo>
                    <a:cubicBezTo>
                      <a:pt x="0" y="55"/>
                      <a:pt x="4" y="64"/>
                      <a:pt x="13" y="72"/>
                    </a:cubicBezTo>
                    <a:cubicBezTo>
                      <a:pt x="21" y="82"/>
                      <a:pt x="30" y="85"/>
                      <a:pt x="43" y="85"/>
                    </a:cubicBezTo>
                    <a:cubicBezTo>
                      <a:pt x="55" y="85"/>
                      <a:pt x="64" y="82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2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389" name="Freeform 306"/>
              <p:cNvSpPr>
                <a:spLocks/>
              </p:cNvSpPr>
              <p:nvPr/>
            </p:nvSpPr>
            <p:spPr bwMode="auto">
              <a:xfrm>
                <a:off x="3768" y="1431"/>
                <a:ext cx="44" cy="44"/>
              </a:xfrm>
              <a:custGeom>
                <a:avLst/>
                <a:gdLst>
                  <a:gd name="T0" fmla="*/ 72 w 85"/>
                  <a:gd name="T1" fmla="*/ 13 h 86"/>
                  <a:gd name="T2" fmla="*/ 43 w 85"/>
                  <a:gd name="T3" fmla="*/ 0 h 86"/>
                  <a:gd name="T4" fmla="*/ 13 w 85"/>
                  <a:gd name="T5" fmla="*/ 13 h 86"/>
                  <a:gd name="T6" fmla="*/ 0 w 85"/>
                  <a:gd name="T7" fmla="*/ 42 h 86"/>
                  <a:gd name="T8" fmla="*/ 13 w 85"/>
                  <a:gd name="T9" fmla="*/ 72 h 86"/>
                  <a:gd name="T10" fmla="*/ 43 w 85"/>
                  <a:gd name="T11" fmla="*/ 86 h 86"/>
                  <a:gd name="T12" fmla="*/ 72 w 85"/>
                  <a:gd name="T13" fmla="*/ 72 h 86"/>
                  <a:gd name="T14" fmla="*/ 85 w 85"/>
                  <a:gd name="T15" fmla="*/ 42 h 86"/>
                  <a:gd name="T16" fmla="*/ 72 w 85"/>
                  <a:gd name="T17" fmla="*/ 1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6">
                    <a:moveTo>
                      <a:pt x="72" y="13"/>
                    </a:moveTo>
                    <a:cubicBezTo>
                      <a:pt x="64" y="6"/>
                      <a:pt x="55" y="0"/>
                      <a:pt x="43" y="0"/>
                    </a:cubicBezTo>
                    <a:cubicBezTo>
                      <a:pt x="30" y="0"/>
                      <a:pt x="21" y="6"/>
                      <a:pt x="13" y="13"/>
                    </a:cubicBezTo>
                    <a:cubicBezTo>
                      <a:pt x="4" y="21"/>
                      <a:pt x="0" y="32"/>
                      <a:pt x="0" y="42"/>
                    </a:cubicBezTo>
                    <a:cubicBezTo>
                      <a:pt x="0" y="55"/>
                      <a:pt x="4" y="65"/>
                      <a:pt x="13" y="72"/>
                    </a:cubicBezTo>
                    <a:cubicBezTo>
                      <a:pt x="21" y="82"/>
                      <a:pt x="30" y="86"/>
                      <a:pt x="43" y="86"/>
                    </a:cubicBezTo>
                    <a:cubicBezTo>
                      <a:pt x="55" y="86"/>
                      <a:pt x="64" y="82"/>
                      <a:pt x="72" y="72"/>
                    </a:cubicBezTo>
                    <a:cubicBezTo>
                      <a:pt x="81" y="65"/>
                      <a:pt x="85" y="55"/>
                      <a:pt x="85" y="42"/>
                    </a:cubicBezTo>
                    <a:cubicBezTo>
                      <a:pt x="85" y="32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390" name="Freeform 307"/>
              <p:cNvSpPr>
                <a:spLocks/>
              </p:cNvSpPr>
              <p:nvPr/>
            </p:nvSpPr>
            <p:spPr bwMode="auto">
              <a:xfrm>
                <a:off x="3768" y="1498"/>
                <a:ext cx="44" cy="44"/>
              </a:xfrm>
              <a:custGeom>
                <a:avLst/>
                <a:gdLst>
                  <a:gd name="T0" fmla="*/ 72 w 85"/>
                  <a:gd name="T1" fmla="*/ 14 h 86"/>
                  <a:gd name="T2" fmla="*/ 43 w 85"/>
                  <a:gd name="T3" fmla="*/ 0 h 86"/>
                  <a:gd name="T4" fmla="*/ 13 w 85"/>
                  <a:gd name="T5" fmla="*/ 14 h 86"/>
                  <a:gd name="T6" fmla="*/ 0 w 85"/>
                  <a:gd name="T7" fmla="*/ 42 h 86"/>
                  <a:gd name="T8" fmla="*/ 13 w 85"/>
                  <a:gd name="T9" fmla="*/ 73 h 86"/>
                  <a:gd name="T10" fmla="*/ 43 w 85"/>
                  <a:gd name="T11" fmla="*/ 86 h 86"/>
                  <a:gd name="T12" fmla="*/ 72 w 85"/>
                  <a:gd name="T13" fmla="*/ 73 h 86"/>
                  <a:gd name="T14" fmla="*/ 85 w 85"/>
                  <a:gd name="T15" fmla="*/ 42 h 86"/>
                  <a:gd name="T16" fmla="*/ 72 w 85"/>
                  <a:gd name="T17" fmla="*/ 14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6">
                    <a:moveTo>
                      <a:pt x="72" y="14"/>
                    </a:moveTo>
                    <a:cubicBezTo>
                      <a:pt x="64" y="6"/>
                      <a:pt x="55" y="0"/>
                      <a:pt x="43" y="0"/>
                    </a:cubicBezTo>
                    <a:cubicBezTo>
                      <a:pt x="30" y="0"/>
                      <a:pt x="21" y="6"/>
                      <a:pt x="13" y="14"/>
                    </a:cubicBezTo>
                    <a:cubicBezTo>
                      <a:pt x="4" y="21"/>
                      <a:pt x="0" y="32"/>
                      <a:pt x="0" y="42"/>
                    </a:cubicBezTo>
                    <a:cubicBezTo>
                      <a:pt x="0" y="56"/>
                      <a:pt x="4" y="65"/>
                      <a:pt x="13" y="73"/>
                    </a:cubicBezTo>
                    <a:cubicBezTo>
                      <a:pt x="21" y="82"/>
                      <a:pt x="30" y="86"/>
                      <a:pt x="43" y="86"/>
                    </a:cubicBezTo>
                    <a:cubicBezTo>
                      <a:pt x="55" y="86"/>
                      <a:pt x="64" y="82"/>
                      <a:pt x="72" y="73"/>
                    </a:cubicBezTo>
                    <a:cubicBezTo>
                      <a:pt x="81" y="65"/>
                      <a:pt x="85" y="56"/>
                      <a:pt x="85" y="42"/>
                    </a:cubicBezTo>
                    <a:cubicBezTo>
                      <a:pt x="85" y="32"/>
                      <a:pt x="81" y="21"/>
                      <a:pt x="72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391" name="Freeform 308"/>
              <p:cNvSpPr>
                <a:spLocks/>
              </p:cNvSpPr>
              <p:nvPr/>
            </p:nvSpPr>
            <p:spPr bwMode="auto">
              <a:xfrm>
                <a:off x="3768" y="1566"/>
                <a:ext cx="44" cy="44"/>
              </a:xfrm>
              <a:custGeom>
                <a:avLst/>
                <a:gdLst>
                  <a:gd name="T0" fmla="*/ 72 w 85"/>
                  <a:gd name="T1" fmla="*/ 13 h 85"/>
                  <a:gd name="T2" fmla="*/ 43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3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3" y="0"/>
                    </a:cubicBezTo>
                    <a:cubicBezTo>
                      <a:pt x="30" y="0"/>
                      <a:pt x="21" y="5"/>
                      <a:pt x="13" y="13"/>
                    </a:cubicBezTo>
                    <a:cubicBezTo>
                      <a:pt x="4" y="21"/>
                      <a:pt x="0" y="31"/>
                      <a:pt x="0" y="42"/>
                    </a:cubicBezTo>
                    <a:cubicBezTo>
                      <a:pt x="0" y="55"/>
                      <a:pt x="4" y="64"/>
                      <a:pt x="13" y="72"/>
                    </a:cubicBezTo>
                    <a:cubicBezTo>
                      <a:pt x="21" y="81"/>
                      <a:pt x="30" y="85"/>
                      <a:pt x="43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392" name="Freeform 309"/>
              <p:cNvSpPr>
                <a:spLocks/>
              </p:cNvSpPr>
              <p:nvPr/>
            </p:nvSpPr>
            <p:spPr bwMode="auto">
              <a:xfrm>
                <a:off x="3768" y="1633"/>
                <a:ext cx="44" cy="44"/>
              </a:xfrm>
              <a:custGeom>
                <a:avLst/>
                <a:gdLst>
                  <a:gd name="T0" fmla="*/ 72 w 85"/>
                  <a:gd name="T1" fmla="*/ 13 h 85"/>
                  <a:gd name="T2" fmla="*/ 43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3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3" y="0"/>
                    </a:cubicBezTo>
                    <a:cubicBezTo>
                      <a:pt x="30" y="0"/>
                      <a:pt x="21" y="5"/>
                      <a:pt x="13" y="13"/>
                    </a:cubicBezTo>
                    <a:cubicBezTo>
                      <a:pt x="4" y="21"/>
                      <a:pt x="0" y="31"/>
                      <a:pt x="0" y="42"/>
                    </a:cubicBezTo>
                    <a:cubicBezTo>
                      <a:pt x="0" y="55"/>
                      <a:pt x="4" y="64"/>
                      <a:pt x="13" y="72"/>
                    </a:cubicBezTo>
                    <a:cubicBezTo>
                      <a:pt x="21" y="81"/>
                      <a:pt x="30" y="85"/>
                      <a:pt x="43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393" name="Freeform 310"/>
              <p:cNvSpPr>
                <a:spLocks/>
              </p:cNvSpPr>
              <p:nvPr/>
            </p:nvSpPr>
            <p:spPr bwMode="auto">
              <a:xfrm>
                <a:off x="3903" y="1768"/>
                <a:ext cx="44" cy="44"/>
              </a:xfrm>
              <a:custGeom>
                <a:avLst/>
                <a:gdLst>
                  <a:gd name="T0" fmla="*/ 72 w 85"/>
                  <a:gd name="T1" fmla="*/ 13 h 85"/>
                  <a:gd name="T2" fmla="*/ 43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3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3" y="0"/>
                    </a:cubicBezTo>
                    <a:cubicBezTo>
                      <a:pt x="30" y="0"/>
                      <a:pt x="21" y="5"/>
                      <a:pt x="13" y="13"/>
                    </a:cubicBezTo>
                    <a:cubicBezTo>
                      <a:pt x="4" y="21"/>
                      <a:pt x="0" y="31"/>
                      <a:pt x="0" y="42"/>
                    </a:cubicBezTo>
                    <a:cubicBezTo>
                      <a:pt x="0" y="55"/>
                      <a:pt x="4" y="64"/>
                      <a:pt x="13" y="72"/>
                    </a:cubicBezTo>
                    <a:cubicBezTo>
                      <a:pt x="21" y="81"/>
                      <a:pt x="30" y="85"/>
                      <a:pt x="43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394" name="Freeform 311"/>
              <p:cNvSpPr>
                <a:spLocks/>
              </p:cNvSpPr>
              <p:nvPr/>
            </p:nvSpPr>
            <p:spPr bwMode="auto">
              <a:xfrm>
                <a:off x="3903" y="1835"/>
                <a:ext cx="44" cy="44"/>
              </a:xfrm>
              <a:custGeom>
                <a:avLst/>
                <a:gdLst>
                  <a:gd name="T0" fmla="*/ 72 w 85"/>
                  <a:gd name="T1" fmla="*/ 13 h 85"/>
                  <a:gd name="T2" fmla="*/ 43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3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3" y="0"/>
                    </a:cubicBezTo>
                    <a:cubicBezTo>
                      <a:pt x="30" y="0"/>
                      <a:pt x="21" y="5"/>
                      <a:pt x="13" y="13"/>
                    </a:cubicBezTo>
                    <a:cubicBezTo>
                      <a:pt x="4" y="21"/>
                      <a:pt x="0" y="31"/>
                      <a:pt x="0" y="42"/>
                    </a:cubicBezTo>
                    <a:cubicBezTo>
                      <a:pt x="0" y="55"/>
                      <a:pt x="4" y="64"/>
                      <a:pt x="13" y="72"/>
                    </a:cubicBezTo>
                    <a:cubicBezTo>
                      <a:pt x="21" y="81"/>
                      <a:pt x="30" y="85"/>
                      <a:pt x="43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395" name="Freeform 312"/>
              <p:cNvSpPr>
                <a:spLocks/>
              </p:cNvSpPr>
              <p:nvPr/>
            </p:nvSpPr>
            <p:spPr bwMode="auto">
              <a:xfrm>
                <a:off x="3836" y="892"/>
                <a:ext cx="43" cy="44"/>
              </a:xfrm>
              <a:custGeom>
                <a:avLst/>
                <a:gdLst>
                  <a:gd name="T0" fmla="*/ 72 w 85"/>
                  <a:gd name="T1" fmla="*/ 14 h 86"/>
                  <a:gd name="T2" fmla="*/ 43 w 85"/>
                  <a:gd name="T3" fmla="*/ 0 h 86"/>
                  <a:gd name="T4" fmla="*/ 13 w 85"/>
                  <a:gd name="T5" fmla="*/ 14 h 86"/>
                  <a:gd name="T6" fmla="*/ 0 w 85"/>
                  <a:gd name="T7" fmla="*/ 42 h 86"/>
                  <a:gd name="T8" fmla="*/ 13 w 85"/>
                  <a:gd name="T9" fmla="*/ 73 h 86"/>
                  <a:gd name="T10" fmla="*/ 43 w 85"/>
                  <a:gd name="T11" fmla="*/ 86 h 86"/>
                  <a:gd name="T12" fmla="*/ 72 w 85"/>
                  <a:gd name="T13" fmla="*/ 73 h 86"/>
                  <a:gd name="T14" fmla="*/ 85 w 85"/>
                  <a:gd name="T15" fmla="*/ 42 h 86"/>
                  <a:gd name="T16" fmla="*/ 72 w 85"/>
                  <a:gd name="T17" fmla="*/ 14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6">
                    <a:moveTo>
                      <a:pt x="72" y="14"/>
                    </a:moveTo>
                    <a:cubicBezTo>
                      <a:pt x="64" y="6"/>
                      <a:pt x="55" y="0"/>
                      <a:pt x="43" y="0"/>
                    </a:cubicBezTo>
                    <a:cubicBezTo>
                      <a:pt x="30" y="0"/>
                      <a:pt x="21" y="6"/>
                      <a:pt x="13" y="14"/>
                    </a:cubicBezTo>
                    <a:cubicBezTo>
                      <a:pt x="4" y="21"/>
                      <a:pt x="0" y="32"/>
                      <a:pt x="0" y="42"/>
                    </a:cubicBezTo>
                    <a:cubicBezTo>
                      <a:pt x="0" y="56"/>
                      <a:pt x="4" y="65"/>
                      <a:pt x="13" y="73"/>
                    </a:cubicBezTo>
                    <a:cubicBezTo>
                      <a:pt x="21" y="82"/>
                      <a:pt x="30" y="86"/>
                      <a:pt x="43" y="86"/>
                    </a:cubicBezTo>
                    <a:cubicBezTo>
                      <a:pt x="55" y="86"/>
                      <a:pt x="64" y="82"/>
                      <a:pt x="72" y="73"/>
                    </a:cubicBezTo>
                    <a:cubicBezTo>
                      <a:pt x="81" y="65"/>
                      <a:pt x="85" y="56"/>
                      <a:pt x="85" y="42"/>
                    </a:cubicBezTo>
                    <a:cubicBezTo>
                      <a:pt x="85" y="32"/>
                      <a:pt x="81" y="21"/>
                      <a:pt x="72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396" name="Freeform 313"/>
              <p:cNvSpPr>
                <a:spLocks/>
              </p:cNvSpPr>
              <p:nvPr/>
            </p:nvSpPr>
            <p:spPr bwMode="auto">
              <a:xfrm>
                <a:off x="3836" y="959"/>
                <a:ext cx="43" cy="44"/>
              </a:xfrm>
              <a:custGeom>
                <a:avLst/>
                <a:gdLst>
                  <a:gd name="T0" fmla="*/ 72 w 85"/>
                  <a:gd name="T1" fmla="*/ 13 h 85"/>
                  <a:gd name="T2" fmla="*/ 43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3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3" y="0"/>
                    </a:cubicBezTo>
                    <a:cubicBezTo>
                      <a:pt x="30" y="0"/>
                      <a:pt x="21" y="5"/>
                      <a:pt x="13" y="13"/>
                    </a:cubicBezTo>
                    <a:cubicBezTo>
                      <a:pt x="4" y="21"/>
                      <a:pt x="0" y="31"/>
                      <a:pt x="0" y="42"/>
                    </a:cubicBezTo>
                    <a:cubicBezTo>
                      <a:pt x="0" y="55"/>
                      <a:pt x="4" y="64"/>
                      <a:pt x="13" y="72"/>
                    </a:cubicBezTo>
                    <a:cubicBezTo>
                      <a:pt x="21" y="81"/>
                      <a:pt x="30" y="85"/>
                      <a:pt x="43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397" name="Freeform 314"/>
              <p:cNvSpPr>
                <a:spLocks/>
              </p:cNvSpPr>
              <p:nvPr/>
            </p:nvSpPr>
            <p:spPr bwMode="auto">
              <a:xfrm>
                <a:off x="3836" y="1027"/>
                <a:ext cx="43" cy="43"/>
              </a:xfrm>
              <a:custGeom>
                <a:avLst/>
                <a:gdLst>
                  <a:gd name="T0" fmla="*/ 72 w 85"/>
                  <a:gd name="T1" fmla="*/ 13 h 85"/>
                  <a:gd name="T2" fmla="*/ 43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3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3" y="0"/>
                    </a:cubicBezTo>
                    <a:cubicBezTo>
                      <a:pt x="30" y="0"/>
                      <a:pt x="21" y="5"/>
                      <a:pt x="13" y="13"/>
                    </a:cubicBezTo>
                    <a:cubicBezTo>
                      <a:pt x="4" y="21"/>
                      <a:pt x="0" y="31"/>
                      <a:pt x="0" y="42"/>
                    </a:cubicBezTo>
                    <a:cubicBezTo>
                      <a:pt x="0" y="55"/>
                      <a:pt x="4" y="64"/>
                      <a:pt x="13" y="72"/>
                    </a:cubicBezTo>
                    <a:cubicBezTo>
                      <a:pt x="21" y="81"/>
                      <a:pt x="30" y="85"/>
                      <a:pt x="43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398" name="Freeform 315"/>
              <p:cNvSpPr>
                <a:spLocks/>
              </p:cNvSpPr>
              <p:nvPr/>
            </p:nvSpPr>
            <p:spPr bwMode="auto">
              <a:xfrm>
                <a:off x="3836" y="1094"/>
                <a:ext cx="43" cy="44"/>
              </a:xfrm>
              <a:custGeom>
                <a:avLst/>
                <a:gdLst>
                  <a:gd name="T0" fmla="*/ 72 w 85"/>
                  <a:gd name="T1" fmla="*/ 13 h 85"/>
                  <a:gd name="T2" fmla="*/ 43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3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3" y="0"/>
                    </a:cubicBezTo>
                    <a:cubicBezTo>
                      <a:pt x="30" y="0"/>
                      <a:pt x="21" y="5"/>
                      <a:pt x="13" y="13"/>
                    </a:cubicBezTo>
                    <a:cubicBezTo>
                      <a:pt x="4" y="21"/>
                      <a:pt x="0" y="31"/>
                      <a:pt x="0" y="42"/>
                    </a:cubicBezTo>
                    <a:cubicBezTo>
                      <a:pt x="0" y="55"/>
                      <a:pt x="4" y="64"/>
                      <a:pt x="13" y="72"/>
                    </a:cubicBezTo>
                    <a:cubicBezTo>
                      <a:pt x="21" y="81"/>
                      <a:pt x="30" y="85"/>
                      <a:pt x="43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399" name="Freeform 316"/>
              <p:cNvSpPr>
                <a:spLocks/>
              </p:cNvSpPr>
              <p:nvPr/>
            </p:nvSpPr>
            <p:spPr bwMode="auto">
              <a:xfrm>
                <a:off x="3836" y="1363"/>
                <a:ext cx="43" cy="44"/>
              </a:xfrm>
              <a:custGeom>
                <a:avLst/>
                <a:gdLst>
                  <a:gd name="T0" fmla="*/ 72 w 85"/>
                  <a:gd name="T1" fmla="*/ 13 h 85"/>
                  <a:gd name="T2" fmla="*/ 43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3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6"/>
                      <a:pt x="55" y="0"/>
                      <a:pt x="43" y="0"/>
                    </a:cubicBezTo>
                    <a:cubicBezTo>
                      <a:pt x="30" y="0"/>
                      <a:pt x="21" y="6"/>
                      <a:pt x="13" y="13"/>
                    </a:cubicBezTo>
                    <a:cubicBezTo>
                      <a:pt x="4" y="21"/>
                      <a:pt x="0" y="32"/>
                      <a:pt x="0" y="42"/>
                    </a:cubicBezTo>
                    <a:cubicBezTo>
                      <a:pt x="0" y="55"/>
                      <a:pt x="4" y="64"/>
                      <a:pt x="13" y="72"/>
                    </a:cubicBezTo>
                    <a:cubicBezTo>
                      <a:pt x="21" y="82"/>
                      <a:pt x="30" y="85"/>
                      <a:pt x="43" y="85"/>
                    </a:cubicBezTo>
                    <a:cubicBezTo>
                      <a:pt x="55" y="85"/>
                      <a:pt x="64" y="82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2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400" name="Freeform 317"/>
              <p:cNvSpPr>
                <a:spLocks/>
              </p:cNvSpPr>
              <p:nvPr/>
            </p:nvSpPr>
            <p:spPr bwMode="auto">
              <a:xfrm>
                <a:off x="3836" y="1431"/>
                <a:ext cx="43" cy="44"/>
              </a:xfrm>
              <a:custGeom>
                <a:avLst/>
                <a:gdLst>
                  <a:gd name="T0" fmla="*/ 72 w 85"/>
                  <a:gd name="T1" fmla="*/ 13 h 86"/>
                  <a:gd name="T2" fmla="*/ 43 w 85"/>
                  <a:gd name="T3" fmla="*/ 0 h 86"/>
                  <a:gd name="T4" fmla="*/ 13 w 85"/>
                  <a:gd name="T5" fmla="*/ 13 h 86"/>
                  <a:gd name="T6" fmla="*/ 0 w 85"/>
                  <a:gd name="T7" fmla="*/ 42 h 86"/>
                  <a:gd name="T8" fmla="*/ 13 w 85"/>
                  <a:gd name="T9" fmla="*/ 72 h 86"/>
                  <a:gd name="T10" fmla="*/ 43 w 85"/>
                  <a:gd name="T11" fmla="*/ 86 h 86"/>
                  <a:gd name="T12" fmla="*/ 72 w 85"/>
                  <a:gd name="T13" fmla="*/ 72 h 86"/>
                  <a:gd name="T14" fmla="*/ 85 w 85"/>
                  <a:gd name="T15" fmla="*/ 42 h 86"/>
                  <a:gd name="T16" fmla="*/ 72 w 85"/>
                  <a:gd name="T17" fmla="*/ 1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6">
                    <a:moveTo>
                      <a:pt x="72" y="13"/>
                    </a:moveTo>
                    <a:cubicBezTo>
                      <a:pt x="64" y="6"/>
                      <a:pt x="55" y="0"/>
                      <a:pt x="43" y="0"/>
                    </a:cubicBezTo>
                    <a:cubicBezTo>
                      <a:pt x="30" y="0"/>
                      <a:pt x="21" y="6"/>
                      <a:pt x="13" y="13"/>
                    </a:cubicBezTo>
                    <a:cubicBezTo>
                      <a:pt x="4" y="21"/>
                      <a:pt x="0" y="32"/>
                      <a:pt x="0" y="42"/>
                    </a:cubicBezTo>
                    <a:cubicBezTo>
                      <a:pt x="0" y="55"/>
                      <a:pt x="4" y="65"/>
                      <a:pt x="13" y="72"/>
                    </a:cubicBezTo>
                    <a:cubicBezTo>
                      <a:pt x="21" y="82"/>
                      <a:pt x="30" y="86"/>
                      <a:pt x="43" y="86"/>
                    </a:cubicBezTo>
                    <a:cubicBezTo>
                      <a:pt x="55" y="86"/>
                      <a:pt x="64" y="82"/>
                      <a:pt x="72" y="72"/>
                    </a:cubicBezTo>
                    <a:cubicBezTo>
                      <a:pt x="81" y="65"/>
                      <a:pt x="85" y="55"/>
                      <a:pt x="85" y="42"/>
                    </a:cubicBezTo>
                    <a:cubicBezTo>
                      <a:pt x="85" y="32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401" name="Freeform 318"/>
              <p:cNvSpPr>
                <a:spLocks/>
              </p:cNvSpPr>
              <p:nvPr/>
            </p:nvSpPr>
            <p:spPr bwMode="auto">
              <a:xfrm>
                <a:off x="3836" y="1498"/>
                <a:ext cx="43" cy="44"/>
              </a:xfrm>
              <a:custGeom>
                <a:avLst/>
                <a:gdLst>
                  <a:gd name="T0" fmla="*/ 72 w 85"/>
                  <a:gd name="T1" fmla="*/ 14 h 86"/>
                  <a:gd name="T2" fmla="*/ 43 w 85"/>
                  <a:gd name="T3" fmla="*/ 0 h 86"/>
                  <a:gd name="T4" fmla="*/ 13 w 85"/>
                  <a:gd name="T5" fmla="*/ 14 h 86"/>
                  <a:gd name="T6" fmla="*/ 0 w 85"/>
                  <a:gd name="T7" fmla="*/ 42 h 86"/>
                  <a:gd name="T8" fmla="*/ 13 w 85"/>
                  <a:gd name="T9" fmla="*/ 73 h 86"/>
                  <a:gd name="T10" fmla="*/ 43 w 85"/>
                  <a:gd name="T11" fmla="*/ 86 h 86"/>
                  <a:gd name="T12" fmla="*/ 72 w 85"/>
                  <a:gd name="T13" fmla="*/ 73 h 86"/>
                  <a:gd name="T14" fmla="*/ 85 w 85"/>
                  <a:gd name="T15" fmla="*/ 42 h 86"/>
                  <a:gd name="T16" fmla="*/ 72 w 85"/>
                  <a:gd name="T17" fmla="*/ 14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6">
                    <a:moveTo>
                      <a:pt x="72" y="14"/>
                    </a:moveTo>
                    <a:cubicBezTo>
                      <a:pt x="64" y="6"/>
                      <a:pt x="55" y="0"/>
                      <a:pt x="43" y="0"/>
                    </a:cubicBezTo>
                    <a:cubicBezTo>
                      <a:pt x="30" y="0"/>
                      <a:pt x="21" y="6"/>
                      <a:pt x="13" y="14"/>
                    </a:cubicBezTo>
                    <a:cubicBezTo>
                      <a:pt x="4" y="21"/>
                      <a:pt x="0" y="32"/>
                      <a:pt x="0" y="42"/>
                    </a:cubicBezTo>
                    <a:cubicBezTo>
                      <a:pt x="0" y="56"/>
                      <a:pt x="4" y="65"/>
                      <a:pt x="13" y="73"/>
                    </a:cubicBezTo>
                    <a:cubicBezTo>
                      <a:pt x="21" y="82"/>
                      <a:pt x="30" y="86"/>
                      <a:pt x="43" y="86"/>
                    </a:cubicBezTo>
                    <a:cubicBezTo>
                      <a:pt x="55" y="86"/>
                      <a:pt x="64" y="82"/>
                      <a:pt x="72" y="73"/>
                    </a:cubicBezTo>
                    <a:cubicBezTo>
                      <a:pt x="81" y="65"/>
                      <a:pt x="85" y="56"/>
                      <a:pt x="85" y="42"/>
                    </a:cubicBezTo>
                    <a:cubicBezTo>
                      <a:pt x="85" y="32"/>
                      <a:pt x="81" y="21"/>
                      <a:pt x="72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402" name="Freeform 319"/>
              <p:cNvSpPr>
                <a:spLocks/>
              </p:cNvSpPr>
              <p:nvPr/>
            </p:nvSpPr>
            <p:spPr bwMode="auto">
              <a:xfrm>
                <a:off x="3836" y="1566"/>
                <a:ext cx="43" cy="44"/>
              </a:xfrm>
              <a:custGeom>
                <a:avLst/>
                <a:gdLst>
                  <a:gd name="T0" fmla="*/ 72 w 85"/>
                  <a:gd name="T1" fmla="*/ 13 h 85"/>
                  <a:gd name="T2" fmla="*/ 43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3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3" y="0"/>
                    </a:cubicBezTo>
                    <a:cubicBezTo>
                      <a:pt x="30" y="0"/>
                      <a:pt x="21" y="5"/>
                      <a:pt x="13" y="13"/>
                    </a:cubicBezTo>
                    <a:cubicBezTo>
                      <a:pt x="4" y="21"/>
                      <a:pt x="0" y="31"/>
                      <a:pt x="0" y="42"/>
                    </a:cubicBezTo>
                    <a:cubicBezTo>
                      <a:pt x="0" y="55"/>
                      <a:pt x="4" y="64"/>
                      <a:pt x="13" y="72"/>
                    </a:cubicBezTo>
                    <a:cubicBezTo>
                      <a:pt x="21" y="81"/>
                      <a:pt x="30" y="85"/>
                      <a:pt x="43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403" name="Freeform 320"/>
              <p:cNvSpPr>
                <a:spLocks/>
              </p:cNvSpPr>
              <p:nvPr/>
            </p:nvSpPr>
            <p:spPr bwMode="auto">
              <a:xfrm>
                <a:off x="3836" y="1633"/>
                <a:ext cx="43" cy="44"/>
              </a:xfrm>
              <a:custGeom>
                <a:avLst/>
                <a:gdLst>
                  <a:gd name="T0" fmla="*/ 72 w 85"/>
                  <a:gd name="T1" fmla="*/ 13 h 85"/>
                  <a:gd name="T2" fmla="*/ 43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3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3" y="0"/>
                    </a:cubicBezTo>
                    <a:cubicBezTo>
                      <a:pt x="30" y="0"/>
                      <a:pt x="21" y="5"/>
                      <a:pt x="13" y="13"/>
                    </a:cubicBezTo>
                    <a:cubicBezTo>
                      <a:pt x="4" y="21"/>
                      <a:pt x="0" y="31"/>
                      <a:pt x="0" y="42"/>
                    </a:cubicBezTo>
                    <a:cubicBezTo>
                      <a:pt x="0" y="55"/>
                      <a:pt x="4" y="64"/>
                      <a:pt x="13" y="72"/>
                    </a:cubicBezTo>
                    <a:cubicBezTo>
                      <a:pt x="21" y="81"/>
                      <a:pt x="30" y="85"/>
                      <a:pt x="43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404" name="Freeform 321"/>
              <p:cNvSpPr>
                <a:spLocks/>
              </p:cNvSpPr>
              <p:nvPr/>
            </p:nvSpPr>
            <p:spPr bwMode="auto">
              <a:xfrm>
                <a:off x="3970" y="1768"/>
                <a:ext cx="44" cy="44"/>
              </a:xfrm>
              <a:custGeom>
                <a:avLst/>
                <a:gdLst>
                  <a:gd name="T0" fmla="*/ 72 w 85"/>
                  <a:gd name="T1" fmla="*/ 13 h 85"/>
                  <a:gd name="T2" fmla="*/ 43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3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3" y="0"/>
                    </a:cubicBezTo>
                    <a:cubicBezTo>
                      <a:pt x="30" y="0"/>
                      <a:pt x="21" y="5"/>
                      <a:pt x="13" y="13"/>
                    </a:cubicBezTo>
                    <a:cubicBezTo>
                      <a:pt x="4" y="21"/>
                      <a:pt x="0" y="31"/>
                      <a:pt x="0" y="42"/>
                    </a:cubicBezTo>
                    <a:cubicBezTo>
                      <a:pt x="0" y="55"/>
                      <a:pt x="4" y="64"/>
                      <a:pt x="13" y="72"/>
                    </a:cubicBezTo>
                    <a:cubicBezTo>
                      <a:pt x="21" y="81"/>
                      <a:pt x="30" y="85"/>
                      <a:pt x="43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405" name="Freeform 322"/>
              <p:cNvSpPr>
                <a:spLocks/>
              </p:cNvSpPr>
              <p:nvPr/>
            </p:nvSpPr>
            <p:spPr bwMode="auto">
              <a:xfrm>
                <a:off x="3970" y="1835"/>
                <a:ext cx="44" cy="44"/>
              </a:xfrm>
              <a:custGeom>
                <a:avLst/>
                <a:gdLst>
                  <a:gd name="T0" fmla="*/ 72 w 85"/>
                  <a:gd name="T1" fmla="*/ 13 h 85"/>
                  <a:gd name="T2" fmla="*/ 43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3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3" y="0"/>
                    </a:cubicBezTo>
                    <a:cubicBezTo>
                      <a:pt x="30" y="0"/>
                      <a:pt x="21" y="5"/>
                      <a:pt x="13" y="13"/>
                    </a:cubicBezTo>
                    <a:cubicBezTo>
                      <a:pt x="4" y="21"/>
                      <a:pt x="0" y="31"/>
                      <a:pt x="0" y="42"/>
                    </a:cubicBezTo>
                    <a:cubicBezTo>
                      <a:pt x="0" y="55"/>
                      <a:pt x="4" y="64"/>
                      <a:pt x="13" y="72"/>
                    </a:cubicBezTo>
                    <a:cubicBezTo>
                      <a:pt x="21" y="81"/>
                      <a:pt x="30" y="85"/>
                      <a:pt x="43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406" name="Freeform 323"/>
              <p:cNvSpPr>
                <a:spLocks/>
              </p:cNvSpPr>
              <p:nvPr/>
            </p:nvSpPr>
            <p:spPr bwMode="auto">
              <a:xfrm>
                <a:off x="3903" y="892"/>
                <a:ext cx="44" cy="44"/>
              </a:xfrm>
              <a:custGeom>
                <a:avLst/>
                <a:gdLst>
                  <a:gd name="T0" fmla="*/ 72 w 85"/>
                  <a:gd name="T1" fmla="*/ 14 h 86"/>
                  <a:gd name="T2" fmla="*/ 43 w 85"/>
                  <a:gd name="T3" fmla="*/ 0 h 86"/>
                  <a:gd name="T4" fmla="*/ 13 w 85"/>
                  <a:gd name="T5" fmla="*/ 14 h 86"/>
                  <a:gd name="T6" fmla="*/ 0 w 85"/>
                  <a:gd name="T7" fmla="*/ 42 h 86"/>
                  <a:gd name="T8" fmla="*/ 13 w 85"/>
                  <a:gd name="T9" fmla="*/ 73 h 86"/>
                  <a:gd name="T10" fmla="*/ 43 w 85"/>
                  <a:gd name="T11" fmla="*/ 86 h 86"/>
                  <a:gd name="T12" fmla="*/ 72 w 85"/>
                  <a:gd name="T13" fmla="*/ 73 h 86"/>
                  <a:gd name="T14" fmla="*/ 85 w 85"/>
                  <a:gd name="T15" fmla="*/ 42 h 86"/>
                  <a:gd name="T16" fmla="*/ 72 w 85"/>
                  <a:gd name="T17" fmla="*/ 14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6">
                    <a:moveTo>
                      <a:pt x="72" y="14"/>
                    </a:moveTo>
                    <a:cubicBezTo>
                      <a:pt x="64" y="6"/>
                      <a:pt x="55" y="0"/>
                      <a:pt x="43" y="0"/>
                    </a:cubicBezTo>
                    <a:cubicBezTo>
                      <a:pt x="30" y="0"/>
                      <a:pt x="21" y="6"/>
                      <a:pt x="13" y="14"/>
                    </a:cubicBezTo>
                    <a:cubicBezTo>
                      <a:pt x="4" y="21"/>
                      <a:pt x="0" y="32"/>
                      <a:pt x="0" y="42"/>
                    </a:cubicBezTo>
                    <a:cubicBezTo>
                      <a:pt x="0" y="56"/>
                      <a:pt x="4" y="65"/>
                      <a:pt x="13" y="73"/>
                    </a:cubicBezTo>
                    <a:cubicBezTo>
                      <a:pt x="21" y="82"/>
                      <a:pt x="30" y="86"/>
                      <a:pt x="43" y="86"/>
                    </a:cubicBezTo>
                    <a:cubicBezTo>
                      <a:pt x="55" y="86"/>
                      <a:pt x="64" y="82"/>
                      <a:pt x="72" y="73"/>
                    </a:cubicBezTo>
                    <a:cubicBezTo>
                      <a:pt x="81" y="65"/>
                      <a:pt x="85" y="56"/>
                      <a:pt x="85" y="42"/>
                    </a:cubicBezTo>
                    <a:cubicBezTo>
                      <a:pt x="85" y="32"/>
                      <a:pt x="81" y="21"/>
                      <a:pt x="72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407" name="Freeform 324"/>
              <p:cNvSpPr>
                <a:spLocks/>
              </p:cNvSpPr>
              <p:nvPr/>
            </p:nvSpPr>
            <p:spPr bwMode="auto">
              <a:xfrm>
                <a:off x="3903" y="959"/>
                <a:ext cx="44" cy="44"/>
              </a:xfrm>
              <a:custGeom>
                <a:avLst/>
                <a:gdLst>
                  <a:gd name="T0" fmla="*/ 72 w 85"/>
                  <a:gd name="T1" fmla="*/ 13 h 85"/>
                  <a:gd name="T2" fmla="*/ 43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3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3" y="0"/>
                    </a:cubicBezTo>
                    <a:cubicBezTo>
                      <a:pt x="30" y="0"/>
                      <a:pt x="21" y="5"/>
                      <a:pt x="13" y="13"/>
                    </a:cubicBezTo>
                    <a:cubicBezTo>
                      <a:pt x="4" y="21"/>
                      <a:pt x="0" y="31"/>
                      <a:pt x="0" y="42"/>
                    </a:cubicBezTo>
                    <a:cubicBezTo>
                      <a:pt x="0" y="55"/>
                      <a:pt x="4" y="64"/>
                      <a:pt x="13" y="72"/>
                    </a:cubicBezTo>
                    <a:cubicBezTo>
                      <a:pt x="21" y="81"/>
                      <a:pt x="30" y="85"/>
                      <a:pt x="43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408" name="Freeform 325"/>
              <p:cNvSpPr>
                <a:spLocks/>
              </p:cNvSpPr>
              <p:nvPr/>
            </p:nvSpPr>
            <p:spPr bwMode="auto">
              <a:xfrm>
                <a:off x="3903" y="1027"/>
                <a:ext cx="44" cy="43"/>
              </a:xfrm>
              <a:custGeom>
                <a:avLst/>
                <a:gdLst>
                  <a:gd name="T0" fmla="*/ 72 w 85"/>
                  <a:gd name="T1" fmla="*/ 13 h 85"/>
                  <a:gd name="T2" fmla="*/ 43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3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3" y="0"/>
                    </a:cubicBezTo>
                    <a:cubicBezTo>
                      <a:pt x="30" y="0"/>
                      <a:pt x="21" y="5"/>
                      <a:pt x="13" y="13"/>
                    </a:cubicBezTo>
                    <a:cubicBezTo>
                      <a:pt x="4" y="21"/>
                      <a:pt x="0" y="31"/>
                      <a:pt x="0" y="42"/>
                    </a:cubicBezTo>
                    <a:cubicBezTo>
                      <a:pt x="0" y="55"/>
                      <a:pt x="4" y="64"/>
                      <a:pt x="13" y="72"/>
                    </a:cubicBezTo>
                    <a:cubicBezTo>
                      <a:pt x="21" y="81"/>
                      <a:pt x="30" y="85"/>
                      <a:pt x="43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409" name="Freeform 326"/>
              <p:cNvSpPr>
                <a:spLocks/>
              </p:cNvSpPr>
              <p:nvPr/>
            </p:nvSpPr>
            <p:spPr bwMode="auto">
              <a:xfrm>
                <a:off x="3903" y="1094"/>
                <a:ext cx="44" cy="44"/>
              </a:xfrm>
              <a:custGeom>
                <a:avLst/>
                <a:gdLst>
                  <a:gd name="T0" fmla="*/ 72 w 85"/>
                  <a:gd name="T1" fmla="*/ 13 h 85"/>
                  <a:gd name="T2" fmla="*/ 43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3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3" y="0"/>
                    </a:cubicBezTo>
                    <a:cubicBezTo>
                      <a:pt x="30" y="0"/>
                      <a:pt x="21" y="5"/>
                      <a:pt x="13" y="13"/>
                    </a:cubicBezTo>
                    <a:cubicBezTo>
                      <a:pt x="4" y="21"/>
                      <a:pt x="0" y="31"/>
                      <a:pt x="0" y="42"/>
                    </a:cubicBezTo>
                    <a:cubicBezTo>
                      <a:pt x="0" y="55"/>
                      <a:pt x="4" y="64"/>
                      <a:pt x="13" y="72"/>
                    </a:cubicBezTo>
                    <a:cubicBezTo>
                      <a:pt x="21" y="81"/>
                      <a:pt x="30" y="85"/>
                      <a:pt x="43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410" name="Freeform 327"/>
              <p:cNvSpPr>
                <a:spLocks/>
              </p:cNvSpPr>
              <p:nvPr/>
            </p:nvSpPr>
            <p:spPr bwMode="auto">
              <a:xfrm>
                <a:off x="3903" y="1363"/>
                <a:ext cx="44" cy="44"/>
              </a:xfrm>
              <a:custGeom>
                <a:avLst/>
                <a:gdLst>
                  <a:gd name="T0" fmla="*/ 72 w 85"/>
                  <a:gd name="T1" fmla="*/ 13 h 85"/>
                  <a:gd name="T2" fmla="*/ 43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3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6"/>
                      <a:pt x="55" y="0"/>
                      <a:pt x="43" y="0"/>
                    </a:cubicBezTo>
                    <a:cubicBezTo>
                      <a:pt x="30" y="0"/>
                      <a:pt x="21" y="6"/>
                      <a:pt x="13" y="13"/>
                    </a:cubicBezTo>
                    <a:cubicBezTo>
                      <a:pt x="4" y="21"/>
                      <a:pt x="0" y="32"/>
                      <a:pt x="0" y="42"/>
                    </a:cubicBezTo>
                    <a:cubicBezTo>
                      <a:pt x="0" y="55"/>
                      <a:pt x="4" y="64"/>
                      <a:pt x="13" y="72"/>
                    </a:cubicBezTo>
                    <a:cubicBezTo>
                      <a:pt x="21" y="82"/>
                      <a:pt x="30" y="85"/>
                      <a:pt x="43" y="85"/>
                    </a:cubicBezTo>
                    <a:cubicBezTo>
                      <a:pt x="55" y="85"/>
                      <a:pt x="64" y="82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2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411" name="Freeform 328"/>
              <p:cNvSpPr>
                <a:spLocks/>
              </p:cNvSpPr>
              <p:nvPr/>
            </p:nvSpPr>
            <p:spPr bwMode="auto">
              <a:xfrm>
                <a:off x="3903" y="1431"/>
                <a:ext cx="44" cy="44"/>
              </a:xfrm>
              <a:custGeom>
                <a:avLst/>
                <a:gdLst>
                  <a:gd name="T0" fmla="*/ 72 w 85"/>
                  <a:gd name="T1" fmla="*/ 13 h 86"/>
                  <a:gd name="T2" fmla="*/ 43 w 85"/>
                  <a:gd name="T3" fmla="*/ 0 h 86"/>
                  <a:gd name="T4" fmla="*/ 13 w 85"/>
                  <a:gd name="T5" fmla="*/ 13 h 86"/>
                  <a:gd name="T6" fmla="*/ 0 w 85"/>
                  <a:gd name="T7" fmla="*/ 42 h 86"/>
                  <a:gd name="T8" fmla="*/ 13 w 85"/>
                  <a:gd name="T9" fmla="*/ 72 h 86"/>
                  <a:gd name="T10" fmla="*/ 43 w 85"/>
                  <a:gd name="T11" fmla="*/ 86 h 86"/>
                  <a:gd name="T12" fmla="*/ 72 w 85"/>
                  <a:gd name="T13" fmla="*/ 72 h 86"/>
                  <a:gd name="T14" fmla="*/ 85 w 85"/>
                  <a:gd name="T15" fmla="*/ 42 h 86"/>
                  <a:gd name="T16" fmla="*/ 72 w 85"/>
                  <a:gd name="T17" fmla="*/ 1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6">
                    <a:moveTo>
                      <a:pt x="72" y="13"/>
                    </a:moveTo>
                    <a:cubicBezTo>
                      <a:pt x="64" y="6"/>
                      <a:pt x="55" y="0"/>
                      <a:pt x="43" y="0"/>
                    </a:cubicBezTo>
                    <a:cubicBezTo>
                      <a:pt x="30" y="0"/>
                      <a:pt x="21" y="6"/>
                      <a:pt x="13" y="13"/>
                    </a:cubicBezTo>
                    <a:cubicBezTo>
                      <a:pt x="4" y="21"/>
                      <a:pt x="0" y="32"/>
                      <a:pt x="0" y="42"/>
                    </a:cubicBezTo>
                    <a:cubicBezTo>
                      <a:pt x="0" y="55"/>
                      <a:pt x="4" y="65"/>
                      <a:pt x="13" y="72"/>
                    </a:cubicBezTo>
                    <a:cubicBezTo>
                      <a:pt x="21" y="82"/>
                      <a:pt x="30" y="86"/>
                      <a:pt x="43" y="86"/>
                    </a:cubicBezTo>
                    <a:cubicBezTo>
                      <a:pt x="55" y="86"/>
                      <a:pt x="64" y="82"/>
                      <a:pt x="72" y="72"/>
                    </a:cubicBezTo>
                    <a:cubicBezTo>
                      <a:pt x="81" y="65"/>
                      <a:pt x="85" y="55"/>
                      <a:pt x="85" y="42"/>
                    </a:cubicBezTo>
                    <a:cubicBezTo>
                      <a:pt x="85" y="32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412" name="Freeform 329"/>
              <p:cNvSpPr>
                <a:spLocks/>
              </p:cNvSpPr>
              <p:nvPr/>
            </p:nvSpPr>
            <p:spPr bwMode="auto">
              <a:xfrm>
                <a:off x="3903" y="1498"/>
                <a:ext cx="44" cy="44"/>
              </a:xfrm>
              <a:custGeom>
                <a:avLst/>
                <a:gdLst>
                  <a:gd name="T0" fmla="*/ 72 w 85"/>
                  <a:gd name="T1" fmla="*/ 14 h 86"/>
                  <a:gd name="T2" fmla="*/ 43 w 85"/>
                  <a:gd name="T3" fmla="*/ 0 h 86"/>
                  <a:gd name="T4" fmla="*/ 13 w 85"/>
                  <a:gd name="T5" fmla="*/ 14 h 86"/>
                  <a:gd name="T6" fmla="*/ 0 w 85"/>
                  <a:gd name="T7" fmla="*/ 42 h 86"/>
                  <a:gd name="T8" fmla="*/ 13 w 85"/>
                  <a:gd name="T9" fmla="*/ 73 h 86"/>
                  <a:gd name="T10" fmla="*/ 43 w 85"/>
                  <a:gd name="T11" fmla="*/ 86 h 86"/>
                  <a:gd name="T12" fmla="*/ 72 w 85"/>
                  <a:gd name="T13" fmla="*/ 73 h 86"/>
                  <a:gd name="T14" fmla="*/ 85 w 85"/>
                  <a:gd name="T15" fmla="*/ 42 h 86"/>
                  <a:gd name="T16" fmla="*/ 72 w 85"/>
                  <a:gd name="T17" fmla="*/ 14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6">
                    <a:moveTo>
                      <a:pt x="72" y="14"/>
                    </a:moveTo>
                    <a:cubicBezTo>
                      <a:pt x="64" y="6"/>
                      <a:pt x="55" y="0"/>
                      <a:pt x="43" y="0"/>
                    </a:cubicBezTo>
                    <a:cubicBezTo>
                      <a:pt x="30" y="0"/>
                      <a:pt x="21" y="6"/>
                      <a:pt x="13" y="14"/>
                    </a:cubicBezTo>
                    <a:cubicBezTo>
                      <a:pt x="4" y="21"/>
                      <a:pt x="0" y="32"/>
                      <a:pt x="0" y="42"/>
                    </a:cubicBezTo>
                    <a:cubicBezTo>
                      <a:pt x="0" y="56"/>
                      <a:pt x="4" y="65"/>
                      <a:pt x="13" y="73"/>
                    </a:cubicBezTo>
                    <a:cubicBezTo>
                      <a:pt x="21" y="82"/>
                      <a:pt x="30" y="86"/>
                      <a:pt x="43" y="86"/>
                    </a:cubicBezTo>
                    <a:cubicBezTo>
                      <a:pt x="55" y="86"/>
                      <a:pt x="64" y="82"/>
                      <a:pt x="72" y="73"/>
                    </a:cubicBezTo>
                    <a:cubicBezTo>
                      <a:pt x="81" y="65"/>
                      <a:pt x="85" y="56"/>
                      <a:pt x="85" y="42"/>
                    </a:cubicBezTo>
                    <a:cubicBezTo>
                      <a:pt x="85" y="32"/>
                      <a:pt x="81" y="21"/>
                      <a:pt x="72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413" name="Freeform 330"/>
              <p:cNvSpPr>
                <a:spLocks/>
              </p:cNvSpPr>
              <p:nvPr/>
            </p:nvSpPr>
            <p:spPr bwMode="auto">
              <a:xfrm>
                <a:off x="3903" y="1566"/>
                <a:ext cx="44" cy="44"/>
              </a:xfrm>
              <a:custGeom>
                <a:avLst/>
                <a:gdLst>
                  <a:gd name="T0" fmla="*/ 72 w 85"/>
                  <a:gd name="T1" fmla="*/ 13 h 85"/>
                  <a:gd name="T2" fmla="*/ 43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3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3" y="0"/>
                    </a:cubicBezTo>
                    <a:cubicBezTo>
                      <a:pt x="30" y="0"/>
                      <a:pt x="21" y="5"/>
                      <a:pt x="13" y="13"/>
                    </a:cubicBezTo>
                    <a:cubicBezTo>
                      <a:pt x="4" y="21"/>
                      <a:pt x="0" y="31"/>
                      <a:pt x="0" y="42"/>
                    </a:cubicBezTo>
                    <a:cubicBezTo>
                      <a:pt x="0" y="55"/>
                      <a:pt x="4" y="64"/>
                      <a:pt x="13" y="72"/>
                    </a:cubicBezTo>
                    <a:cubicBezTo>
                      <a:pt x="21" y="81"/>
                      <a:pt x="30" y="85"/>
                      <a:pt x="43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414" name="Freeform 331"/>
              <p:cNvSpPr>
                <a:spLocks/>
              </p:cNvSpPr>
              <p:nvPr/>
            </p:nvSpPr>
            <p:spPr bwMode="auto">
              <a:xfrm>
                <a:off x="3903" y="1633"/>
                <a:ext cx="44" cy="44"/>
              </a:xfrm>
              <a:custGeom>
                <a:avLst/>
                <a:gdLst>
                  <a:gd name="T0" fmla="*/ 72 w 85"/>
                  <a:gd name="T1" fmla="*/ 13 h 85"/>
                  <a:gd name="T2" fmla="*/ 43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3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3" y="0"/>
                    </a:cubicBezTo>
                    <a:cubicBezTo>
                      <a:pt x="30" y="0"/>
                      <a:pt x="21" y="5"/>
                      <a:pt x="13" y="13"/>
                    </a:cubicBezTo>
                    <a:cubicBezTo>
                      <a:pt x="4" y="21"/>
                      <a:pt x="0" y="31"/>
                      <a:pt x="0" y="42"/>
                    </a:cubicBezTo>
                    <a:cubicBezTo>
                      <a:pt x="0" y="55"/>
                      <a:pt x="4" y="64"/>
                      <a:pt x="13" y="72"/>
                    </a:cubicBezTo>
                    <a:cubicBezTo>
                      <a:pt x="21" y="81"/>
                      <a:pt x="30" y="85"/>
                      <a:pt x="43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415" name="Freeform 332"/>
              <p:cNvSpPr>
                <a:spLocks/>
              </p:cNvSpPr>
              <p:nvPr/>
            </p:nvSpPr>
            <p:spPr bwMode="auto">
              <a:xfrm>
                <a:off x="3903" y="1700"/>
                <a:ext cx="44" cy="44"/>
              </a:xfrm>
              <a:custGeom>
                <a:avLst/>
                <a:gdLst>
                  <a:gd name="T0" fmla="*/ 72 w 85"/>
                  <a:gd name="T1" fmla="*/ 13 h 85"/>
                  <a:gd name="T2" fmla="*/ 43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3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3" y="0"/>
                    </a:cubicBezTo>
                    <a:cubicBezTo>
                      <a:pt x="30" y="0"/>
                      <a:pt x="21" y="5"/>
                      <a:pt x="13" y="13"/>
                    </a:cubicBezTo>
                    <a:cubicBezTo>
                      <a:pt x="4" y="21"/>
                      <a:pt x="0" y="31"/>
                      <a:pt x="0" y="42"/>
                    </a:cubicBezTo>
                    <a:cubicBezTo>
                      <a:pt x="0" y="55"/>
                      <a:pt x="4" y="64"/>
                      <a:pt x="13" y="72"/>
                    </a:cubicBezTo>
                    <a:cubicBezTo>
                      <a:pt x="21" y="81"/>
                      <a:pt x="30" y="85"/>
                      <a:pt x="43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416" name="Freeform 333"/>
              <p:cNvSpPr>
                <a:spLocks/>
              </p:cNvSpPr>
              <p:nvPr/>
            </p:nvSpPr>
            <p:spPr bwMode="auto">
              <a:xfrm>
                <a:off x="3970" y="892"/>
                <a:ext cx="44" cy="44"/>
              </a:xfrm>
              <a:custGeom>
                <a:avLst/>
                <a:gdLst>
                  <a:gd name="T0" fmla="*/ 72 w 85"/>
                  <a:gd name="T1" fmla="*/ 14 h 86"/>
                  <a:gd name="T2" fmla="*/ 43 w 85"/>
                  <a:gd name="T3" fmla="*/ 0 h 86"/>
                  <a:gd name="T4" fmla="*/ 13 w 85"/>
                  <a:gd name="T5" fmla="*/ 14 h 86"/>
                  <a:gd name="T6" fmla="*/ 0 w 85"/>
                  <a:gd name="T7" fmla="*/ 42 h 86"/>
                  <a:gd name="T8" fmla="*/ 13 w 85"/>
                  <a:gd name="T9" fmla="*/ 73 h 86"/>
                  <a:gd name="T10" fmla="*/ 43 w 85"/>
                  <a:gd name="T11" fmla="*/ 86 h 86"/>
                  <a:gd name="T12" fmla="*/ 72 w 85"/>
                  <a:gd name="T13" fmla="*/ 73 h 86"/>
                  <a:gd name="T14" fmla="*/ 85 w 85"/>
                  <a:gd name="T15" fmla="*/ 42 h 86"/>
                  <a:gd name="T16" fmla="*/ 72 w 85"/>
                  <a:gd name="T17" fmla="*/ 14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6">
                    <a:moveTo>
                      <a:pt x="72" y="14"/>
                    </a:moveTo>
                    <a:cubicBezTo>
                      <a:pt x="64" y="6"/>
                      <a:pt x="55" y="0"/>
                      <a:pt x="43" y="0"/>
                    </a:cubicBezTo>
                    <a:cubicBezTo>
                      <a:pt x="30" y="0"/>
                      <a:pt x="21" y="6"/>
                      <a:pt x="13" y="14"/>
                    </a:cubicBezTo>
                    <a:cubicBezTo>
                      <a:pt x="4" y="21"/>
                      <a:pt x="0" y="32"/>
                      <a:pt x="0" y="42"/>
                    </a:cubicBezTo>
                    <a:cubicBezTo>
                      <a:pt x="0" y="56"/>
                      <a:pt x="4" y="65"/>
                      <a:pt x="13" y="73"/>
                    </a:cubicBezTo>
                    <a:cubicBezTo>
                      <a:pt x="21" y="82"/>
                      <a:pt x="30" y="86"/>
                      <a:pt x="43" y="86"/>
                    </a:cubicBezTo>
                    <a:cubicBezTo>
                      <a:pt x="55" y="86"/>
                      <a:pt x="64" y="82"/>
                      <a:pt x="72" y="73"/>
                    </a:cubicBezTo>
                    <a:cubicBezTo>
                      <a:pt x="81" y="65"/>
                      <a:pt x="85" y="56"/>
                      <a:pt x="85" y="42"/>
                    </a:cubicBezTo>
                    <a:cubicBezTo>
                      <a:pt x="85" y="32"/>
                      <a:pt x="81" y="21"/>
                      <a:pt x="72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417" name="Freeform 334"/>
              <p:cNvSpPr>
                <a:spLocks/>
              </p:cNvSpPr>
              <p:nvPr/>
            </p:nvSpPr>
            <p:spPr bwMode="auto">
              <a:xfrm>
                <a:off x="3970" y="959"/>
                <a:ext cx="44" cy="44"/>
              </a:xfrm>
              <a:custGeom>
                <a:avLst/>
                <a:gdLst>
                  <a:gd name="T0" fmla="*/ 72 w 85"/>
                  <a:gd name="T1" fmla="*/ 13 h 85"/>
                  <a:gd name="T2" fmla="*/ 43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3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3" y="0"/>
                    </a:cubicBezTo>
                    <a:cubicBezTo>
                      <a:pt x="30" y="0"/>
                      <a:pt x="21" y="5"/>
                      <a:pt x="13" y="13"/>
                    </a:cubicBezTo>
                    <a:cubicBezTo>
                      <a:pt x="4" y="21"/>
                      <a:pt x="0" y="31"/>
                      <a:pt x="0" y="42"/>
                    </a:cubicBezTo>
                    <a:cubicBezTo>
                      <a:pt x="0" y="55"/>
                      <a:pt x="4" y="64"/>
                      <a:pt x="13" y="72"/>
                    </a:cubicBezTo>
                    <a:cubicBezTo>
                      <a:pt x="21" y="81"/>
                      <a:pt x="30" y="85"/>
                      <a:pt x="43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418" name="Freeform 335"/>
              <p:cNvSpPr>
                <a:spLocks/>
              </p:cNvSpPr>
              <p:nvPr/>
            </p:nvSpPr>
            <p:spPr bwMode="auto">
              <a:xfrm>
                <a:off x="3970" y="1027"/>
                <a:ext cx="44" cy="43"/>
              </a:xfrm>
              <a:custGeom>
                <a:avLst/>
                <a:gdLst>
                  <a:gd name="T0" fmla="*/ 72 w 85"/>
                  <a:gd name="T1" fmla="*/ 13 h 85"/>
                  <a:gd name="T2" fmla="*/ 43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3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3" y="0"/>
                    </a:cubicBezTo>
                    <a:cubicBezTo>
                      <a:pt x="30" y="0"/>
                      <a:pt x="21" y="5"/>
                      <a:pt x="13" y="13"/>
                    </a:cubicBezTo>
                    <a:cubicBezTo>
                      <a:pt x="4" y="21"/>
                      <a:pt x="0" y="31"/>
                      <a:pt x="0" y="42"/>
                    </a:cubicBezTo>
                    <a:cubicBezTo>
                      <a:pt x="0" y="55"/>
                      <a:pt x="4" y="64"/>
                      <a:pt x="13" y="72"/>
                    </a:cubicBezTo>
                    <a:cubicBezTo>
                      <a:pt x="21" y="81"/>
                      <a:pt x="30" y="85"/>
                      <a:pt x="43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419" name="Freeform 336"/>
              <p:cNvSpPr>
                <a:spLocks/>
              </p:cNvSpPr>
              <p:nvPr/>
            </p:nvSpPr>
            <p:spPr bwMode="auto">
              <a:xfrm>
                <a:off x="3970" y="1094"/>
                <a:ext cx="44" cy="44"/>
              </a:xfrm>
              <a:custGeom>
                <a:avLst/>
                <a:gdLst>
                  <a:gd name="T0" fmla="*/ 72 w 85"/>
                  <a:gd name="T1" fmla="*/ 13 h 85"/>
                  <a:gd name="T2" fmla="*/ 43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3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3" y="0"/>
                    </a:cubicBezTo>
                    <a:cubicBezTo>
                      <a:pt x="30" y="0"/>
                      <a:pt x="21" y="5"/>
                      <a:pt x="13" y="13"/>
                    </a:cubicBezTo>
                    <a:cubicBezTo>
                      <a:pt x="4" y="21"/>
                      <a:pt x="0" y="31"/>
                      <a:pt x="0" y="42"/>
                    </a:cubicBezTo>
                    <a:cubicBezTo>
                      <a:pt x="0" y="55"/>
                      <a:pt x="4" y="64"/>
                      <a:pt x="13" y="72"/>
                    </a:cubicBezTo>
                    <a:cubicBezTo>
                      <a:pt x="21" y="81"/>
                      <a:pt x="30" y="85"/>
                      <a:pt x="43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420" name="Freeform 337"/>
              <p:cNvSpPr>
                <a:spLocks/>
              </p:cNvSpPr>
              <p:nvPr/>
            </p:nvSpPr>
            <p:spPr bwMode="auto">
              <a:xfrm>
                <a:off x="3970" y="1363"/>
                <a:ext cx="44" cy="44"/>
              </a:xfrm>
              <a:custGeom>
                <a:avLst/>
                <a:gdLst>
                  <a:gd name="T0" fmla="*/ 72 w 85"/>
                  <a:gd name="T1" fmla="*/ 13 h 85"/>
                  <a:gd name="T2" fmla="*/ 43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3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6"/>
                      <a:pt x="55" y="0"/>
                      <a:pt x="43" y="0"/>
                    </a:cubicBezTo>
                    <a:cubicBezTo>
                      <a:pt x="30" y="0"/>
                      <a:pt x="21" y="6"/>
                      <a:pt x="13" y="13"/>
                    </a:cubicBezTo>
                    <a:cubicBezTo>
                      <a:pt x="4" y="21"/>
                      <a:pt x="0" y="32"/>
                      <a:pt x="0" y="42"/>
                    </a:cubicBezTo>
                    <a:cubicBezTo>
                      <a:pt x="0" y="55"/>
                      <a:pt x="4" y="64"/>
                      <a:pt x="13" y="72"/>
                    </a:cubicBezTo>
                    <a:cubicBezTo>
                      <a:pt x="21" y="82"/>
                      <a:pt x="30" y="85"/>
                      <a:pt x="43" y="85"/>
                    </a:cubicBezTo>
                    <a:cubicBezTo>
                      <a:pt x="55" y="85"/>
                      <a:pt x="64" y="82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2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421" name="Freeform 338"/>
              <p:cNvSpPr>
                <a:spLocks/>
              </p:cNvSpPr>
              <p:nvPr/>
            </p:nvSpPr>
            <p:spPr bwMode="auto">
              <a:xfrm>
                <a:off x="3970" y="1431"/>
                <a:ext cx="44" cy="44"/>
              </a:xfrm>
              <a:custGeom>
                <a:avLst/>
                <a:gdLst>
                  <a:gd name="T0" fmla="*/ 72 w 85"/>
                  <a:gd name="T1" fmla="*/ 13 h 86"/>
                  <a:gd name="T2" fmla="*/ 43 w 85"/>
                  <a:gd name="T3" fmla="*/ 0 h 86"/>
                  <a:gd name="T4" fmla="*/ 13 w 85"/>
                  <a:gd name="T5" fmla="*/ 13 h 86"/>
                  <a:gd name="T6" fmla="*/ 0 w 85"/>
                  <a:gd name="T7" fmla="*/ 42 h 86"/>
                  <a:gd name="T8" fmla="*/ 13 w 85"/>
                  <a:gd name="T9" fmla="*/ 72 h 86"/>
                  <a:gd name="T10" fmla="*/ 43 w 85"/>
                  <a:gd name="T11" fmla="*/ 86 h 86"/>
                  <a:gd name="T12" fmla="*/ 72 w 85"/>
                  <a:gd name="T13" fmla="*/ 72 h 86"/>
                  <a:gd name="T14" fmla="*/ 85 w 85"/>
                  <a:gd name="T15" fmla="*/ 42 h 86"/>
                  <a:gd name="T16" fmla="*/ 72 w 85"/>
                  <a:gd name="T17" fmla="*/ 1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6">
                    <a:moveTo>
                      <a:pt x="72" y="13"/>
                    </a:moveTo>
                    <a:cubicBezTo>
                      <a:pt x="64" y="6"/>
                      <a:pt x="55" y="0"/>
                      <a:pt x="43" y="0"/>
                    </a:cubicBezTo>
                    <a:cubicBezTo>
                      <a:pt x="30" y="0"/>
                      <a:pt x="21" y="6"/>
                      <a:pt x="13" y="13"/>
                    </a:cubicBezTo>
                    <a:cubicBezTo>
                      <a:pt x="4" y="21"/>
                      <a:pt x="0" y="32"/>
                      <a:pt x="0" y="42"/>
                    </a:cubicBezTo>
                    <a:cubicBezTo>
                      <a:pt x="0" y="55"/>
                      <a:pt x="4" y="65"/>
                      <a:pt x="13" y="72"/>
                    </a:cubicBezTo>
                    <a:cubicBezTo>
                      <a:pt x="21" y="82"/>
                      <a:pt x="30" y="86"/>
                      <a:pt x="43" y="86"/>
                    </a:cubicBezTo>
                    <a:cubicBezTo>
                      <a:pt x="55" y="86"/>
                      <a:pt x="64" y="82"/>
                      <a:pt x="72" y="72"/>
                    </a:cubicBezTo>
                    <a:cubicBezTo>
                      <a:pt x="81" y="65"/>
                      <a:pt x="85" y="55"/>
                      <a:pt x="85" y="42"/>
                    </a:cubicBezTo>
                    <a:cubicBezTo>
                      <a:pt x="85" y="32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422" name="Freeform 339"/>
              <p:cNvSpPr>
                <a:spLocks/>
              </p:cNvSpPr>
              <p:nvPr/>
            </p:nvSpPr>
            <p:spPr bwMode="auto">
              <a:xfrm>
                <a:off x="3970" y="1498"/>
                <a:ext cx="44" cy="44"/>
              </a:xfrm>
              <a:custGeom>
                <a:avLst/>
                <a:gdLst>
                  <a:gd name="T0" fmla="*/ 72 w 85"/>
                  <a:gd name="T1" fmla="*/ 14 h 86"/>
                  <a:gd name="T2" fmla="*/ 43 w 85"/>
                  <a:gd name="T3" fmla="*/ 0 h 86"/>
                  <a:gd name="T4" fmla="*/ 13 w 85"/>
                  <a:gd name="T5" fmla="*/ 14 h 86"/>
                  <a:gd name="T6" fmla="*/ 0 w 85"/>
                  <a:gd name="T7" fmla="*/ 42 h 86"/>
                  <a:gd name="T8" fmla="*/ 13 w 85"/>
                  <a:gd name="T9" fmla="*/ 73 h 86"/>
                  <a:gd name="T10" fmla="*/ 43 w 85"/>
                  <a:gd name="T11" fmla="*/ 86 h 86"/>
                  <a:gd name="T12" fmla="*/ 72 w 85"/>
                  <a:gd name="T13" fmla="*/ 73 h 86"/>
                  <a:gd name="T14" fmla="*/ 85 w 85"/>
                  <a:gd name="T15" fmla="*/ 42 h 86"/>
                  <a:gd name="T16" fmla="*/ 72 w 85"/>
                  <a:gd name="T17" fmla="*/ 14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6">
                    <a:moveTo>
                      <a:pt x="72" y="14"/>
                    </a:moveTo>
                    <a:cubicBezTo>
                      <a:pt x="64" y="6"/>
                      <a:pt x="55" y="0"/>
                      <a:pt x="43" y="0"/>
                    </a:cubicBezTo>
                    <a:cubicBezTo>
                      <a:pt x="30" y="0"/>
                      <a:pt x="21" y="6"/>
                      <a:pt x="13" y="14"/>
                    </a:cubicBezTo>
                    <a:cubicBezTo>
                      <a:pt x="4" y="21"/>
                      <a:pt x="0" y="32"/>
                      <a:pt x="0" y="42"/>
                    </a:cubicBezTo>
                    <a:cubicBezTo>
                      <a:pt x="0" y="56"/>
                      <a:pt x="4" y="65"/>
                      <a:pt x="13" y="73"/>
                    </a:cubicBezTo>
                    <a:cubicBezTo>
                      <a:pt x="21" y="82"/>
                      <a:pt x="30" y="86"/>
                      <a:pt x="43" y="86"/>
                    </a:cubicBezTo>
                    <a:cubicBezTo>
                      <a:pt x="55" y="86"/>
                      <a:pt x="64" y="82"/>
                      <a:pt x="72" y="73"/>
                    </a:cubicBezTo>
                    <a:cubicBezTo>
                      <a:pt x="81" y="65"/>
                      <a:pt x="85" y="56"/>
                      <a:pt x="85" y="42"/>
                    </a:cubicBezTo>
                    <a:cubicBezTo>
                      <a:pt x="85" y="32"/>
                      <a:pt x="81" y="21"/>
                      <a:pt x="72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423" name="Freeform 340"/>
              <p:cNvSpPr>
                <a:spLocks/>
              </p:cNvSpPr>
              <p:nvPr/>
            </p:nvSpPr>
            <p:spPr bwMode="auto">
              <a:xfrm>
                <a:off x="3970" y="1566"/>
                <a:ext cx="44" cy="44"/>
              </a:xfrm>
              <a:custGeom>
                <a:avLst/>
                <a:gdLst>
                  <a:gd name="T0" fmla="*/ 72 w 85"/>
                  <a:gd name="T1" fmla="*/ 13 h 85"/>
                  <a:gd name="T2" fmla="*/ 43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3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3" y="0"/>
                    </a:cubicBezTo>
                    <a:cubicBezTo>
                      <a:pt x="30" y="0"/>
                      <a:pt x="21" y="5"/>
                      <a:pt x="13" y="13"/>
                    </a:cubicBezTo>
                    <a:cubicBezTo>
                      <a:pt x="4" y="21"/>
                      <a:pt x="0" y="31"/>
                      <a:pt x="0" y="42"/>
                    </a:cubicBezTo>
                    <a:cubicBezTo>
                      <a:pt x="0" y="55"/>
                      <a:pt x="4" y="64"/>
                      <a:pt x="13" y="72"/>
                    </a:cubicBezTo>
                    <a:cubicBezTo>
                      <a:pt x="21" y="81"/>
                      <a:pt x="30" y="85"/>
                      <a:pt x="43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424" name="Freeform 341"/>
              <p:cNvSpPr>
                <a:spLocks/>
              </p:cNvSpPr>
              <p:nvPr/>
            </p:nvSpPr>
            <p:spPr bwMode="auto">
              <a:xfrm>
                <a:off x="3970" y="1633"/>
                <a:ext cx="44" cy="44"/>
              </a:xfrm>
              <a:custGeom>
                <a:avLst/>
                <a:gdLst>
                  <a:gd name="T0" fmla="*/ 72 w 85"/>
                  <a:gd name="T1" fmla="*/ 13 h 85"/>
                  <a:gd name="T2" fmla="*/ 43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3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3" y="0"/>
                    </a:cubicBezTo>
                    <a:cubicBezTo>
                      <a:pt x="30" y="0"/>
                      <a:pt x="21" y="5"/>
                      <a:pt x="13" y="13"/>
                    </a:cubicBezTo>
                    <a:cubicBezTo>
                      <a:pt x="4" y="21"/>
                      <a:pt x="0" y="31"/>
                      <a:pt x="0" y="42"/>
                    </a:cubicBezTo>
                    <a:cubicBezTo>
                      <a:pt x="0" y="55"/>
                      <a:pt x="4" y="64"/>
                      <a:pt x="13" y="72"/>
                    </a:cubicBezTo>
                    <a:cubicBezTo>
                      <a:pt x="21" y="81"/>
                      <a:pt x="30" y="85"/>
                      <a:pt x="43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425" name="Freeform 342"/>
              <p:cNvSpPr>
                <a:spLocks/>
              </p:cNvSpPr>
              <p:nvPr/>
            </p:nvSpPr>
            <p:spPr bwMode="auto">
              <a:xfrm>
                <a:off x="4038" y="1970"/>
                <a:ext cx="43" cy="43"/>
              </a:xfrm>
              <a:custGeom>
                <a:avLst/>
                <a:gdLst>
                  <a:gd name="T0" fmla="*/ 72 w 85"/>
                  <a:gd name="T1" fmla="*/ 13 h 85"/>
                  <a:gd name="T2" fmla="*/ 44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4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4" y="0"/>
                    </a:cubicBezTo>
                    <a:cubicBezTo>
                      <a:pt x="30" y="0"/>
                      <a:pt x="21" y="5"/>
                      <a:pt x="13" y="13"/>
                    </a:cubicBezTo>
                    <a:cubicBezTo>
                      <a:pt x="4" y="21"/>
                      <a:pt x="0" y="32"/>
                      <a:pt x="0" y="42"/>
                    </a:cubicBezTo>
                    <a:cubicBezTo>
                      <a:pt x="0" y="54"/>
                      <a:pt x="4" y="64"/>
                      <a:pt x="13" y="72"/>
                    </a:cubicBezTo>
                    <a:cubicBezTo>
                      <a:pt x="21" y="81"/>
                      <a:pt x="30" y="85"/>
                      <a:pt x="44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4"/>
                      <a:pt x="85" y="42"/>
                    </a:cubicBezTo>
                    <a:cubicBezTo>
                      <a:pt x="85" y="32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426" name="Freeform 343"/>
              <p:cNvSpPr>
                <a:spLocks/>
              </p:cNvSpPr>
              <p:nvPr/>
            </p:nvSpPr>
            <p:spPr bwMode="auto">
              <a:xfrm>
                <a:off x="3970" y="1970"/>
                <a:ext cx="44" cy="43"/>
              </a:xfrm>
              <a:custGeom>
                <a:avLst/>
                <a:gdLst>
                  <a:gd name="T0" fmla="*/ 72 w 85"/>
                  <a:gd name="T1" fmla="*/ 13 h 85"/>
                  <a:gd name="T2" fmla="*/ 43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3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3" y="0"/>
                    </a:cubicBezTo>
                    <a:cubicBezTo>
                      <a:pt x="30" y="0"/>
                      <a:pt x="21" y="5"/>
                      <a:pt x="13" y="13"/>
                    </a:cubicBezTo>
                    <a:cubicBezTo>
                      <a:pt x="4" y="21"/>
                      <a:pt x="0" y="32"/>
                      <a:pt x="0" y="42"/>
                    </a:cubicBezTo>
                    <a:cubicBezTo>
                      <a:pt x="0" y="54"/>
                      <a:pt x="4" y="64"/>
                      <a:pt x="13" y="72"/>
                    </a:cubicBezTo>
                    <a:cubicBezTo>
                      <a:pt x="21" y="81"/>
                      <a:pt x="30" y="85"/>
                      <a:pt x="43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4"/>
                      <a:pt x="85" y="42"/>
                    </a:cubicBezTo>
                    <a:cubicBezTo>
                      <a:pt x="85" y="32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427" name="Freeform 344"/>
              <p:cNvSpPr>
                <a:spLocks/>
              </p:cNvSpPr>
              <p:nvPr/>
            </p:nvSpPr>
            <p:spPr bwMode="auto">
              <a:xfrm>
                <a:off x="4105" y="1970"/>
                <a:ext cx="44" cy="43"/>
              </a:xfrm>
              <a:custGeom>
                <a:avLst/>
                <a:gdLst>
                  <a:gd name="T0" fmla="*/ 72 w 86"/>
                  <a:gd name="T1" fmla="*/ 13 h 85"/>
                  <a:gd name="T2" fmla="*/ 44 w 86"/>
                  <a:gd name="T3" fmla="*/ 0 h 85"/>
                  <a:gd name="T4" fmla="*/ 13 w 86"/>
                  <a:gd name="T5" fmla="*/ 13 h 85"/>
                  <a:gd name="T6" fmla="*/ 0 w 86"/>
                  <a:gd name="T7" fmla="*/ 42 h 85"/>
                  <a:gd name="T8" fmla="*/ 13 w 86"/>
                  <a:gd name="T9" fmla="*/ 72 h 85"/>
                  <a:gd name="T10" fmla="*/ 44 w 86"/>
                  <a:gd name="T11" fmla="*/ 85 h 85"/>
                  <a:gd name="T12" fmla="*/ 72 w 86"/>
                  <a:gd name="T13" fmla="*/ 72 h 85"/>
                  <a:gd name="T14" fmla="*/ 86 w 86"/>
                  <a:gd name="T15" fmla="*/ 42 h 85"/>
                  <a:gd name="T16" fmla="*/ 72 w 86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5">
                    <a:moveTo>
                      <a:pt x="72" y="13"/>
                    </a:moveTo>
                    <a:cubicBezTo>
                      <a:pt x="65" y="5"/>
                      <a:pt x="55" y="0"/>
                      <a:pt x="44" y="0"/>
                    </a:cubicBezTo>
                    <a:cubicBezTo>
                      <a:pt x="31" y="0"/>
                      <a:pt x="21" y="5"/>
                      <a:pt x="13" y="13"/>
                    </a:cubicBezTo>
                    <a:cubicBezTo>
                      <a:pt x="4" y="21"/>
                      <a:pt x="0" y="32"/>
                      <a:pt x="0" y="42"/>
                    </a:cubicBezTo>
                    <a:cubicBezTo>
                      <a:pt x="0" y="54"/>
                      <a:pt x="4" y="64"/>
                      <a:pt x="13" y="72"/>
                    </a:cubicBezTo>
                    <a:cubicBezTo>
                      <a:pt x="21" y="81"/>
                      <a:pt x="31" y="85"/>
                      <a:pt x="44" y="85"/>
                    </a:cubicBezTo>
                    <a:cubicBezTo>
                      <a:pt x="55" y="85"/>
                      <a:pt x="65" y="81"/>
                      <a:pt x="72" y="72"/>
                    </a:cubicBezTo>
                    <a:cubicBezTo>
                      <a:pt x="82" y="64"/>
                      <a:pt x="86" y="54"/>
                      <a:pt x="86" y="42"/>
                    </a:cubicBezTo>
                    <a:cubicBezTo>
                      <a:pt x="86" y="32"/>
                      <a:pt x="82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428" name="Freeform 345"/>
              <p:cNvSpPr>
                <a:spLocks/>
              </p:cNvSpPr>
              <p:nvPr/>
            </p:nvSpPr>
            <p:spPr bwMode="auto">
              <a:xfrm>
                <a:off x="4038" y="2037"/>
                <a:ext cx="43" cy="44"/>
              </a:xfrm>
              <a:custGeom>
                <a:avLst/>
                <a:gdLst>
                  <a:gd name="T0" fmla="*/ 72 w 85"/>
                  <a:gd name="T1" fmla="*/ 13 h 85"/>
                  <a:gd name="T2" fmla="*/ 44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4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4" y="0"/>
                    </a:cubicBezTo>
                    <a:cubicBezTo>
                      <a:pt x="30" y="0"/>
                      <a:pt x="21" y="5"/>
                      <a:pt x="13" y="13"/>
                    </a:cubicBezTo>
                    <a:cubicBezTo>
                      <a:pt x="4" y="21"/>
                      <a:pt x="0" y="32"/>
                      <a:pt x="0" y="42"/>
                    </a:cubicBezTo>
                    <a:cubicBezTo>
                      <a:pt x="0" y="54"/>
                      <a:pt x="4" y="64"/>
                      <a:pt x="13" y="72"/>
                    </a:cubicBezTo>
                    <a:cubicBezTo>
                      <a:pt x="21" y="82"/>
                      <a:pt x="30" y="85"/>
                      <a:pt x="44" y="85"/>
                    </a:cubicBezTo>
                    <a:cubicBezTo>
                      <a:pt x="55" y="85"/>
                      <a:pt x="64" y="82"/>
                      <a:pt x="72" y="72"/>
                    </a:cubicBezTo>
                    <a:cubicBezTo>
                      <a:pt x="81" y="64"/>
                      <a:pt x="85" y="54"/>
                      <a:pt x="85" y="42"/>
                    </a:cubicBezTo>
                    <a:cubicBezTo>
                      <a:pt x="85" y="32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429" name="Freeform 346"/>
              <p:cNvSpPr>
                <a:spLocks/>
              </p:cNvSpPr>
              <p:nvPr/>
            </p:nvSpPr>
            <p:spPr bwMode="auto">
              <a:xfrm>
                <a:off x="4038" y="824"/>
                <a:ext cx="43" cy="44"/>
              </a:xfrm>
              <a:custGeom>
                <a:avLst/>
                <a:gdLst>
                  <a:gd name="T0" fmla="*/ 72 w 85"/>
                  <a:gd name="T1" fmla="*/ 14 h 86"/>
                  <a:gd name="T2" fmla="*/ 44 w 85"/>
                  <a:gd name="T3" fmla="*/ 0 h 86"/>
                  <a:gd name="T4" fmla="*/ 13 w 85"/>
                  <a:gd name="T5" fmla="*/ 14 h 86"/>
                  <a:gd name="T6" fmla="*/ 0 w 85"/>
                  <a:gd name="T7" fmla="*/ 42 h 86"/>
                  <a:gd name="T8" fmla="*/ 13 w 85"/>
                  <a:gd name="T9" fmla="*/ 73 h 86"/>
                  <a:gd name="T10" fmla="*/ 44 w 85"/>
                  <a:gd name="T11" fmla="*/ 86 h 86"/>
                  <a:gd name="T12" fmla="*/ 72 w 85"/>
                  <a:gd name="T13" fmla="*/ 73 h 86"/>
                  <a:gd name="T14" fmla="*/ 85 w 85"/>
                  <a:gd name="T15" fmla="*/ 42 h 86"/>
                  <a:gd name="T16" fmla="*/ 72 w 85"/>
                  <a:gd name="T17" fmla="*/ 14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6">
                    <a:moveTo>
                      <a:pt x="72" y="14"/>
                    </a:moveTo>
                    <a:cubicBezTo>
                      <a:pt x="64" y="6"/>
                      <a:pt x="55" y="0"/>
                      <a:pt x="44" y="0"/>
                    </a:cubicBezTo>
                    <a:cubicBezTo>
                      <a:pt x="30" y="0"/>
                      <a:pt x="21" y="6"/>
                      <a:pt x="13" y="14"/>
                    </a:cubicBezTo>
                    <a:cubicBezTo>
                      <a:pt x="4" y="21"/>
                      <a:pt x="0" y="32"/>
                      <a:pt x="0" y="42"/>
                    </a:cubicBezTo>
                    <a:cubicBezTo>
                      <a:pt x="0" y="55"/>
                      <a:pt x="4" y="65"/>
                      <a:pt x="13" y="73"/>
                    </a:cubicBezTo>
                    <a:cubicBezTo>
                      <a:pt x="21" y="82"/>
                      <a:pt x="30" y="86"/>
                      <a:pt x="44" y="86"/>
                    </a:cubicBezTo>
                    <a:cubicBezTo>
                      <a:pt x="55" y="86"/>
                      <a:pt x="64" y="82"/>
                      <a:pt x="72" y="73"/>
                    </a:cubicBezTo>
                    <a:cubicBezTo>
                      <a:pt x="81" y="65"/>
                      <a:pt x="85" y="55"/>
                      <a:pt x="85" y="42"/>
                    </a:cubicBezTo>
                    <a:cubicBezTo>
                      <a:pt x="85" y="32"/>
                      <a:pt x="81" y="21"/>
                      <a:pt x="72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430" name="Freeform 347"/>
              <p:cNvSpPr>
                <a:spLocks/>
              </p:cNvSpPr>
              <p:nvPr/>
            </p:nvSpPr>
            <p:spPr bwMode="auto">
              <a:xfrm>
                <a:off x="4038" y="892"/>
                <a:ext cx="43" cy="44"/>
              </a:xfrm>
              <a:custGeom>
                <a:avLst/>
                <a:gdLst>
                  <a:gd name="T0" fmla="*/ 72 w 85"/>
                  <a:gd name="T1" fmla="*/ 14 h 86"/>
                  <a:gd name="T2" fmla="*/ 44 w 85"/>
                  <a:gd name="T3" fmla="*/ 0 h 86"/>
                  <a:gd name="T4" fmla="*/ 13 w 85"/>
                  <a:gd name="T5" fmla="*/ 14 h 86"/>
                  <a:gd name="T6" fmla="*/ 0 w 85"/>
                  <a:gd name="T7" fmla="*/ 42 h 86"/>
                  <a:gd name="T8" fmla="*/ 13 w 85"/>
                  <a:gd name="T9" fmla="*/ 73 h 86"/>
                  <a:gd name="T10" fmla="*/ 44 w 85"/>
                  <a:gd name="T11" fmla="*/ 86 h 86"/>
                  <a:gd name="T12" fmla="*/ 72 w 85"/>
                  <a:gd name="T13" fmla="*/ 73 h 86"/>
                  <a:gd name="T14" fmla="*/ 85 w 85"/>
                  <a:gd name="T15" fmla="*/ 42 h 86"/>
                  <a:gd name="T16" fmla="*/ 72 w 85"/>
                  <a:gd name="T17" fmla="*/ 14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6">
                    <a:moveTo>
                      <a:pt x="72" y="14"/>
                    </a:moveTo>
                    <a:cubicBezTo>
                      <a:pt x="64" y="6"/>
                      <a:pt x="55" y="0"/>
                      <a:pt x="44" y="0"/>
                    </a:cubicBezTo>
                    <a:cubicBezTo>
                      <a:pt x="30" y="0"/>
                      <a:pt x="21" y="6"/>
                      <a:pt x="13" y="14"/>
                    </a:cubicBezTo>
                    <a:cubicBezTo>
                      <a:pt x="4" y="21"/>
                      <a:pt x="0" y="32"/>
                      <a:pt x="0" y="42"/>
                    </a:cubicBezTo>
                    <a:cubicBezTo>
                      <a:pt x="0" y="56"/>
                      <a:pt x="4" y="65"/>
                      <a:pt x="13" y="73"/>
                    </a:cubicBezTo>
                    <a:cubicBezTo>
                      <a:pt x="21" y="82"/>
                      <a:pt x="30" y="86"/>
                      <a:pt x="44" y="86"/>
                    </a:cubicBezTo>
                    <a:cubicBezTo>
                      <a:pt x="55" y="86"/>
                      <a:pt x="64" y="82"/>
                      <a:pt x="72" y="73"/>
                    </a:cubicBezTo>
                    <a:cubicBezTo>
                      <a:pt x="81" y="65"/>
                      <a:pt x="85" y="56"/>
                      <a:pt x="85" y="42"/>
                    </a:cubicBezTo>
                    <a:cubicBezTo>
                      <a:pt x="85" y="32"/>
                      <a:pt x="81" y="21"/>
                      <a:pt x="72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431" name="Freeform 348"/>
              <p:cNvSpPr>
                <a:spLocks/>
              </p:cNvSpPr>
              <p:nvPr/>
            </p:nvSpPr>
            <p:spPr bwMode="auto">
              <a:xfrm>
                <a:off x="4038" y="959"/>
                <a:ext cx="43" cy="44"/>
              </a:xfrm>
              <a:custGeom>
                <a:avLst/>
                <a:gdLst>
                  <a:gd name="T0" fmla="*/ 72 w 85"/>
                  <a:gd name="T1" fmla="*/ 13 h 85"/>
                  <a:gd name="T2" fmla="*/ 44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4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4" y="0"/>
                    </a:cubicBezTo>
                    <a:cubicBezTo>
                      <a:pt x="30" y="0"/>
                      <a:pt x="21" y="5"/>
                      <a:pt x="13" y="13"/>
                    </a:cubicBezTo>
                    <a:cubicBezTo>
                      <a:pt x="4" y="21"/>
                      <a:pt x="0" y="31"/>
                      <a:pt x="0" y="42"/>
                    </a:cubicBezTo>
                    <a:cubicBezTo>
                      <a:pt x="0" y="55"/>
                      <a:pt x="4" y="64"/>
                      <a:pt x="13" y="72"/>
                    </a:cubicBezTo>
                    <a:cubicBezTo>
                      <a:pt x="21" y="81"/>
                      <a:pt x="30" y="85"/>
                      <a:pt x="44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432" name="Freeform 349"/>
              <p:cNvSpPr>
                <a:spLocks/>
              </p:cNvSpPr>
              <p:nvPr/>
            </p:nvSpPr>
            <p:spPr bwMode="auto">
              <a:xfrm>
                <a:off x="4038" y="1027"/>
                <a:ext cx="43" cy="43"/>
              </a:xfrm>
              <a:custGeom>
                <a:avLst/>
                <a:gdLst>
                  <a:gd name="T0" fmla="*/ 72 w 85"/>
                  <a:gd name="T1" fmla="*/ 13 h 85"/>
                  <a:gd name="T2" fmla="*/ 44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4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4" y="0"/>
                    </a:cubicBezTo>
                    <a:cubicBezTo>
                      <a:pt x="30" y="0"/>
                      <a:pt x="21" y="5"/>
                      <a:pt x="13" y="13"/>
                    </a:cubicBezTo>
                    <a:cubicBezTo>
                      <a:pt x="4" y="21"/>
                      <a:pt x="0" y="31"/>
                      <a:pt x="0" y="42"/>
                    </a:cubicBezTo>
                    <a:cubicBezTo>
                      <a:pt x="0" y="55"/>
                      <a:pt x="4" y="64"/>
                      <a:pt x="13" y="72"/>
                    </a:cubicBezTo>
                    <a:cubicBezTo>
                      <a:pt x="21" y="81"/>
                      <a:pt x="30" y="85"/>
                      <a:pt x="44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433" name="Freeform 350"/>
              <p:cNvSpPr>
                <a:spLocks/>
              </p:cNvSpPr>
              <p:nvPr/>
            </p:nvSpPr>
            <p:spPr bwMode="auto">
              <a:xfrm>
                <a:off x="4038" y="1094"/>
                <a:ext cx="43" cy="44"/>
              </a:xfrm>
              <a:custGeom>
                <a:avLst/>
                <a:gdLst>
                  <a:gd name="T0" fmla="*/ 72 w 85"/>
                  <a:gd name="T1" fmla="*/ 13 h 85"/>
                  <a:gd name="T2" fmla="*/ 44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4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4" y="0"/>
                    </a:cubicBezTo>
                    <a:cubicBezTo>
                      <a:pt x="30" y="0"/>
                      <a:pt x="21" y="5"/>
                      <a:pt x="13" y="13"/>
                    </a:cubicBezTo>
                    <a:cubicBezTo>
                      <a:pt x="4" y="21"/>
                      <a:pt x="0" y="31"/>
                      <a:pt x="0" y="42"/>
                    </a:cubicBezTo>
                    <a:cubicBezTo>
                      <a:pt x="0" y="55"/>
                      <a:pt x="4" y="64"/>
                      <a:pt x="13" y="72"/>
                    </a:cubicBezTo>
                    <a:cubicBezTo>
                      <a:pt x="21" y="81"/>
                      <a:pt x="30" y="85"/>
                      <a:pt x="44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434" name="Freeform 351"/>
              <p:cNvSpPr>
                <a:spLocks/>
              </p:cNvSpPr>
              <p:nvPr/>
            </p:nvSpPr>
            <p:spPr bwMode="auto">
              <a:xfrm>
                <a:off x="4038" y="1363"/>
                <a:ext cx="43" cy="44"/>
              </a:xfrm>
              <a:custGeom>
                <a:avLst/>
                <a:gdLst>
                  <a:gd name="T0" fmla="*/ 72 w 85"/>
                  <a:gd name="T1" fmla="*/ 13 h 85"/>
                  <a:gd name="T2" fmla="*/ 44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4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6"/>
                      <a:pt x="55" y="0"/>
                      <a:pt x="44" y="0"/>
                    </a:cubicBezTo>
                    <a:cubicBezTo>
                      <a:pt x="30" y="0"/>
                      <a:pt x="21" y="6"/>
                      <a:pt x="13" y="13"/>
                    </a:cubicBezTo>
                    <a:cubicBezTo>
                      <a:pt x="4" y="21"/>
                      <a:pt x="0" y="32"/>
                      <a:pt x="0" y="42"/>
                    </a:cubicBezTo>
                    <a:cubicBezTo>
                      <a:pt x="0" y="55"/>
                      <a:pt x="4" y="64"/>
                      <a:pt x="13" y="72"/>
                    </a:cubicBezTo>
                    <a:cubicBezTo>
                      <a:pt x="21" y="82"/>
                      <a:pt x="30" y="85"/>
                      <a:pt x="44" y="85"/>
                    </a:cubicBezTo>
                    <a:cubicBezTo>
                      <a:pt x="55" y="85"/>
                      <a:pt x="64" y="82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2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435" name="Freeform 352"/>
              <p:cNvSpPr>
                <a:spLocks/>
              </p:cNvSpPr>
              <p:nvPr/>
            </p:nvSpPr>
            <p:spPr bwMode="auto">
              <a:xfrm>
                <a:off x="4038" y="1431"/>
                <a:ext cx="43" cy="44"/>
              </a:xfrm>
              <a:custGeom>
                <a:avLst/>
                <a:gdLst>
                  <a:gd name="T0" fmla="*/ 72 w 85"/>
                  <a:gd name="T1" fmla="*/ 13 h 86"/>
                  <a:gd name="T2" fmla="*/ 44 w 85"/>
                  <a:gd name="T3" fmla="*/ 0 h 86"/>
                  <a:gd name="T4" fmla="*/ 13 w 85"/>
                  <a:gd name="T5" fmla="*/ 13 h 86"/>
                  <a:gd name="T6" fmla="*/ 0 w 85"/>
                  <a:gd name="T7" fmla="*/ 42 h 86"/>
                  <a:gd name="T8" fmla="*/ 13 w 85"/>
                  <a:gd name="T9" fmla="*/ 72 h 86"/>
                  <a:gd name="T10" fmla="*/ 44 w 85"/>
                  <a:gd name="T11" fmla="*/ 86 h 86"/>
                  <a:gd name="T12" fmla="*/ 72 w 85"/>
                  <a:gd name="T13" fmla="*/ 72 h 86"/>
                  <a:gd name="T14" fmla="*/ 85 w 85"/>
                  <a:gd name="T15" fmla="*/ 42 h 86"/>
                  <a:gd name="T16" fmla="*/ 72 w 85"/>
                  <a:gd name="T17" fmla="*/ 1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6">
                    <a:moveTo>
                      <a:pt x="72" y="13"/>
                    </a:moveTo>
                    <a:cubicBezTo>
                      <a:pt x="64" y="6"/>
                      <a:pt x="55" y="0"/>
                      <a:pt x="44" y="0"/>
                    </a:cubicBezTo>
                    <a:cubicBezTo>
                      <a:pt x="30" y="0"/>
                      <a:pt x="21" y="6"/>
                      <a:pt x="13" y="13"/>
                    </a:cubicBezTo>
                    <a:cubicBezTo>
                      <a:pt x="4" y="21"/>
                      <a:pt x="0" y="32"/>
                      <a:pt x="0" y="42"/>
                    </a:cubicBezTo>
                    <a:cubicBezTo>
                      <a:pt x="0" y="55"/>
                      <a:pt x="4" y="65"/>
                      <a:pt x="13" y="72"/>
                    </a:cubicBezTo>
                    <a:cubicBezTo>
                      <a:pt x="21" y="82"/>
                      <a:pt x="30" y="86"/>
                      <a:pt x="44" y="86"/>
                    </a:cubicBezTo>
                    <a:cubicBezTo>
                      <a:pt x="55" y="86"/>
                      <a:pt x="64" y="82"/>
                      <a:pt x="72" y="72"/>
                    </a:cubicBezTo>
                    <a:cubicBezTo>
                      <a:pt x="81" y="65"/>
                      <a:pt x="85" y="55"/>
                      <a:pt x="85" y="42"/>
                    </a:cubicBezTo>
                    <a:cubicBezTo>
                      <a:pt x="85" y="32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436" name="Freeform 353"/>
              <p:cNvSpPr>
                <a:spLocks/>
              </p:cNvSpPr>
              <p:nvPr/>
            </p:nvSpPr>
            <p:spPr bwMode="auto">
              <a:xfrm>
                <a:off x="4038" y="1498"/>
                <a:ext cx="43" cy="44"/>
              </a:xfrm>
              <a:custGeom>
                <a:avLst/>
                <a:gdLst>
                  <a:gd name="T0" fmla="*/ 72 w 85"/>
                  <a:gd name="T1" fmla="*/ 14 h 86"/>
                  <a:gd name="T2" fmla="*/ 44 w 85"/>
                  <a:gd name="T3" fmla="*/ 0 h 86"/>
                  <a:gd name="T4" fmla="*/ 13 w 85"/>
                  <a:gd name="T5" fmla="*/ 14 h 86"/>
                  <a:gd name="T6" fmla="*/ 0 w 85"/>
                  <a:gd name="T7" fmla="*/ 42 h 86"/>
                  <a:gd name="T8" fmla="*/ 13 w 85"/>
                  <a:gd name="T9" fmla="*/ 73 h 86"/>
                  <a:gd name="T10" fmla="*/ 44 w 85"/>
                  <a:gd name="T11" fmla="*/ 86 h 86"/>
                  <a:gd name="T12" fmla="*/ 72 w 85"/>
                  <a:gd name="T13" fmla="*/ 73 h 86"/>
                  <a:gd name="T14" fmla="*/ 85 w 85"/>
                  <a:gd name="T15" fmla="*/ 42 h 86"/>
                  <a:gd name="T16" fmla="*/ 72 w 85"/>
                  <a:gd name="T17" fmla="*/ 14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6">
                    <a:moveTo>
                      <a:pt x="72" y="14"/>
                    </a:moveTo>
                    <a:cubicBezTo>
                      <a:pt x="64" y="6"/>
                      <a:pt x="55" y="0"/>
                      <a:pt x="44" y="0"/>
                    </a:cubicBezTo>
                    <a:cubicBezTo>
                      <a:pt x="30" y="0"/>
                      <a:pt x="21" y="6"/>
                      <a:pt x="13" y="14"/>
                    </a:cubicBezTo>
                    <a:cubicBezTo>
                      <a:pt x="4" y="21"/>
                      <a:pt x="0" y="32"/>
                      <a:pt x="0" y="42"/>
                    </a:cubicBezTo>
                    <a:cubicBezTo>
                      <a:pt x="0" y="56"/>
                      <a:pt x="4" y="65"/>
                      <a:pt x="13" y="73"/>
                    </a:cubicBezTo>
                    <a:cubicBezTo>
                      <a:pt x="21" y="82"/>
                      <a:pt x="30" y="86"/>
                      <a:pt x="44" y="86"/>
                    </a:cubicBezTo>
                    <a:cubicBezTo>
                      <a:pt x="55" y="86"/>
                      <a:pt x="64" y="82"/>
                      <a:pt x="72" y="73"/>
                    </a:cubicBezTo>
                    <a:cubicBezTo>
                      <a:pt x="81" y="65"/>
                      <a:pt x="85" y="56"/>
                      <a:pt x="85" y="42"/>
                    </a:cubicBezTo>
                    <a:cubicBezTo>
                      <a:pt x="85" y="32"/>
                      <a:pt x="81" y="21"/>
                      <a:pt x="72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437" name="Freeform 354"/>
              <p:cNvSpPr>
                <a:spLocks/>
              </p:cNvSpPr>
              <p:nvPr/>
            </p:nvSpPr>
            <p:spPr bwMode="auto">
              <a:xfrm>
                <a:off x="4038" y="1566"/>
                <a:ext cx="43" cy="44"/>
              </a:xfrm>
              <a:custGeom>
                <a:avLst/>
                <a:gdLst>
                  <a:gd name="T0" fmla="*/ 72 w 85"/>
                  <a:gd name="T1" fmla="*/ 13 h 85"/>
                  <a:gd name="T2" fmla="*/ 44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4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4" y="0"/>
                    </a:cubicBezTo>
                    <a:cubicBezTo>
                      <a:pt x="30" y="0"/>
                      <a:pt x="21" y="5"/>
                      <a:pt x="13" y="13"/>
                    </a:cubicBezTo>
                    <a:cubicBezTo>
                      <a:pt x="4" y="21"/>
                      <a:pt x="0" y="31"/>
                      <a:pt x="0" y="42"/>
                    </a:cubicBezTo>
                    <a:cubicBezTo>
                      <a:pt x="0" y="55"/>
                      <a:pt x="4" y="64"/>
                      <a:pt x="13" y="72"/>
                    </a:cubicBezTo>
                    <a:cubicBezTo>
                      <a:pt x="21" y="81"/>
                      <a:pt x="30" y="85"/>
                      <a:pt x="44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438" name="Freeform 355"/>
              <p:cNvSpPr>
                <a:spLocks/>
              </p:cNvSpPr>
              <p:nvPr/>
            </p:nvSpPr>
            <p:spPr bwMode="auto">
              <a:xfrm>
                <a:off x="4038" y="1700"/>
                <a:ext cx="43" cy="44"/>
              </a:xfrm>
              <a:custGeom>
                <a:avLst/>
                <a:gdLst>
                  <a:gd name="T0" fmla="*/ 72 w 85"/>
                  <a:gd name="T1" fmla="*/ 13 h 85"/>
                  <a:gd name="T2" fmla="*/ 44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4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4" y="0"/>
                    </a:cubicBezTo>
                    <a:cubicBezTo>
                      <a:pt x="30" y="0"/>
                      <a:pt x="21" y="5"/>
                      <a:pt x="13" y="13"/>
                    </a:cubicBezTo>
                    <a:cubicBezTo>
                      <a:pt x="4" y="21"/>
                      <a:pt x="0" y="31"/>
                      <a:pt x="0" y="42"/>
                    </a:cubicBezTo>
                    <a:cubicBezTo>
                      <a:pt x="0" y="55"/>
                      <a:pt x="4" y="64"/>
                      <a:pt x="13" y="72"/>
                    </a:cubicBezTo>
                    <a:cubicBezTo>
                      <a:pt x="21" y="81"/>
                      <a:pt x="30" y="85"/>
                      <a:pt x="44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439" name="Freeform 356"/>
              <p:cNvSpPr>
                <a:spLocks/>
              </p:cNvSpPr>
              <p:nvPr/>
            </p:nvSpPr>
            <p:spPr bwMode="auto">
              <a:xfrm>
                <a:off x="4105" y="959"/>
                <a:ext cx="44" cy="44"/>
              </a:xfrm>
              <a:custGeom>
                <a:avLst/>
                <a:gdLst>
                  <a:gd name="T0" fmla="*/ 72 w 86"/>
                  <a:gd name="T1" fmla="*/ 13 h 85"/>
                  <a:gd name="T2" fmla="*/ 44 w 86"/>
                  <a:gd name="T3" fmla="*/ 0 h 85"/>
                  <a:gd name="T4" fmla="*/ 13 w 86"/>
                  <a:gd name="T5" fmla="*/ 13 h 85"/>
                  <a:gd name="T6" fmla="*/ 0 w 86"/>
                  <a:gd name="T7" fmla="*/ 42 h 85"/>
                  <a:gd name="T8" fmla="*/ 13 w 86"/>
                  <a:gd name="T9" fmla="*/ 72 h 85"/>
                  <a:gd name="T10" fmla="*/ 44 w 86"/>
                  <a:gd name="T11" fmla="*/ 85 h 85"/>
                  <a:gd name="T12" fmla="*/ 72 w 86"/>
                  <a:gd name="T13" fmla="*/ 72 h 85"/>
                  <a:gd name="T14" fmla="*/ 86 w 86"/>
                  <a:gd name="T15" fmla="*/ 42 h 85"/>
                  <a:gd name="T16" fmla="*/ 72 w 86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5">
                    <a:moveTo>
                      <a:pt x="72" y="13"/>
                    </a:moveTo>
                    <a:cubicBezTo>
                      <a:pt x="65" y="5"/>
                      <a:pt x="55" y="0"/>
                      <a:pt x="44" y="0"/>
                    </a:cubicBezTo>
                    <a:cubicBezTo>
                      <a:pt x="31" y="0"/>
                      <a:pt x="21" y="5"/>
                      <a:pt x="13" y="13"/>
                    </a:cubicBezTo>
                    <a:cubicBezTo>
                      <a:pt x="4" y="21"/>
                      <a:pt x="0" y="31"/>
                      <a:pt x="0" y="42"/>
                    </a:cubicBezTo>
                    <a:cubicBezTo>
                      <a:pt x="0" y="55"/>
                      <a:pt x="4" y="64"/>
                      <a:pt x="13" y="72"/>
                    </a:cubicBezTo>
                    <a:cubicBezTo>
                      <a:pt x="21" y="81"/>
                      <a:pt x="31" y="85"/>
                      <a:pt x="44" y="85"/>
                    </a:cubicBezTo>
                    <a:cubicBezTo>
                      <a:pt x="55" y="85"/>
                      <a:pt x="65" y="81"/>
                      <a:pt x="72" y="72"/>
                    </a:cubicBezTo>
                    <a:cubicBezTo>
                      <a:pt x="82" y="64"/>
                      <a:pt x="86" y="55"/>
                      <a:pt x="86" y="42"/>
                    </a:cubicBezTo>
                    <a:cubicBezTo>
                      <a:pt x="86" y="31"/>
                      <a:pt x="82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440" name="Freeform 357"/>
              <p:cNvSpPr>
                <a:spLocks/>
              </p:cNvSpPr>
              <p:nvPr/>
            </p:nvSpPr>
            <p:spPr bwMode="auto">
              <a:xfrm>
                <a:off x="4105" y="1027"/>
                <a:ext cx="44" cy="43"/>
              </a:xfrm>
              <a:custGeom>
                <a:avLst/>
                <a:gdLst>
                  <a:gd name="T0" fmla="*/ 72 w 86"/>
                  <a:gd name="T1" fmla="*/ 13 h 85"/>
                  <a:gd name="T2" fmla="*/ 44 w 86"/>
                  <a:gd name="T3" fmla="*/ 0 h 85"/>
                  <a:gd name="T4" fmla="*/ 13 w 86"/>
                  <a:gd name="T5" fmla="*/ 13 h 85"/>
                  <a:gd name="T6" fmla="*/ 0 w 86"/>
                  <a:gd name="T7" fmla="*/ 42 h 85"/>
                  <a:gd name="T8" fmla="*/ 13 w 86"/>
                  <a:gd name="T9" fmla="*/ 72 h 85"/>
                  <a:gd name="T10" fmla="*/ 44 w 86"/>
                  <a:gd name="T11" fmla="*/ 85 h 85"/>
                  <a:gd name="T12" fmla="*/ 72 w 86"/>
                  <a:gd name="T13" fmla="*/ 72 h 85"/>
                  <a:gd name="T14" fmla="*/ 86 w 86"/>
                  <a:gd name="T15" fmla="*/ 42 h 85"/>
                  <a:gd name="T16" fmla="*/ 72 w 86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5">
                    <a:moveTo>
                      <a:pt x="72" y="13"/>
                    </a:moveTo>
                    <a:cubicBezTo>
                      <a:pt x="65" y="5"/>
                      <a:pt x="55" y="0"/>
                      <a:pt x="44" y="0"/>
                    </a:cubicBezTo>
                    <a:cubicBezTo>
                      <a:pt x="31" y="0"/>
                      <a:pt x="21" y="5"/>
                      <a:pt x="13" y="13"/>
                    </a:cubicBezTo>
                    <a:cubicBezTo>
                      <a:pt x="4" y="21"/>
                      <a:pt x="0" y="31"/>
                      <a:pt x="0" y="42"/>
                    </a:cubicBezTo>
                    <a:cubicBezTo>
                      <a:pt x="0" y="55"/>
                      <a:pt x="4" y="64"/>
                      <a:pt x="13" y="72"/>
                    </a:cubicBezTo>
                    <a:cubicBezTo>
                      <a:pt x="21" y="81"/>
                      <a:pt x="31" y="85"/>
                      <a:pt x="44" y="85"/>
                    </a:cubicBezTo>
                    <a:cubicBezTo>
                      <a:pt x="55" y="85"/>
                      <a:pt x="65" y="81"/>
                      <a:pt x="72" y="72"/>
                    </a:cubicBezTo>
                    <a:cubicBezTo>
                      <a:pt x="82" y="64"/>
                      <a:pt x="86" y="55"/>
                      <a:pt x="86" y="42"/>
                    </a:cubicBezTo>
                    <a:cubicBezTo>
                      <a:pt x="86" y="31"/>
                      <a:pt x="82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441" name="Freeform 358"/>
              <p:cNvSpPr>
                <a:spLocks/>
              </p:cNvSpPr>
              <p:nvPr/>
            </p:nvSpPr>
            <p:spPr bwMode="auto">
              <a:xfrm>
                <a:off x="4105" y="1094"/>
                <a:ext cx="44" cy="44"/>
              </a:xfrm>
              <a:custGeom>
                <a:avLst/>
                <a:gdLst>
                  <a:gd name="T0" fmla="*/ 72 w 86"/>
                  <a:gd name="T1" fmla="*/ 13 h 85"/>
                  <a:gd name="T2" fmla="*/ 44 w 86"/>
                  <a:gd name="T3" fmla="*/ 0 h 85"/>
                  <a:gd name="T4" fmla="*/ 13 w 86"/>
                  <a:gd name="T5" fmla="*/ 13 h 85"/>
                  <a:gd name="T6" fmla="*/ 0 w 86"/>
                  <a:gd name="T7" fmla="*/ 42 h 85"/>
                  <a:gd name="T8" fmla="*/ 13 w 86"/>
                  <a:gd name="T9" fmla="*/ 72 h 85"/>
                  <a:gd name="T10" fmla="*/ 44 w 86"/>
                  <a:gd name="T11" fmla="*/ 85 h 85"/>
                  <a:gd name="T12" fmla="*/ 72 w 86"/>
                  <a:gd name="T13" fmla="*/ 72 h 85"/>
                  <a:gd name="T14" fmla="*/ 86 w 86"/>
                  <a:gd name="T15" fmla="*/ 42 h 85"/>
                  <a:gd name="T16" fmla="*/ 72 w 86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5">
                    <a:moveTo>
                      <a:pt x="72" y="13"/>
                    </a:moveTo>
                    <a:cubicBezTo>
                      <a:pt x="65" y="5"/>
                      <a:pt x="55" y="0"/>
                      <a:pt x="44" y="0"/>
                    </a:cubicBezTo>
                    <a:cubicBezTo>
                      <a:pt x="31" y="0"/>
                      <a:pt x="21" y="5"/>
                      <a:pt x="13" y="13"/>
                    </a:cubicBezTo>
                    <a:cubicBezTo>
                      <a:pt x="4" y="21"/>
                      <a:pt x="0" y="31"/>
                      <a:pt x="0" y="42"/>
                    </a:cubicBezTo>
                    <a:cubicBezTo>
                      <a:pt x="0" y="55"/>
                      <a:pt x="4" y="64"/>
                      <a:pt x="13" y="72"/>
                    </a:cubicBezTo>
                    <a:cubicBezTo>
                      <a:pt x="21" y="81"/>
                      <a:pt x="31" y="85"/>
                      <a:pt x="44" y="85"/>
                    </a:cubicBezTo>
                    <a:cubicBezTo>
                      <a:pt x="55" y="85"/>
                      <a:pt x="65" y="81"/>
                      <a:pt x="72" y="72"/>
                    </a:cubicBezTo>
                    <a:cubicBezTo>
                      <a:pt x="82" y="64"/>
                      <a:pt x="86" y="55"/>
                      <a:pt x="86" y="42"/>
                    </a:cubicBezTo>
                    <a:cubicBezTo>
                      <a:pt x="86" y="31"/>
                      <a:pt x="82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442" name="Freeform 359"/>
              <p:cNvSpPr>
                <a:spLocks/>
              </p:cNvSpPr>
              <p:nvPr/>
            </p:nvSpPr>
            <p:spPr bwMode="auto">
              <a:xfrm>
                <a:off x="4105" y="1363"/>
                <a:ext cx="44" cy="44"/>
              </a:xfrm>
              <a:custGeom>
                <a:avLst/>
                <a:gdLst>
                  <a:gd name="T0" fmla="*/ 72 w 86"/>
                  <a:gd name="T1" fmla="*/ 13 h 85"/>
                  <a:gd name="T2" fmla="*/ 44 w 86"/>
                  <a:gd name="T3" fmla="*/ 0 h 85"/>
                  <a:gd name="T4" fmla="*/ 13 w 86"/>
                  <a:gd name="T5" fmla="*/ 13 h 85"/>
                  <a:gd name="T6" fmla="*/ 0 w 86"/>
                  <a:gd name="T7" fmla="*/ 42 h 85"/>
                  <a:gd name="T8" fmla="*/ 13 w 86"/>
                  <a:gd name="T9" fmla="*/ 72 h 85"/>
                  <a:gd name="T10" fmla="*/ 44 w 86"/>
                  <a:gd name="T11" fmla="*/ 85 h 85"/>
                  <a:gd name="T12" fmla="*/ 72 w 86"/>
                  <a:gd name="T13" fmla="*/ 72 h 85"/>
                  <a:gd name="T14" fmla="*/ 86 w 86"/>
                  <a:gd name="T15" fmla="*/ 42 h 85"/>
                  <a:gd name="T16" fmla="*/ 72 w 86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5">
                    <a:moveTo>
                      <a:pt x="72" y="13"/>
                    </a:moveTo>
                    <a:cubicBezTo>
                      <a:pt x="65" y="6"/>
                      <a:pt x="55" y="0"/>
                      <a:pt x="44" y="0"/>
                    </a:cubicBezTo>
                    <a:cubicBezTo>
                      <a:pt x="31" y="0"/>
                      <a:pt x="21" y="6"/>
                      <a:pt x="13" y="13"/>
                    </a:cubicBezTo>
                    <a:cubicBezTo>
                      <a:pt x="4" y="21"/>
                      <a:pt x="0" y="32"/>
                      <a:pt x="0" y="42"/>
                    </a:cubicBezTo>
                    <a:cubicBezTo>
                      <a:pt x="0" y="55"/>
                      <a:pt x="4" y="64"/>
                      <a:pt x="13" y="72"/>
                    </a:cubicBezTo>
                    <a:cubicBezTo>
                      <a:pt x="21" y="82"/>
                      <a:pt x="31" y="85"/>
                      <a:pt x="44" y="85"/>
                    </a:cubicBezTo>
                    <a:cubicBezTo>
                      <a:pt x="55" y="85"/>
                      <a:pt x="65" y="82"/>
                      <a:pt x="72" y="72"/>
                    </a:cubicBezTo>
                    <a:cubicBezTo>
                      <a:pt x="82" y="64"/>
                      <a:pt x="86" y="55"/>
                      <a:pt x="86" y="42"/>
                    </a:cubicBezTo>
                    <a:cubicBezTo>
                      <a:pt x="86" y="32"/>
                      <a:pt x="82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443" name="Freeform 360"/>
              <p:cNvSpPr>
                <a:spLocks/>
              </p:cNvSpPr>
              <p:nvPr/>
            </p:nvSpPr>
            <p:spPr bwMode="auto">
              <a:xfrm>
                <a:off x="4172" y="959"/>
                <a:ext cx="45" cy="44"/>
              </a:xfrm>
              <a:custGeom>
                <a:avLst/>
                <a:gdLst>
                  <a:gd name="T0" fmla="*/ 73 w 86"/>
                  <a:gd name="T1" fmla="*/ 13 h 85"/>
                  <a:gd name="T2" fmla="*/ 44 w 86"/>
                  <a:gd name="T3" fmla="*/ 0 h 85"/>
                  <a:gd name="T4" fmla="*/ 13 w 86"/>
                  <a:gd name="T5" fmla="*/ 13 h 85"/>
                  <a:gd name="T6" fmla="*/ 0 w 86"/>
                  <a:gd name="T7" fmla="*/ 42 h 85"/>
                  <a:gd name="T8" fmla="*/ 13 w 86"/>
                  <a:gd name="T9" fmla="*/ 72 h 85"/>
                  <a:gd name="T10" fmla="*/ 44 w 86"/>
                  <a:gd name="T11" fmla="*/ 85 h 85"/>
                  <a:gd name="T12" fmla="*/ 73 w 86"/>
                  <a:gd name="T13" fmla="*/ 72 h 85"/>
                  <a:gd name="T14" fmla="*/ 86 w 86"/>
                  <a:gd name="T15" fmla="*/ 42 h 85"/>
                  <a:gd name="T16" fmla="*/ 73 w 86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5">
                    <a:moveTo>
                      <a:pt x="73" y="13"/>
                    </a:moveTo>
                    <a:cubicBezTo>
                      <a:pt x="65" y="5"/>
                      <a:pt x="56" y="0"/>
                      <a:pt x="44" y="0"/>
                    </a:cubicBezTo>
                    <a:cubicBezTo>
                      <a:pt x="31" y="0"/>
                      <a:pt x="21" y="5"/>
                      <a:pt x="13" y="13"/>
                    </a:cubicBezTo>
                    <a:cubicBezTo>
                      <a:pt x="4" y="21"/>
                      <a:pt x="0" y="31"/>
                      <a:pt x="0" y="42"/>
                    </a:cubicBezTo>
                    <a:cubicBezTo>
                      <a:pt x="0" y="55"/>
                      <a:pt x="4" y="64"/>
                      <a:pt x="13" y="72"/>
                    </a:cubicBezTo>
                    <a:cubicBezTo>
                      <a:pt x="21" y="81"/>
                      <a:pt x="31" y="85"/>
                      <a:pt x="44" y="85"/>
                    </a:cubicBezTo>
                    <a:cubicBezTo>
                      <a:pt x="56" y="85"/>
                      <a:pt x="65" y="81"/>
                      <a:pt x="73" y="72"/>
                    </a:cubicBezTo>
                    <a:cubicBezTo>
                      <a:pt x="82" y="64"/>
                      <a:pt x="86" y="55"/>
                      <a:pt x="86" y="42"/>
                    </a:cubicBezTo>
                    <a:cubicBezTo>
                      <a:pt x="86" y="31"/>
                      <a:pt x="82" y="21"/>
                      <a:pt x="73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444" name="Freeform 361"/>
              <p:cNvSpPr>
                <a:spLocks/>
              </p:cNvSpPr>
              <p:nvPr/>
            </p:nvSpPr>
            <p:spPr bwMode="auto">
              <a:xfrm>
                <a:off x="4172" y="1027"/>
                <a:ext cx="45" cy="43"/>
              </a:xfrm>
              <a:custGeom>
                <a:avLst/>
                <a:gdLst>
                  <a:gd name="T0" fmla="*/ 73 w 86"/>
                  <a:gd name="T1" fmla="*/ 13 h 85"/>
                  <a:gd name="T2" fmla="*/ 44 w 86"/>
                  <a:gd name="T3" fmla="*/ 0 h 85"/>
                  <a:gd name="T4" fmla="*/ 13 w 86"/>
                  <a:gd name="T5" fmla="*/ 13 h 85"/>
                  <a:gd name="T6" fmla="*/ 0 w 86"/>
                  <a:gd name="T7" fmla="*/ 42 h 85"/>
                  <a:gd name="T8" fmla="*/ 13 w 86"/>
                  <a:gd name="T9" fmla="*/ 72 h 85"/>
                  <a:gd name="T10" fmla="*/ 44 w 86"/>
                  <a:gd name="T11" fmla="*/ 85 h 85"/>
                  <a:gd name="T12" fmla="*/ 73 w 86"/>
                  <a:gd name="T13" fmla="*/ 72 h 85"/>
                  <a:gd name="T14" fmla="*/ 86 w 86"/>
                  <a:gd name="T15" fmla="*/ 42 h 85"/>
                  <a:gd name="T16" fmla="*/ 73 w 86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5">
                    <a:moveTo>
                      <a:pt x="73" y="13"/>
                    </a:moveTo>
                    <a:cubicBezTo>
                      <a:pt x="65" y="5"/>
                      <a:pt x="56" y="0"/>
                      <a:pt x="44" y="0"/>
                    </a:cubicBezTo>
                    <a:cubicBezTo>
                      <a:pt x="31" y="0"/>
                      <a:pt x="21" y="5"/>
                      <a:pt x="13" y="13"/>
                    </a:cubicBezTo>
                    <a:cubicBezTo>
                      <a:pt x="4" y="21"/>
                      <a:pt x="0" y="31"/>
                      <a:pt x="0" y="42"/>
                    </a:cubicBezTo>
                    <a:cubicBezTo>
                      <a:pt x="0" y="55"/>
                      <a:pt x="4" y="64"/>
                      <a:pt x="13" y="72"/>
                    </a:cubicBezTo>
                    <a:cubicBezTo>
                      <a:pt x="21" y="81"/>
                      <a:pt x="31" y="85"/>
                      <a:pt x="44" y="85"/>
                    </a:cubicBezTo>
                    <a:cubicBezTo>
                      <a:pt x="56" y="85"/>
                      <a:pt x="65" y="81"/>
                      <a:pt x="73" y="72"/>
                    </a:cubicBezTo>
                    <a:cubicBezTo>
                      <a:pt x="82" y="64"/>
                      <a:pt x="86" y="55"/>
                      <a:pt x="86" y="42"/>
                    </a:cubicBezTo>
                    <a:cubicBezTo>
                      <a:pt x="86" y="31"/>
                      <a:pt x="82" y="21"/>
                      <a:pt x="73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445" name="Freeform 362"/>
              <p:cNvSpPr>
                <a:spLocks/>
              </p:cNvSpPr>
              <p:nvPr/>
            </p:nvSpPr>
            <p:spPr bwMode="auto">
              <a:xfrm>
                <a:off x="4172" y="1094"/>
                <a:ext cx="45" cy="44"/>
              </a:xfrm>
              <a:custGeom>
                <a:avLst/>
                <a:gdLst>
                  <a:gd name="T0" fmla="*/ 73 w 86"/>
                  <a:gd name="T1" fmla="*/ 13 h 85"/>
                  <a:gd name="T2" fmla="*/ 44 w 86"/>
                  <a:gd name="T3" fmla="*/ 0 h 85"/>
                  <a:gd name="T4" fmla="*/ 13 w 86"/>
                  <a:gd name="T5" fmla="*/ 13 h 85"/>
                  <a:gd name="T6" fmla="*/ 0 w 86"/>
                  <a:gd name="T7" fmla="*/ 42 h 85"/>
                  <a:gd name="T8" fmla="*/ 13 w 86"/>
                  <a:gd name="T9" fmla="*/ 72 h 85"/>
                  <a:gd name="T10" fmla="*/ 44 w 86"/>
                  <a:gd name="T11" fmla="*/ 85 h 85"/>
                  <a:gd name="T12" fmla="*/ 73 w 86"/>
                  <a:gd name="T13" fmla="*/ 72 h 85"/>
                  <a:gd name="T14" fmla="*/ 86 w 86"/>
                  <a:gd name="T15" fmla="*/ 42 h 85"/>
                  <a:gd name="T16" fmla="*/ 73 w 86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5">
                    <a:moveTo>
                      <a:pt x="73" y="13"/>
                    </a:moveTo>
                    <a:cubicBezTo>
                      <a:pt x="65" y="5"/>
                      <a:pt x="56" y="0"/>
                      <a:pt x="44" y="0"/>
                    </a:cubicBezTo>
                    <a:cubicBezTo>
                      <a:pt x="31" y="0"/>
                      <a:pt x="21" y="5"/>
                      <a:pt x="13" y="13"/>
                    </a:cubicBezTo>
                    <a:cubicBezTo>
                      <a:pt x="4" y="21"/>
                      <a:pt x="0" y="31"/>
                      <a:pt x="0" y="42"/>
                    </a:cubicBezTo>
                    <a:cubicBezTo>
                      <a:pt x="0" y="55"/>
                      <a:pt x="4" y="64"/>
                      <a:pt x="13" y="72"/>
                    </a:cubicBezTo>
                    <a:cubicBezTo>
                      <a:pt x="21" y="81"/>
                      <a:pt x="31" y="85"/>
                      <a:pt x="44" y="85"/>
                    </a:cubicBezTo>
                    <a:cubicBezTo>
                      <a:pt x="56" y="85"/>
                      <a:pt x="65" y="81"/>
                      <a:pt x="73" y="72"/>
                    </a:cubicBezTo>
                    <a:cubicBezTo>
                      <a:pt x="82" y="64"/>
                      <a:pt x="86" y="55"/>
                      <a:pt x="86" y="42"/>
                    </a:cubicBezTo>
                    <a:cubicBezTo>
                      <a:pt x="86" y="31"/>
                      <a:pt x="82" y="21"/>
                      <a:pt x="73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446" name="Freeform 363"/>
              <p:cNvSpPr>
                <a:spLocks/>
              </p:cNvSpPr>
              <p:nvPr/>
            </p:nvSpPr>
            <p:spPr bwMode="auto">
              <a:xfrm>
                <a:off x="4172" y="1363"/>
                <a:ext cx="45" cy="44"/>
              </a:xfrm>
              <a:custGeom>
                <a:avLst/>
                <a:gdLst>
                  <a:gd name="T0" fmla="*/ 73 w 86"/>
                  <a:gd name="T1" fmla="*/ 13 h 85"/>
                  <a:gd name="T2" fmla="*/ 44 w 86"/>
                  <a:gd name="T3" fmla="*/ 0 h 85"/>
                  <a:gd name="T4" fmla="*/ 13 w 86"/>
                  <a:gd name="T5" fmla="*/ 13 h 85"/>
                  <a:gd name="T6" fmla="*/ 0 w 86"/>
                  <a:gd name="T7" fmla="*/ 42 h 85"/>
                  <a:gd name="T8" fmla="*/ 13 w 86"/>
                  <a:gd name="T9" fmla="*/ 72 h 85"/>
                  <a:gd name="T10" fmla="*/ 44 w 86"/>
                  <a:gd name="T11" fmla="*/ 85 h 85"/>
                  <a:gd name="T12" fmla="*/ 73 w 86"/>
                  <a:gd name="T13" fmla="*/ 72 h 85"/>
                  <a:gd name="T14" fmla="*/ 86 w 86"/>
                  <a:gd name="T15" fmla="*/ 42 h 85"/>
                  <a:gd name="T16" fmla="*/ 73 w 86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5">
                    <a:moveTo>
                      <a:pt x="73" y="13"/>
                    </a:moveTo>
                    <a:cubicBezTo>
                      <a:pt x="65" y="6"/>
                      <a:pt x="56" y="0"/>
                      <a:pt x="44" y="0"/>
                    </a:cubicBezTo>
                    <a:cubicBezTo>
                      <a:pt x="31" y="0"/>
                      <a:pt x="21" y="6"/>
                      <a:pt x="13" y="13"/>
                    </a:cubicBezTo>
                    <a:cubicBezTo>
                      <a:pt x="4" y="21"/>
                      <a:pt x="0" y="32"/>
                      <a:pt x="0" y="42"/>
                    </a:cubicBezTo>
                    <a:cubicBezTo>
                      <a:pt x="0" y="55"/>
                      <a:pt x="4" y="64"/>
                      <a:pt x="13" y="72"/>
                    </a:cubicBezTo>
                    <a:cubicBezTo>
                      <a:pt x="21" y="82"/>
                      <a:pt x="31" y="85"/>
                      <a:pt x="44" y="85"/>
                    </a:cubicBezTo>
                    <a:cubicBezTo>
                      <a:pt x="56" y="85"/>
                      <a:pt x="65" y="82"/>
                      <a:pt x="73" y="72"/>
                    </a:cubicBezTo>
                    <a:cubicBezTo>
                      <a:pt x="82" y="64"/>
                      <a:pt x="86" y="55"/>
                      <a:pt x="86" y="42"/>
                    </a:cubicBezTo>
                    <a:cubicBezTo>
                      <a:pt x="86" y="32"/>
                      <a:pt x="82" y="21"/>
                      <a:pt x="73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447" name="Freeform 364"/>
              <p:cNvSpPr>
                <a:spLocks/>
              </p:cNvSpPr>
              <p:nvPr/>
            </p:nvSpPr>
            <p:spPr bwMode="auto">
              <a:xfrm>
                <a:off x="4240" y="1027"/>
                <a:ext cx="44" cy="43"/>
              </a:xfrm>
              <a:custGeom>
                <a:avLst/>
                <a:gdLst>
                  <a:gd name="T0" fmla="*/ 72 w 85"/>
                  <a:gd name="T1" fmla="*/ 13 h 85"/>
                  <a:gd name="T2" fmla="*/ 43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3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3" y="0"/>
                    </a:cubicBezTo>
                    <a:cubicBezTo>
                      <a:pt x="30" y="0"/>
                      <a:pt x="21" y="5"/>
                      <a:pt x="13" y="13"/>
                    </a:cubicBezTo>
                    <a:cubicBezTo>
                      <a:pt x="4" y="21"/>
                      <a:pt x="0" y="31"/>
                      <a:pt x="0" y="42"/>
                    </a:cubicBezTo>
                    <a:cubicBezTo>
                      <a:pt x="0" y="55"/>
                      <a:pt x="4" y="64"/>
                      <a:pt x="13" y="72"/>
                    </a:cubicBezTo>
                    <a:cubicBezTo>
                      <a:pt x="21" y="81"/>
                      <a:pt x="30" y="85"/>
                      <a:pt x="43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448" name="Freeform 365"/>
              <p:cNvSpPr>
                <a:spLocks/>
              </p:cNvSpPr>
              <p:nvPr/>
            </p:nvSpPr>
            <p:spPr bwMode="auto">
              <a:xfrm>
                <a:off x="4240" y="1094"/>
                <a:ext cx="44" cy="44"/>
              </a:xfrm>
              <a:custGeom>
                <a:avLst/>
                <a:gdLst>
                  <a:gd name="T0" fmla="*/ 72 w 85"/>
                  <a:gd name="T1" fmla="*/ 13 h 85"/>
                  <a:gd name="T2" fmla="*/ 43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3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3" y="0"/>
                    </a:cubicBezTo>
                    <a:cubicBezTo>
                      <a:pt x="30" y="0"/>
                      <a:pt x="21" y="5"/>
                      <a:pt x="13" y="13"/>
                    </a:cubicBezTo>
                    <a:cubicBezTo>
                      <a:pt x="4" y="21"/>
                      <a:pt x="0" y="31"/>
                      <a:pt x="0" y="42"/>
                    </a:cubicBezTo>
                    <a:cubicBezTo>
                      <a:pt x="0" y="55"/>
                      <a:pt x="4" y="64"/>
                      <a:pt x="13" y="72"/>
                    </a:cubicBezTo>
                    <a:cubicBezTo>
                      <a:pt x="21" y="81"/>
                      <a:pt x="30" y="85"/>
                      <a:pt x="43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449" name="Freeform 366"/>
              <p:cNvSpPr>
                <a:spLocks/>
              </p:cNvSpPr>
              <p:nvPr/>
            </p:nvSpPr>
            <p:spPr bwMode="auto">
              <a:xfrm>
                <a:off x="4240" y="1431"/>
                <a:ext cx="44" cy="44"/>
              </a:xfrm>
              <a:custGeom>
                <a:avLst/>
                <a:gdLst>
                  <a:gd name="T0" fmla="*/ 72 w 85"/>
                  <a:gd name="T1" fmla="*/ 13 h 86"/>
                  <a:gd name="T2" fmla="*/ 43 w 85"/>
                  <a:gd name="T3" fmla="*/ 0 h 86"/>
                  <a:gd name="T4" fmla="*/ 13 w 85"/>
                  <a:gd name="T5" fmla="*/ 13 h 86"/>
                  <a:gd name="T6" fmla="*/ 0 w 85"/>
                  <a:gd name="T7" fmla="*/ 42 h 86"/>
                  <a:gd name="T8" fmla="*/ 13 w 85"/>
                  <a:gd name="T9" fmla="*/ 72 h 86"/>
                  <a:gd name="T10" fmla="*/ 43 w 85"/>
                  <a:gd name="T11" fmla="*/ 86 h 86"/>
                  <a:gd name="T12" fmla="*/ 72 w 85"/>
                  <a:gd name="T13" fmla="*/ 72 h 86"/>
                  <a:gd name="T14" fmla="*/ 85 w 85"/>
                  <a:gd name="T15" fmla="*/ 42 h 86"/>
                  <a:gd name="T16" fmla="*/ 72 w 85"/>
                  <a:gd name="T17" fmla="*/ 1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6">
                    <a:moveTo>
                      <a:pt x="72" y="13"/>
                    </a:moveTo>
                    <a:cubicBezTo>
                      <a:pt x="64" y="6"/>
                      <a:pt x="55" y="0"/>
                      <a:pt x="43" y="0"/>
                    </a:cubicBezTo>
                    <a:cubicBezTo>
                      <a:pt x="30" y="0"/>
                      <a:pt x="21" y="6"/>
                      <a:pt x="13" y="13"/>
                    </a:cubicBezTo>
                    <a:cubicBezTo>
                      <a:pt x="4" y="21"/>
                      <a:pt x="0" y="32"/>
                      <a:pt x="0" y="42"/>
                    </a:cubicBezTo>
                    <a:cubicBezTo>
                      <a:pt x="0" y="55"/>
                      <a:pt x="4" y="65"/>
                      <a:pt x="13" y="72"/>
                    </a:cubicBezTo>
                    <a:cubicBezTo>
                      <a:pt x="21" y="82"/>
                      <a:pt x="30" y="86"/>
                      <a:pt x="43" y="86"/>
                    </a:cubicBezTo>
                    <a:cubicBezTo>
                      <a:pt x="55" y="86"/>
                      <a:pt x="64" y="82"/>
                      <a:pt x="72" y="72"/>
                    </a:cubicBezTo>
                    <a:cubicBezTo>
                      <a:pt x="81" y="65"/>
                      <a:pt x="85" y="55"/>
                      <a:pt x="85" y="42"/>
                    </a:cubicBezTo>
                    <a:cubicBezTo>
                      <a:pt x="85" y="32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450" name="Freeform 367"/>
              <p:cNvSpPr>
                <a:spLocks/>
              </p:cNvSpPr>
              <p:nvPr/>
            </p:nvSpPr>
            <p:spPr bwMode="auto">
              <a:xfrm>
                <a:off x="4172" y="1566"/>
                <a:ext cx="45" cy="44"/>
              </a:xfrm>
              <a:custGeom>
                <a:avLst/>
                <a:gdLst>
                  <a:gd name="T0" fmla="*/ 73 w 86"/>
                  <a:gd name="T1" fmla="*/ 13 h 85"/>
                  <a:gd name="T2" fmla="*/ 44 w 86"/>
                  <a:gd name="T3" fmla="*/ 0 h 85"/>
                  <a:gd name="T4" fmla="*/ 13 w 86"/>
                  <a:gd name="T5" fmla="*/ 13 h 85"/>
                  <a:gd name="T6" fmla="*/ 0 w 86"/>
                  <a:gd name="T7" fmla="*/ 42 h 85"/>
                  <a:gd name="T8" fmla="*/ 13 w 86"/>
                  <a:gd name="T9" fmla="*/ 72 h 85"/>
                  <a:gd name="T10" fmla="*/ 44 w 86"/>
                  <a:gd name="T11" fmla="*/ 85 h 85"/>
                  <a:gd name="T12" fmla="*/ 73 w 86"/>
                  <a:gd name="T13" fmla="*/ 72 h 85"/>
                  <a:gd name="T14" fmla="*/ 86 w 86"/>
                  <a:gd name="T15" fmla="*/ 42 h 85"/>
                  <a:gd name="T16" fmla="*/ 73 w 86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5">
                    <a:moveTo>
                      <a:pt x="73" y="13"/>
                    </a:moveTo>
                    <a:cubicBezTo>
                      <a:pt x="65" y="5"/>
                      <a:pt x="56" y="0"/>
                      <a:pt x="44" y="0"/>
                    </a:cubicBezTo>
                    <a:cubicBezTo>
                      <a:pt x="31" y="0"/>
                      <a:pt x="21" y="5"/>
                      <a:pt x="13" y="13"/>
                    </a:cubicBezTo>
                    <a:cubicBezTo>
                      <a:pt x="4" y="21"/>
                      <a:pt x="0" y="31"/>
                      <a:pt x="0" y="42"/>
                    </a:cubicBezTo>
                    <a:cubicBezTo>
                      <a:pt x="0" y="55"/>
                      <a:pt x="4" y="64"/>
                      <a:pt x="13" y="72"/>
                    </a:cubicBezTo>
                    <a:cubicBezTo>
                      <a:pt x="21" y="81"/>
                      <a:pt x="31" y="85"/>
                      <a:pt x="44" y="85"/>
                    </a:cubicBezTo>
                    <a:cubicBezTo>
                      <a:pt x="56" y="85"/>
                      <a:pt x="65" y="81"/>
                      <a:pt x="73" y="72"/>
                    </a:cubicBezTo>
                    <a:cubicBezTo>
                      <a:pt x="82" y="64"/>
                      <a:pt x="86" y="55"/>
                      <a:pt x="86" y="42"/>
                    </a:cubicBezTo>
                    <a:cubicBezTo>
                      <a:pt x="86" y="31"/>
                      <a:pt x="82" y="21"/>
                      <a:pt x="73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451" name="Freeform 368"/>
              <p:cNvSpPr>
                <a:spLocks/>
              </p:cNvSpPr>
              <p:nvPr/>
            </p:nvSpPr>
            <p:spPr bwMode="auto">
              <a:xfrm>
                <a:off x="4442" y="1229"/>
                <a:ext cx="44" cy="43"/>
              </a:xfrm>
              <a:custGeom>
                <a:avLst/>
                <a:gdLst>
                  <a:gd name="T0" fmla="*/ 72 w 85"/>
                  <a:gd name="T1" fmla="*/ 13 h 85"/>
                  <a:gd name="T2" fmla="*/ 43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3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3" y="0"/>
                    </a:cubicBezTo>
                    <a:cubicBezTo>
                      <a:pt x="30" y="0"/>
                      <a:pt x="21" y="5"/>
                      <a:pt x="13" y="13"/>
                    </a:cubicBezTo>
                    <a:cubicBezTo>
                      <a:pt x="4" y="21"/>
                      <a:pt x="0" y="31"/>
                      <a:pt x="0" y="42"/>
                    </a:cubicBezTo>
                    <a:cubicBezTo>
                      <a:pt x="0" y="55"/>
                      <a:pt x="4" y="64"/>
                      <a:pt x="13" y="72"/>
                    </a:cubicBezTo>
                    <a:cubicBezTo>
                      <a:pt x="21" y="81"/>
                      <a:pt x="30" y="85"/>
                      <a:pt x="43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452" name="Freeform 369"/>
              <p:cNvSpPr>
                <a:spLocks/>
              </p:cNvSpPr>
              <p:nvPr/>
            </p:nvSpPr>
            <p:spPr bwMode="auto">
              <a:xfrm>
                <a:off x="4442" y="1296"/>
                <a:ext cx="44" cy="44"/>
              </a:xfrm>
              <a:custGeom>
                <a:avLst/>
                <a:gdLst>
                  <a:gd name="T0" fmla="*/ 72 w 85"/>
                  <a:gd name="T1" fmla="*/ 13 h 85"/>
                  <a:gd name="T2" fmla="*/ 43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3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3" y="0"/>
                    </a:cubicBezTo>
                    <a:cubicBezTo>
                      <a:pt x="30" y="0"/>
                      <a:pt x="21" y="5"/>
                      <a:pt x="13" y="13"/>
                    </a:cubicBezTo>
                    <a:cubicBezTo>
                      <a:pt x="4" y="21"/>
                      <a:pt x="0" y="32"/>
                      <a:pt x="0" y="42"/>
                    </a:cubicBezTo>
                    <a:cubicBezTo>
                      <a:pt x="0" y="55"/>
                      <a:pt x="4" y="64"/>
                      <a:pt x="13" y="72"/>
                    </a:cubicBezTo>
                    <a:cubicBezTo>
                      <a:pt x="21" y="81"/>
                      <a:pt x="30" y="85"/>
                      <a:pt x="43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2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453" name="Freeform 370"/>
              <p:cNvSpPr>
                <a:spLocks/>
              </p:cNvSpPr>
              <p:nvPr/>
            </p:nvSpPr>
            <p:spPr bwMode="auto">
              <a:xfrm>
                <a:off x="4510" y="1161"/>
                <a:ext cx="43" cy="44"/>
              </a:xfrm>
              <a:custGeom>
                <a:avLst/>
                <a:gdLst>
                  <a:gd name="T0" fmla="*/ 72 w 85"/>
                  <a:gd name="T1" fmla="*/ 13 h 85"/>
                  <a:gd name="T2" fmla="*/ 43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3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3" y="0"/>
                    </a:cubicBezTo>
                    <a:cubicBezTo>
                      <a:pt x="30" y="0"/>
                      <a:pt x="21" y="5"/>
                      <a:pt x="13" y="13"/>
                    </a:cubicBezTo>
                    <a:cubicBezTo>
                      <a:pt x="4" y="21"/>
                      <a:pt x="0" y="31"/>
                      <a:pt x="0" y="42"/>
                    </a:cubicBezTo>
                    <a:cubicBezTo>
                      <a:pt x="0" y="55"/>
                      <a:pt x="4" y="64"/>
                      <a:pt x="13" y="72"/>
                    </a:cubicBezTo>
                    <a:cubicBezTo>
                      <a:pt x="21" y="81"/>
                      <a:pt x="30" y="85"/>
                      <a:pt x="43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454" name="Freeform 371"/>
              <p:cNvSpPr>
                <a:spLocks/>
              </p:cNvSpPr>
              <p:nvPr/>
            </p:nvSpPr>
            <p:spPr bwMode="auto">
              <a:xfrm>
                <a:off x="4510" y="1229"/>
                <a:ext cx="43" cy="43"/>
              </a:xfrm>
              <a:custGeom>
                <a:avLst/>
                <a:gdLst>
                  <a:gd name="T0" fmla="*/ 72 w 85"/>
                  <a:gd name="T1" fmla="*/ 13 h 85"/>
                  <a:gd name="T2" fmla="*/ 43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3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3" y="0"/>
                    </a:cubicBezTo>
                    <a:cubicBezTo>
                      <a:pt x="30" y="0"/>
                      <a:pt x="21" y="5"/>
                      <a:pt x="13" y="13"/>
                    </a:cubicBezTo>
                    <a:cubicBezTo>
                      <a:pt x="4" y="21"/>
                      <a:pt x="0" y="31"/>
                      <a:pt x="0" y="42"/>
                    </a:cubicBezTo>
                    <a:cubicBezTo>
                      <a:pt x="0" y="55"/>
                      <a:pt x="4" y="64"/>
                      <a:pt x="13" y="72"/>
                    </a:cubicBezTo>
                    <a:cubicBezTo>
                      <a:pt x="21" y="81"/>
                      <a:pt x="30" y="85"/>
                      <a:pt x="43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455" name="Freeform 372"/>
              <p:cNvSpPr>
                <a:spLocks/>
              </p:cNvSpPr>
              <p:nvPr/>
            </p:nvSpPr>
            <p:spPr bwMode="auto">
              <a:xfrm>
                <a:off x="4577" y="1094"/>
                <a:ext cx="44" cy="44"/>
              </a:xfrm>
              <a:custGeom>
                <a:avLst/>
                <a:gdLst>
                  <a:gd name="T0" fmla="*/ 72 w 85"/>
                  <a:gd name="T1" fmla="*/ 13 h 85"/>
                  <a:gd name="T2" fmla="*/ 43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3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3" y="0"/>
                    </a:cubicBezTo>
                    <a:cubicBezTo>
                      <a:pt x="30" y="0"/>
                      <a:pt x="21" y="5"/>
                      <a:pt x="13" y="13"/>
                    </a:cubicBezTo>
                    <a:cubicBezTo>
                      <a:pt x="4" y="21"/>
                      <a:pt x="0" y="31"/>
                      <a:pt x="0" y="42"/>
                    </a:cubicBezTo>
                    <a:cubicBezTo>
                      <a:pt x="0" y="55"/>
                      <a:pt x="4" y="64"/>
                      <a:pt x="13" y="72"/>
                    </a:cubicBezTo>
                    <a:cubicBezTo>
                      <a:pt x="21" y="81"/>
                      <a:pt x="30" y="85"/>
                      <a:pt x="43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456" name="Freeform 373"/>
              <p:cNvSpPr>
                <a:spLocks/>
              </p:cNvSpPr>
              <p:nvPr/>
            </p:nvSpPr>
            <p:spPr bwMode="auto">
              <a:xfrm>
                <a:off x="4644" y="1094"/>
                <a:ext cx="44" cy="44"/>
              </a:xfrm>
              <a:custGeom>
                <a:avLst/>
                <a:gdLst>
                  <a:gd name="T0" fmla="*/ 72 w 85"/>
                  <a:gd name="T1" fmla="*/ 13 h 85"/>
                  <a:gd name="T2" fmla="*/ 43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3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3" y="0"/>
                    </a:cubicBezTo>
                    <a:cubicBezTo>
                      <a:pt x="30" y="0"/>
                      <a:pt x="21" y="5"/>
                      <a:pt x="13" y="13"/>
                    </a:cubicBezTo>
                    <a:cubicBezTo>
                      <a:pt x="4" y="21"/>
                      <a:pt x="0" y="31"/>
                      <a:pt x="0" y="42"/>
                    </a:cubicBezTo>
                    <a:cubicBezTo>
                      <a:pt x="0" y="55"/>
                      <a:pt x="4" y="64"/>
                      <a:pt x="13" y="72"/>
                    </a:cubicBezTo>
                    <a:cubicBezTo>
                      <a:pt x="21" y="81"/>
                      <a:pt x="30" y="85"/>
                      <a:pt x="43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457" name="Freeform 374"/>
              <p:cNvSpPr>
                <a:spLocks/>
              </p:cNvSpPr>
              <p:nvPr/>
            </p:nvSpPr>
            <p:spPr bwMode="auto">
              <a:xfrm>
                <a:off x="3970" y="1902"/>
                <a:ext cx="44" cy="44"/>
              </a:xfrm>
              <a:custGeom>
                <a:avLst/>
                <a:gdLst>
                  <a:gd name="T0" fmla="*/ 72 w 85"/>
                  <a:gd name="T1" fmla="*/ 13 h 85"/>
                  <a:gd name="T2" fmla="*/ 43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3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3" y="0"/>
                    </a:cubicBezTo>
                    <a:cubicBezTo>
                      <a:pt x="30" y="0"/>
                      <a:pt x="21" y="5"/>
                      <a:pt x="13" y="13"/>
                    </a:cubicBezTo>
                    <a:cubicBezTo>
                      <a:pt x="4" y="21"/>
                      <a:pt x="0" y="32"/>
                      <a:pt x="0" y="42"/>
                    </a:cubicBezTo>
                    <a:cubicBezTo>
                      <a:pt x="0" y="55"/>
                      <a:pt x="4" y="64"/>
                      <a:pt x="13" y="72"/>
                    </a:cubicBezTo>
                    <a:cubicBezTo>
                      <a:pt x="21" y="81"/>
                      <a:pt x="30" y="85"/>
                      <a:pt x="43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2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458" name="Freeform 375"/>
              <p:cNvSpPr>
                <a:spLocks/>
              </p:cNvSpPr>
              <p:nvPr/>
            </p:nvSpPr>
            <p:spPr bwMode="auto">
              <a:xfrm>
                <a:off x="3970" y="1700"/>
                <a:ext cx="44" cy="44"/>
              </a:xfrm>
              <a:custGeom>
                <a:avLst/>
                <a:gdLst>
                  <a:gd name="T0" fmla="*/ 72 w 85"/>
                  <a:gd name="T1" fmla="*/ 13 h 85"/>
                  <a:gd name="T2" fmla="*/ 43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3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3" y="0"/>
                    </a:cubicBezTo>
                    <a:cubicBezTo>
                      <a:pt x="30" y="0"/>
                      <a:pt x="21" y="5"/>
                      <a:pt x="13" y="13"/>
                    </a:cubicBezTo>
                    <a:cubicBezTo>
                      <a:pt x="4" y="21"/>
                      <a:pt x="0" y="31"/>
                      <a:pt x="0" y="42"/>
                    </a:cubicBezTo>
                    <a:cubicBezTo>
                      <a:pt x="0" y="55"/>
                      <a:pt x="4" y="64"/>
                      <a:pt x="13" y="72"/>
                    </a:cubicBezTo>
                    <a:cubicBezTo>
                      <a:pt x="21" y="81"/>
                      <a:pt x="30" y="85"/>
                      <a:pt x="43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459" name="Freeform 376"/>
              <p:cNvSpPr>
                <a:spLocks/>
              </p:cNvSpPr>
              <p:nvPr/>
            </p:nvSpPr>
            <p:spPr bwMode="auto">
              <a:xfrm>
                <a:off x="4038" y="1633"/>
                <a:ext cx="43" cy="44"/>
              </a:xfrm>
              <a:custGeom>
                <a:avLst/>
                <a:gdLst>
                  <a:gd name="T0" fmla="*/ 72 w 85"/>
                  <a:gd name="T1" fmla="*/ 13 h 85"/>
                  <a:gd name="T2" fmla="*/ 44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4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4" y="0"/>
                    </a:cubicBezTo>
                    <a:cubicBezTo>
                      <a:pt x="30" y="0"/>
                      <a:pt x="21" y="5"/>
                      <a:pt x="13" y="13"/>
                    </a:cubicBezTo>
                    <a:cubicBezTo>
                      <a:pt x="4" y="21"/>
                      <a:pt x="0" y="31"/>
                      <a:pt x="0" y="42"/>
                    </a:cubicBezTo>
                    <a:cubicBezTo>
                      <a:pt x="0" y="55"/>
                      <a:pt x="4" y="64"/>
                      <a:pt x="13" y="72"/>
                    </a:cubicBezTo>
                    <a:cubicBezTo>
                      <a:pt x="21" y="81"/>
                      <a:pt x="30" y="85"/>
                      <a:pt x="44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460" name="Freeform 377"/>
              <p:cNvSpPr>
                <a:spLocks/>
              </p:cNvSpPr>
              <p:nvPr/>
            </p:nvSpPr>
            <p:spPr bwMode="auto">
              <a:xfrm>
                <a:off x="4172" y="1902"/>
                <a:ext cx="45" cy="44"/>
              </a:xfrm>
              <a:custGeom>
                <a:avLst/>
                <a:gdLst>
                  <a:gd name="T0" fmla="*/ 73 w 86"/>
                  <a:gd name="T1" fmla="*/ 13 h 85"/>
                  <a:gd name="T2" fmla="*/ 44 w 86"/>
                  <a:gd name="T3" fmla="*/ 0 h 85"/>
                  <a:gd name="T4" fmla="*/ 13 w 86"/>
                  <a:gd name="T5" fmla="*/ 13 h 85"/>
                  <a:gd name="T6" fmla="*/ 0 w 86"/>
                  <a:gd name="T7" fmla="*/ 42 h 85"/>
                  <a:gd name="T8" fmla="*/ 13 w 86"/>
                  <a:gd name="T9" fmla="*/ 72 h 85"/>
                  <a:gd name="T10" fmla="*/ 44 w 86"/>
                  <a:gd name="T11" fmla="*/ 85 h 85"/>
                  <a:gd name="T12" fmla="*/ 73 w 86"/>
                  <a:gd name="T13" fmla="*/ 72 h 85"/>
                  <a:gd name="T14" fmla="*/ 86 w 86"/>
                  <a:gd name="T15" fmla="*/ 42 h 85"/>
                  <a:gd name="T16" fmla="*/ 73 w 86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5">
                    <a:moveTo>
                      <a:pt x="73" y="13"/>
                    </a:moveTo>
                    <a:cubicBezTo>
                      <a:pt x="65" y="5"/>
                      <a:pt x="56" y="0"/>
                      <a:pt x="44" y="0"/>
                    </a:cubicBezTo>
                    <a:cubicBezTo>
                      <a:pt x="31" y="0"/>
                      <a:pt x="21" y="5"/>
                      <a:pt x="13" y="13"/>
                    </a:cubicBezTo>
                    <a:cubicBezTo>
                      <a:pt x="4" y="21"/>
                      <a:pt x="0" y="32"/>
                      <a:pt x="0" y="42"/>
                    </a:cubicBezTo>
                    <a:cubicBezTo>
                      <a:pt x="0" y="55"/>
                      <a:pt x="4" y="64"/>
                      <a:pt x="13" y="72"/>
                    </a:cubicBezTo>
                    <a:cubicBezTo>
                      <a:pt x="21" y="81"/>
                      <a:pt x="31" y="85"/>
                      <a:pt x="44" y="85"/>
                    </a:cubicBezTo>
                    <a:cubicBezTo>
                      <a:pt x="56" y="85"/>
                      <a:pt x="65" y="81"/>
                      <a:pt x="73" y="72"/>
                    </a:cubicBezTo>
                    <a:cubicBezTo>
                      <a:pt x="82" y="64"/>
                      <a:pt x="86" y="55"/>
                      <a:pt x="86" y="42"/>
                    </a:cubicBezTo>
                    <a:cubicBezTo>
                      <a:pt x="86" y="32"/>
                      <a:pt x="82" y="21"/>
                      <a:pt x="73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461" name="Freeform 378"/>
              <p:cNvSpPr>
                <a:spLocks/>
              </p:cNvSpPr>
              <p:nvPr/>
            </p:nvSpPr>
            <p:spPr bwMode="auto">
              <a:xfrm>
                <a:off x="4308" y="1566"/>
                <a:ext cx="43" cy="44"/>
              </a:xfrm>
              <a:custGeom>
                <a:avLst/>
                <a:gdLst>
                  <a:gd name="T0" fmla="*/ 72 w 85"/>
                  <a:gd name="T1" fmla="*/ 13 h 85"/>
                  <a:gd name="T2" fmla="*/ 43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3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3" y="0"/>
                    </a:cubicBezTo>
                    <a:cubicBezTo>
                      <a:pt x="30" y="0"/>
                      <a:pt x="21" y="5"/>
                      <a:pt x="13" y="13"/>
                    </a:cubicBezTo>
                    <a:cubicBezTo>
                      <a:pt x="4" y="21"/>
                      <a:pt x="0" y="31"/>
                      <a:pt x="0" y="42"/>
                    </a:cubicBezTo>
                    <a:cubicBezTo>
                      <a:pt x="0" y="55"/>
                      <a:pt x="4" y="64"/>
                      <a:pt x="13" y="72"/>
                    </a:cubicBezTo>
                    <a:cubicBezTo>
                      <a:pt x="21" y="81"/>
                      <a:pt x="30" y="85"/>
                      <a:pt x="43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462" name="Freeform 379"/>
              <p:cNvSpPr>
                <a:spLocks/>
              </p:cNvSpPr>
              <p:nvPr/>
            </p:nvSpPr>
            <p:spPr bwMode="auto">
              <a:xfrm>
                <a:off x="4577" y="1027"/>
                <a:ext cx="44" cy="43"/>
              </a:xfrm>
              <a:custGeom>
                <a:avLst/>
                <a:gdLst>
                  <a:gd name="T0" fmla="*/ 72 w 85"/>
                  <a:gd name="T1" fmla="*/ 13 h 85"/>
                  <a:gd name="T2" fmla="*/ 43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3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3" y="0"/>
                    </a:cubicBezTo>
                    <a:cubicBezTo>
                      <a:pt x="30" y="0"/>
                      <a:pt x="21" y="5"/>
                      <a:pt x="13" y="13"/>
                    </a:cubicBezTo>
                    <a:cubicBezTo>
                      <a:pt x="4" y="21"/>
                      <a:pt x="0" y="31"/>
                      <a:pt x="0" y="42"/>
                    </a:cubicBezTo>
                    <a:cubicBezTo>
                      <a:pt x="0" y="55"/>
                      <a:pt x="4" y="64"/>
                      <a:pt x="13" y="72"/>
                    </a:cubicBezTo>
                    <a:cubicBezTo>
                      <a:pt x="21" y="81"/>
                      <a:pt x="30" y="85"/>
                      <a:pt x="43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463" name="Freeform 380"/>
              <p:cNvSpPr>
                <a:spLocks/>
              </p:cNvSpPr>
              <p:nvPr/>
            </p:nvSpPr>
            <p:spPr bwMode="auto">
              <a:xfrm>
                <a:off x="4644" y="1027"/>
                <a:ext cx="44" cy="43"/>
              </a:xfrm>
              <a:custGeom>
                <a:avLst/>
                <a:gdLst>
                  <a:gd name="T0" fmla="*/ 72 w 85"/>
                  <a:gd name="T1" fmla="*/ 13 h 85"/>
                  <a:gd name="T2" fmla="*/ 43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3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3" y="0"/>
                    </a:cubicBezTo>
                    <a:cubicBezTo>
                      <a:pt x="30" y="0"/>
                      <a:pt x="21" y="5"/>
                      <a:pt x="13" y="13"/>
                    </a:cubicBezTo>
                    <a:cubicBezTo>
                      <a:pt x="4" y="21"/>
                      <a:pt x="0" y="31"/>
                      <a:pt x="0" y="42"/>
                    </a:cubicBezTo>
                    <a:cubicBezTo>
                      <a:pt x="0" y="55"/>
                      <a:pt x="4" y="64"/>
                      <a:pt x="13" y="72"/>
                    </a:cubicBezTo>
                    <a:cubicBezTo>
                      <a:pt x="21" y="81"/>
                      <a:pt x="30" y="85"/>
                      <a:pt x="43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464" name="Freeform 381"/>
              <p:cNvSpPr>
                <a:spLocks/>
              </p:cNvSpPr>
              <p:nvPr/>
            </p:nvSpPr>
            <p:spPr bwMode="auto">
              <a:xfrm>
                <a:off x="4577" y="959"/>
                <a:ext cx="44" cy="44"/>
              </a:xfrm>
              <a:custGeom>
                <a:avLst/>
                <a:gdLst>
                  <a:gd name="T0" fmla="*/ 72 w 85"/>
                  <a:gd name="T1" fmla="*/ 13 h 85"/>
                  <a:gd name="T2" fmla="*/ 43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3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3" y="0"/>
                    </a:cubicBezTo>
                    <a:cubicBezTo>
                      <a:pt x="30" y="0"/>
                      <a:pt x="21" y="5"/>
                      <a:pt x="13" y="13"/>
                    </a:cubicBezTo>
                    <a:cubicBezTo>
                      <a:pt x="4" y="21"/>
                      <a:pt x="0" y="31"/>
                      <a:pt x="0" y="42"/>
                    </a:cubicBezTo>
                    <a:cubicBezTo>
                      <a:pt x="0" y="55"/>
                      <a:pt x="4" y="64"/>
                      <a:pt x="13" y="72"/>
                    </a:cubicBezTo>
                    <a:cubicBezTo>
                      <a:pt x="21" y="81"/>
                      <a:pt x="30" y="85"/>
                      <a:pt x="43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465" name="Freeform 382"/>
              <p:cNvSpPr>
                <a:spLocks/>
              </p:cNvSpPr>
              <p:nvPr/>
            </p:nvSpPr>
            <p:spPr bwMode="auto">
              <a:xfrm>
                <a:off x="4644" y="959"/>
                <a:ext cx="44" cy="44"/>
              </a:xfrm>
              <a:custGeom>
                <a:avLst/>
                <a:gdLst>
                  <a:gd name="T0" fmla="*/ 72 w 85"/>
                  <a:gd name="T1" fmla="*/ 13 h 85"/>
                  <a:gd name="T2" fmla="*/ 43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3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3" y="0"/>
                    </a:cubicBezTo>
                    <a:cubicBezTo>
                      <a:pt x="30" y="0"/>
                      <a:pt x="21" y="5"/>
                      <a:pt x="13" y="13"/>
                    </a:cubicBezTo>
                    <a:cubicBezTo>
                      <a:pt x="4" y="21"/>
                      <a:pt x="0" y="31"/>
                      <a:pt x="0" y="42"/>
                    </a:cubicBezTo>
                    <a:cubicBezTo>
                      <a:pt x="0" y="55"/>
                      <a:pt x="4" y="64"/>
                      <a:pt x="13" y="72"/>
                    </a:cubicBezTo>
                    <a:cubicBezTo>
                      <a:pt x="21" y="81"/>
                      <a:pt x="30" y="85"/>
                      <a:pt x="43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466" name="Freeform 383"/>
              <p:cNvSpPr>
                <a:spLocks/>
              </p:cNvSpPr>
              <p:nvPr/>
            </p:nvSpPr>
            <p:spPr bwMode="auto">
              <a:xfrm>
                <a:off x="3566" y="1161"/>
                <a:ext cx="44" cy="44"/>
              </a:xfrm>
              <a:custGeom>
                <a:avLst/>
                <a:gdLst>
                  <a:gd name="T0" fmla="*/ 73 w 86"/>
                  <a:gd name="T1" fmla="*/ 13 h 85"/>
                  <a:gd name="T2" fmla="*/ 42 w 86"/>
                  <a:gd name="T3" fmla="*/ 0 h 85"/>
                  <a:gd name="T4" fmla="*/ 14 w 86"/>
                  <a:gd name="T5" fmla="*/ 13 h 85"/>
                  <a:gd name="T6" fmla="*/ 0 w 86"/>
                  <a:gd name="T7" fmla="*/ 42 h 85"/>
                  <a:gd name="T8" fmla="*/ 14 w 86"/>
                  <a:gd name="T9" fmla="*/ 72 h 85"/>
                  <a:gd name="T10" fmla="*/ 42 w 86"/>
                  <a:gd name="T11" fmla="*/ 85 h 85"/>
                  <a:gd name="T12" fmla="*/ 73 w 86"/>
                  <a:gd name="T13" fmla="*/ 72 h 85"/>
                  <a:gd name="T14" fmla="*/ 86 w 86"/>
                  <a:gd name="T15" fmla="*/ 42 h 85"/>
                  <a:gd name="T16" fmla="*/ 73 w 86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5">
                    <a:moveTo>
                      <a:pt x="73" y="13"/>
                    </a:moveTo>
                    <a:cubicBezTo>
                      <a:pt x="65" y="5"/>
                      <a:pt x="56" y="0"/>
                      <a:pt x="42" y="0"/>
                    </a:cubicBezTo>
                    <a:cubicBezTo>
                      <a:pt x="32" y="0"/>
                      <a:pt x="21" y="5"/>
                      <a:pt x="14" y="13"/>
                    </a:cubicBezTo>
                    <a:cubicBezTo>
                      <a:pt x="6" y="21"/>
                      <a:pt x="0" y="31"/>
                      <a:pt x="0" y="42"/>
                    </a:cubicBezTo>
                    <a:cubicBezTo>
                      <a:pt x="0" y="55"/>
                      <a:pt x="6" y="64"/>
                      <a:pt x="14" y="72"/>
                    </a:cubicBezTo>
                    <a:cubicBezTo>
                      <a:pt x="21" y="81"/>
                      <a:pt x="32" y="85"/>
                      <a:pt x="42" y="85"/>
                    </a:cubicBezTo>
                    <a:cubicBezTo>
                      <a:pt x="56" y="85"/>
                      <a:pt x="65" y="81"/>
                      <a:pt x="73" y="72"/>
                    </a:cubicBezTo>
                    <a:cubicBezTo>
                      <a:pt x="82" y="64"/>
                      <a:pt x="86" y="55"/>
                      <a:pt x="86" y="42"/>
                    </a:cubicBezTo>
                    <a:cubicBezTo>
                      <a:pt x="86" y="31"/>
                      <a:pt x="82" y="21"/>
                      <a:pt x="73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467" name="Freeform 384"/>
              <p:cNvSpPr>
                <a:spLocks/>
              </p:cNvSpPr>
              <p:nvPr/>
            </p:nvSpPr>
            <p:spPr bwMode="auto">
              <a:xfrm>
                <a:off x="3634" y="1161"/>
                <a:ext cx="43" cy="44"/>
              </a:xfrm>
              <a:custGeom>
                <a:avLst/>
                <a:gdLst>
                  <a:gd name="T0" fmla="*/ 72 w 85"/>
                  <a:gd name="T1" fmla="*/ 13 h 85"/>
                  <a:gd name="T2" fmla="*/ 42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2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2" y="0"/>
                    </a:cubicBezTo>
                    <a:cubicBezTo>
                      <a:pt x="31" y="0"/>
                      <a:pt x="21" y="5"/>
                      <a:pt x="13" y="13"/>
                    </a:cubicBezTo>
                    <a:cubicBezTo>
                      <a:pt x="5" y="21"/>
                      <a:pt x="0" y="31"/>
                      <a:pt x="0" y="42"/>
                    </a:cubicBezTo>
                    <a:cubicBezTo>
                      <a:pt x="0" y="55"/>
                      <a:pt x="5" y="64"/>
                      <a:pt x="13" y="72"/>
                    </a:cubicBezTo>
                    <a:cubicBezTo>
                      <a:pt x="21" y="81"/>
                      <a:pt x="31" y="85"/>
                      <a:pt x="42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468" name="Freeform 385"/>
              <p:cNvSpPr>
                <a:spLocks/>
              </p:cNvSpPr>
              <p:nvPr/>
            </p:nvSpPr>
            <p:spPr bwMode="auto">
              <a:xfrm>
                <a:off x="3701" y="1161"/>
                <a:ext cx="44" cy="44"/>
              </a:xfrm>
              <a:custGeom>
                <a:avLst/>
                <a:gdLst>
                  <a:gd name="T0" fmla="*/ 72 w 85"/>
                  <a:gd name="T1" fmla="*/ 13 h 85"/>
                  <a:gd name="T2" fmla="*/ 42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2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2" y="0"/>
                    </a:cubicBezTo>
                    <a:cubicBezTo>
                      <a:pt x="31" y="0"/>
                      <a:pt x="21" y="5"/>
                      <a:pt x="13" y="13"/>
                    </a:cubicBezTo>
                    <a:cubicBezTo>
                      <a:pt x="5" y="21"/>
                      <a:pt x="0" y="31"/>
                      <a:pt x="0" y="42"/>
                    </a:cubicBezTo>
                    <a:cubicBezTo>
                      <a:pt x="0" y="55"/>
                      <a:pt x="5" y="64"/>
                      <a:pt x="13" y="72"/>
                    </a:cubicBezTo>
                    <a:cubicBezTo>
                      <a:pt x="21" y="81"/>
                      <a:pt x="31" y="85"/>
                      <a:pt x="42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469" name="Freeform 386"/>
              <p:cNvSpPr>
                <a:spLocks/>
              </p:cNvSpPr>
              <p:nvPr/>
            </p:nvSpPr>
            <p:spPr bwMode="auto">
              <a:xfrm>
                <a:off x="3768" y="1161"/>
                <a:ext cx="44" cy="44"/>
              </a:xfrm>
              <a:custGeom>
                <a:avLst/>
                <a:gdLst>
                  <a:gd name="T0" fmla="*/ 72 w 85"/>
                  <a:gd name="T1" fmla="*/ 13 h 85"/>
                  <a:gd name="T2" fmla="*/ 43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3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3" y="0"/>
                    </a:cubicBezTo>
                    <a:cubicBezTo>
                      <a:pt x="30" y="0"/>
                      <a:pt x="21" y="5"/>
                      <a:pt x="13" y="13"/>
                    </a:cubicBezTo>
                    <a:cubicBezTo>
                      <a:pt x="4" y="21"/>
                      <a:pt x="0" y="31"/>
                      <a:pt x="0" y="42"/>
                    </a:cubicBezTo>
                    <a:cubicBezTo>
                      <a:pt x="0" y="55"/>
                      <a:pt x="4" y="64"/>
                      <a:pt x="13" y="72"/>
                    </a:cubicBezTo>
                    <a:cubicBezTo>
                      <a:pt x="21" y="81"/>
                      <a:pt x="30" y="85"/>
                      <a:pt x="43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470" name="Freeform 387"/>
              <p:cNvSpPr>
                <a:spLocks/>
              </p:cNvSpPr>
              <p:nvPr/>
            </p:nvSpPr>
            <p:spPr bwMode="auto">
              <a:xfrm>
                <a:off x="3836" y="1161"/>
                <a:ext cx="43" cy="44"/>
              </a:xfrm>
              <a:custGeom>
                <a:avLst/>
                <a:gdLst>
                  <a:gd name="T0" fmla="*/ 72 w 85"/>
                  <a:gd name="T1" fmla="*/ 13 h 85"/>
                  <a:gd name="T2" fmla="*/ 43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3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3" y="0"/>
                    </a:cubicBezTo>
                    <a:cubicBezTo>
                      <a:pt x="30" y="0"/>
                      <a:pt x="21" y="5"/>
                      <a:pt x="13" y="13"/>
                    </a:cubicBezTo>
                    <a:cubicBezTo>
                      <a:pt x="4" y="21"/>
                      <a:pt x="0" y="31"/>
                      <a:pt x="0" y="42"/>
                    </a:cubicBezTo>
                    <a:cubicBezTo>
                      <a:pt x="0" y="55"/>
                      <a:pt x="4" y="64"/>
                      <a:pt x="13" y="72"/>
                    </a:cubicBezTo>
                    <a:cubicBezTo>
                      <a:pt x="21" y="81"/>
                      <a:pt x="30" y="85"/>
                      <a:pt x="43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471" name="Freeform 388"/>
              <p:cNvSpPr>
                <a:spLocks/>
              </p:cNvSpPr>
              <p:nvPr/>
            </p:nvSpPr>
            <p:spPr bwMode="auto">
              <a:xfrm>
                <a:off x="3903" y="1161"/>
                <a:ext cx="44" cy="44"/>
              </a:xfrm>
              <a:custGeom>
                <a:avLst/>
                <a:gdLst>
                  <a:gd name="T0" fmla="*/ 72 w 85"/>
                  <a:gd name="T1" fmla="*/ 13 h 85"/>
                  <a:gd name="T2" fmla="*/ 43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3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3" y="0"/>
                    </a:cubicBezTo>
                    <a:cubicBezTo>
                      <a:pt x="30" y="0"/>
                      <a:pt x="21" y="5"/>
                      <a:pt x="13" y="13"/>
                    </a:cubicBezTo>
                    <a:cubicBezTo>
                      <a:pt x="4" y="21"/>
                      <a:pt x="0" y="31"/>
                      <a:pt x="0" y="42"/>
                    </a:cubicBezTo>
                    <a:cubicBezTo>
                      <a:pt x="0" y="55"/>
                      <a:pt x="4" y="64"/>
                      <a:pt x="13" y="72"/>
                    </a:cubicBezTo>
                    <a:cubicBezTo>
                      <a:pt x="21" y="81"/>
                      <a:pt x="30" y="85"/>
                      <a:pt x="43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472" name="Freeform 389"/>
              <p:cNvSpPr>
                <a:spLocks/>
              </p:cNvSpPr>
              <p:nvPr/>
            </p:nvSpPr>
            <p:spPr bwMode="auto">
              <a:xfrm>
                <a:off x="3970" y="1161"/>
                <a:ext cx="44" cy="44"/>
              </a:xfrm>
              <a:custGeom>
                <a:avLst/>
                <a:gdLst>
                  <a:gd name="T0" fmla="*/ 72 w 85"/>
                  <a:gd name="T1" fmla="*/ 13 h 85"/>
                  <a:gd name="T2" fmla="*/ 43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3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3" y="0"/>
                    </a:cubicBezTo>
                    <a:cubicBezTo>
                      <a:pt x="30" y="0"/>
                      <a:pt x="21" y="5"/>
                      <a:pt x="13" y="13"/>
                    </a:cubicBezTo>
                    <a:cubicBezTo>
                      <a:pt x="4" y="21"/>
                      <a:pt x="0" y="31"/>
                      <a:pt x="0" y="42"/>
                    </a:cubicBezTo>
                    <a:cubicBezTo>
                      <a:pt x="0" y="55"/>
                      <a:pt x="4" y="64"/>
                      <a:pt x="13" y="72"/>
                    </a:cubicBezTo>
                    <a:cubicBezTo>
                      <a:pt x="21" y="81"/>
                      <a:pt x="30" y="85"/>
                      <a:pt x="43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473" name="Freeform 390"/>
              <p:cNvSpPr>
                <a:spLocks/>
              </p:cNvSpPr>
              <p:nvPr/>
            </p:nvSpPr>
            <p:spPr bwMode="auto">
              <a:xfrm>
                <a:off x="4038" y="1161"/>
                <a:ext cx="43" cy="44"/>
              </a:xfrm>
              <a:custGeom>
                <a:avLst/>
                <a:gdLst>
                  <a:gd name="T0" fmla="*/ 72 w 85"/>
                  <a:gd name="T1" fmla="*/ 13 h 85"/>
                  <a:gd name="T2" fmla="*/ 44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4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4" y="0"/>
                    </a:cubicBezTo>
                    <a:cubicBezTo>
                      <a:pt x="30" y="0"/>
                      <a:pt x="21" y="5"/>
                      <a:pt x="13" y="13"/>
                    </a:cubicBezTo>
                    <a:cubicBezTo>
                      <a:pt x="4" y="21"/>
                      <a:pt x="0" y="31"/>
                      <a:pt x="0" y="42"/>
                    </a:cubicBezTo>
                    <a:cubicBezTo>
                      <a:pt x="0" y="55"/>
                      <a:pt x="4" y="64"/>
                      <a:pt x="13" y="72"/>
                    </a:cubicBezTo>
                    <a:cubicBezTo>
                      <a:pt x="21" y="81"/>
                      <a:pt x="30" y="85"/>
                      <a:pt x="44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474" name="Freeform 391"/>
              <p:cNvSpPr>
                <a:spLocks/>
              </p:cNvSpPr>
              <p:nvPr/>
            </p:nvSpPr>
            <p:spPr bwMode="auto">
              <a:xfrm>
                <a:off x="4105" y="1161"/>
                <a:ext cx="44" cy="44"/>
              </a:xfrm>
              <a:custGeom>
                <a:avLst/>
                <a:gdLst>
                  <a:gd name="T0" fmla="*/ 72 w 86"/>
                  <a:gd name="T1" fmla="*/ 13 h 85"/>
                  <a:gd name="T2" fmla="*/ 44 w 86"/>
                  <a:gd name="T3" fmla="*/ 0 h 85"/>
                  <a:gd name="T4" fmla="*/ 13 w 86"/>
                  <a:gd name="T5" fmla="*/ 13 h 85"/>
                  <a:gd name="T6" fmla="*/ 0 w 86"/>
                  <a:gd name="T7" fmla="*/ 42 h 85"/>
                  <a:gd name="T8" fmla="*/ 13 w 86"/>
                  <a:gd name="T9" fmla="*/ 72 h 85"/>
                  <a:gd name="T10" fmla="*/ 44 w 86"/>
                  <a:gd name="T11" fmla="*/ 85 h 85"/>
                  <a:gd name="T12" fmla="*/ 72 w 86"/>
                  <a:gd name="T13" fmla="*/ 72 h 85"/>
                  <a:gd name="T14" fmla="*/ 86 w 86"/>
                  <a:gd name="T15" fmla="*/ 42 h 85"/>
                  <a:gd name="T16" fmla="*/ 72 w 86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5">
                    <a:moveTo>
                      <a:pt x="72" y="13"/>
                    </a:moveTo>
                    <a:cubicBezTo>
                      <a:pt x="65" y="5"/>
                      <a:pt x="55" y="0"/>
                      <a:pt x="44" y="0"/>
                    </a:cubicBezTo>
                    <a:cubicBezTo>
                      <a:pt x="31" y="0"/>
                      <a:pt x="21" y="5"/>
                      <a:pt x="13" y="13"/>
                    </a:cubicBezTo>
                    <a:cubicBezTo>
                      <a:pt x="4" y="21"/>
                      <a:pt x="0" y="31"/>
                      <a:pt x="0" y="42"/>
                    </a:cubicBezTo>
                    <a:cubicBezTo>
                      <a:pt x="0" y="55"/>
                      <a:pt x="4" y="64"/>
                      <a:pt x="13" y="72"/>
                    </a:cubicBezTo>
                    <a:cubicBezTo>
                      <a:pt x="21" y="81"/>
                      <a:pt x="31" y="85"/>
                      <a:pt x="44" y="85"/>
                    </a:cubicBezTo>
                    <a:cubicBezTo>
                      <a:pt x="55" y="85"/>
                      <a:pt x="65" y="81"/>
                      <a:pt x="72" y="72"/>
                    </a:cubicBezTo>
                    <a:cubicBezTo>
                      <a:pt x="82" y="64"/>
                      <a:pt x="86" y="55"/>
                      <a:pt x="86" y="42"/>
                    </a:cubicBezTo>
                    <a:cubicBezTo>
                      <a:pt x="86" y="31"/>
                      <a:pt x="82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475" name="Freeform 392"/>
              <p:cNvSpPr>
                <a:spLocks/>
              </p:cNvSpPr>
              <p:nvPr/>
            </p:nvSpPr>
            <p:spPr bwMode="auto">
              <a:xfrm>
                <a:off x="4172" y="1161"/>
                <a:ext cx="45" cy="44"/>
              </a:xfrm>
              <a:custGeom>
                <a:avLst/>
                <a:gdLst>
                  <a:gd name="T0" fmla="*/ 73 w 86"/>
                  <a:gd name="T1" fmla="*/ 13 h 85"/>
                  <a:gd name="T2" fmla="*/ 44 w 86"/>
                  <a:gd name="T3" fmla="*/ 0 h 85"/>
                  <a:gd name="T4" fmla="*/ 13 w 86"/>
                  <a:gd name="T5" fmla="*/ 13 h 85"/>
                  <a:gd name="T6" fmla="*/ 0 w 86"/>
                  <a:gd name="T7" fmla="*/ 42 h 85"/>
                  <a:gd name="T8" fmla="*/ 13 w 86"/>
                  <a:gd name="T9" fmla="*/ 72 h 85"/>
                  <a:gd name="T10" fmla="*/ 44 w 86"/>
                  <a:gd name="T11" fmla="*/ 85 h 85"/>
                  <a:gd name="T12" fmla="*/ 73 w 86"/>
                  <a:gd name="T13" fmla="*/ 72 h 85"/>
                  <a:gd name="T14" fmla="*/ 86 w 86"/>
                  <a:gd name="T15" fmla="*/ 42 h 85"/>
                  <a:gd name="T16" fmla="*/ 73 w 86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5">
                    <a:moveTo>
                      <a:pt x="73" y="13"/>
                    </a:moveTo>
                    <a:cubicBezTo>
                      <a:pt x="65" y="5"/>
                      <a:pt x="56" y="0"/>
                      <a:pt x="44" y="0"/>
                    </a:cubicBezTo>
                    <a:cubicBezTo>
                      <a:pt x="31" y="0"/>
                      <a:pt x="21" y="5"/>
                      <a:pt x="13" y="13"/>
                    </a:cubicBezTo>
                    <a:cubicBezTo>
                      <a:pt x="4" y="21"/>
                      <a:pt x="0" y="31"/>
                      <a:pt x="0" y="42"/>
                    </a:cubicBezTo>
                    <a:cubicBezTo>
                      <a:pt x="0" y="55"/>
                      <a:pt x="4" y="64"/>
                      <a:pt x="13" y="72"/>
                    </a:cubicBezTo>
                    <a:cubicBezTo>
                      <a:pt x="21" y="81"/>
                      <a:pt x="31" y="85"/>
                      <a:pt x="44" y="85"/>
                    </a:cubicBezTo>
                    <a:cubicBezTo>
                      <a:pt x="56" y="85"/>
                      <a:pt x="65" y="81"/>
                      <a:pt x="73" y="72"/>
                    </a:cubicBezTo>
                    <a:cubicBezTo>
                      <a:pt x="82" y="64"/>
                      <a:pt x="86" y="55"/>
                      <a:pt x="86" y="42"/>
                    </a:cubicBezTo>
                    <a:cubicBezTo>
                      <a:pt x="86" y="31"/>
                      <a:pt x="82" y="21"/>
                      <a:pt x="73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476" name="Freeform 393"/>
              <p:cNvSpPr>
                <a:spLocks/>
              </p:cNvSpPr>
              <p:nvPr/>
            </p:nvSpPr>
            <p:spPr bwMode="auto">
              <a:xfrm>
                <a:off x="4240" y="1161"/>
                <a:ext cx="44" cy="44"/>
              </a:xfrm>
              <a:custGeom>
                <a:avLst/>
                <a:gdLst>
                  <a:gd name="T0" fmla="*/ 72 w 85"/>
                  <a:gd name="T1" fmla="*/ 13 h 85"/>
                  <a:gd name="T2" fmla="*/ 43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3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3" y="0"/>
                    </a:cubicBezTo>
                    <a:cubicBezTo>
                      <a:pt x="30" y="0"/>
                      <a:pt x="21" y="5"/>
                      <a:pt x="13" y="13"/>
                    </a:cubicBezTo>
                    <a:cubicBezTo>
                      <a:pt x="4" y="21"/>
                      <a:pt x="0" y="31"/>
                      <a:pt x="0" y="42"/>
                    </a:cubicBezTo>
                    <a:cubicBezTo>
                      <a:pt x="0" y="55"/>
                      <a:pt x="4" y="64"/>
                      <a:pt x="13" y="72"/>
                    </a:cubicBezTo>
                    <a:cubicBezTo>
                      <a:pt x="21" y="81"/>
                      <a:pt x="30" y="85"/>
                      <a:pt x="43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477" name="Freeform 394"/>
              <p:cNvSpPr>
                <a:spLocks/>
              </p:cNvSpPr>
              <p:nvPr/>
            </p:nvSpPr>
            <p:spPr bwMode="auto">
              <a:xfrm>
                <a:off x="3566" y="1229"/>
                <a:ext cx="44" cy="43"/>
              </a:xfrm>
              <a:custGeom>
                <a:avLst/>
                <a:gdLst>
                  <a:gd name="T0" fmla="*/ 73 w 86"/>
                  <a:gd name="T1" fmla="*/ 13 h 85"/>
                  <a:gd name="T2" fmla="*/ 42 w 86"/>
                  <a:gd name="T3" fmla="*/ 0 h 85"/>
                  <a:gd name="T4" fmla="*/ 14 w 86"/>
                  <a:gd name="T5" fmla="*/ 13 h 85"/>
                  <a:gd name="T6" fmla="*/ 0 w 86"/>
                  <a:gd name="T7" fmla="*/ 42 h 85"/>
                  <a:gd name="T8" fmla="*/ 14 w 86"/>
                  <a:gd name="T9" fmla="*/ 72 h 85"/>
                  <a:gd name="T10" fmla="*/ 42 w 86"/>
                  <a:gd name="T11" fmla="*/ 85 h 85"/>
                  <a:gd name="T12" fmla="*/ 73 w 86"/>
                  <a:gd name="T13" fmla="*/ 72 h 85"/>
                  <a:gd name="T14" fmla="*/ 86 w 86"/>
                  <a:gd name="T15" fmla="*/ 42 h 85"/>
                  <a:gd name="T16" fmla="*/ 73 w 86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5">
                    <a:moveTo>
                      <a:pt x="73" y="13"/>
                    </a:moveTo>
                    <a:cubicBezTo>
                      <a:pt x="65" y="5"/>
                      <a:pt x="56" y="0"/>
                      <a:pt x="42" y="0"/>
                    </a:cubicBezTo>
                    <a:cubicBezTo>
                      <a:pt x="32" y="0"/>
                      <a:pt x="21" y="5"/>
                      <a:pt x="14" y="13"/>
                    </a:cubicBezTo>
                    <a:cubicBezTo>
                      <a:pt x="6" y="21"/>
                      <a:pt x="0" y="31"/>
                      <a:pt x="0" y="42"/>
                    </a:cubicBezTo>
                    <a:cubicBezTo>
                      <a:pt x="0" y="55"/>
                      <a:pt x="6" y="64"/>
                      <a:pt x="14" y="72"/>
                    </a:cubicBezTo>
                    <a:cubicBezTo>
                      <a:pt x="21" y="81"/>
                      <a:pt x="32" y="85"/>
                      <a:pt x="42" y="85"/>
                    </a:cubicBezTo>
                    <a:cubicBezTo>
                      <a:pt x="56" y="85"/>
                      <a:pt x="65" y="81"/>
                      <a:pt x="73" y="72"/>
                    </a:cubicBezTo>
                    <a:cubicBezTo>
                      <a:pt x="82" y="64"/>
                      <a:pt x="86" y="55"/>
                      <a:pt x="86" y="42"/>
                    </a:cubicBezTo>
                    <a:cubicBezTo>
                      <a:pt x="86" y="31"/>
                      <a:pt x="82" y="21"/>
                      <a:pt x="73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478" name="Freeform 395"/>
              <p:cNvSpPr>
                <a:spLocks/>
              </p:cNvSpPr>
              <p:nvPr/>
            </p:nvSpPr>
            <p:spPr bwMode="auto">
              <a:xfrm>
                <a:off x="3634" y="1229"/>
                <a:ext cx="43" cy="43"/>
              </a:xfrm>
              <a:custGeom>
                <a:avLst/>
                <a:gdLst>
                  <a:gd name="T0" fmla="*/ 72 w 85"/>
                  <a:gd name="T1" fmla="*/ 13 h 85"/>
                  <a:gd name="T2" fmla="*/ 42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2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2" y="0"/>
                    </a:cubicBezTo>
                    <a:cubicBezTo>
                      <a:pt x="31" y="0"/>
                      <a:pt x="21" y="5"/>
                      <a:pt x="13" y="13"/>
                    </a:cubicBezTo>
                    <a:cubicBezTo>
                      <a:pt x="5" y="21"/>
                      <a:pt x="0" y="31"/>
                      <a:pt x="0" y="42"/>
                    </a:cubicBezTo>
                    <a:cubicBezTo>
                      <a:pt x="0" y="55"/>
                      <a:pt x="5" y="64"/>
                      <a:pt x="13" y="72"/>
                    </a:cubicBezTo>
                    <a:cubicBezTo>
                      <a:pt x="21" y="81"/>
                      <a:pt x="31" y="85"/>
                      <a:pt x="42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479" name="Freeform 396"/>
              <p:cNvSpPr>
                <a:spLocks/>
              </p:cNvSpPr>
              <p:nvPr/>
            </p:nvSpPr>
            <p:spPr bwMode="auto">
              <a:xfrm>
                <a:off x="3701" y="1229"/>
                <a:ext cx="44" cy="43"/>
              </a:xfrm>
              <a:custGeom>
                <a:avLst/>
                <a:gdLst>
                  <a:gd name="T0" fmla="*/ 72 w 85"/>
                  <a:gd name="T1" fmla="*/ 13 h 85"/>
                  <a:gd name="T2" fmla="*/ 42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2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2" y="0"/>
                    </a:cubicBezTo>
                    <a:cubicBezTo>
                      <a:pt x="31" y="0"/>
                      <a:pt x="21" y="5"/>
                      <a:pt x="13" y="13"/>
                    </a:cubicBezTo>
                    <a:cubicBezTo>
                      <a:pt x="5" y="21"/>
                      <a:pt x="0" y="31"/>
                      <a:pt x="0" y="42"/>
                    </a:cubicBezTo>
                    <a:cubicBezTo>
                      <a:pt x="0" y="55"/>
                      <a:pt x="5" y="64"/>
                      <a:pt x="13" y="72"/>
                    </a:cubicBezTo>
                    <a:cubicBezTo>
                      <a:pt x="21" y="81"/>
                      <a:pt x="31" y="85"/>
                      <a:pt x="42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480" name="Freeform 397"/>
              <p:cNvSpPr>
                <a:spLocks/>
              </p:cNvSpPr>
              <p:nvPr/>
            </p:nvSpPr>
            <p:spPr bwMode="auto">
              <a:xfrm>
                <a:off x="3768" y="1229"/>
                <a:ext cx="44" cy="43"/>
              </a:xfrm>
              <a:custGeom>
                <a:avLst/>
                <a:gdLst>
                  <a:gd name="T0" fmla="*/ 72 w 85"/>
                  <a:gd name="T1" fmla="*/ 13 h 85"/>
                  <a:gd name="T2" fmla="*/ 43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3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3" y="0"/>
                    </a:cubicBezTo>
                    <a:cubicBezTo>
                      <a:pt x="30" y="0"/>
                      <a:pt x="21" y="5"/>
                      <a:pt x="13" y="13"/>
                    </a:cubicBezTo>
                    <a:cubicBezTo>
                      <a:pt x="4" y="21"/>
                      <a:pt x="0" y="31"/>
                      <a:pt x="0" y="42"/>
                    </a:cubicBezTo>
                    <a:cubicBezTo>
                      <a:pt x="0" y="55"/>
                      <a:pt x="4" y="64"/>
                      <a:pt x="13" y="72"/>
                    </a:cubicBezTo>
                    <a:cubicBezTo>
                      <a:pt x="21" y="81"/>
                      <a:pt x="30" y="85"/>
                      <a:pt x="43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481" name="Freeform 398"/>
              <p:cNvSpPr>
                <a:spLocks/>
              </p:cNvSpPr>
              <p:nvPr/>
            </p:nvSpPr>
            <p:spPr bwMode="auto">
              <a:xfrm>
                <a:off x="3836" y="1229"/>
                <a:ext cx="43" cy="43"/>
              </a:xfrm>
              <a:custGeom>
                <a:avLst/>
                <a:gdLst>
                  <a:gd name="T0" fmla="*/ 72 w 85"/>
                  <a:gd name="T1" fmla="*/ 13 h 85"/>
                  <a:gd name="T2" fmla="*/ 43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3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3" y="0"/>
                    </a:cubicBezTo>
                    <a:cubicBezTo>
                      <a:pt x="30" y="0"/>
                      <a:pt x="21" y="5"/>
                      <a:pt x="13" y="13"/>
                    </a:cubicBezTo>
                    <a:cubicBezTo>
                      <a:pt x="4" y="21"/>
                      <a:pt x="0" y="31"/>
                      <a:pt x="0" y="42"/>
                    </a:cubicBezTo>
                    <a:cubicBezTo>
                      <a:pt x="0" y="55"/>
                      <a:pt x="4" y="64"/>
                      <a:pt x="13" y="72"/>
                    </a:cubicBezTo>
                    <a:cubicBezTo>
                      <a:pt x="21" y="81"/>
                      <a:pt x="30" y="85"/>
                      <a:pt x="43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482" name="Freeform 399"/>
              <p:cNvSpPr>
                <a:spLocks/>
              </p:cNvSpPr>
              <p:nvPr/>
            </p:nvSpPr>
            <p:spPr bwMode="auto">
              <a:xfrm>
                <a:off x="3903" y="1229"/>
                <a:ext cx="44" cy="43"/>
              </a:xfrm>
              <a:custGeom>
                <a:avLst/>
                <a:gdLst>
                  <a:gd name="T0" fmla="*/ 72 w 85"/>
                  <a:gd name="T1" fmla="*/ 13 h 85"/>
                  <a:gd name="T2" fmla="*/ 43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3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3" y="0"/>
                    </a:cubicBezTo>
                    <a:cubicBezTo>
                      <a:pt x="30" y="0"/>
                      <a:pt x="21" y="5"/>
                      <a:pt x="13" y="13"/>
                    </a:cubicBezTo>
                    <a:cubicBezTo>
                      <a:pt x="4" y="21"/>
                      <a:pt x="0" y="31"/>
                      <a:pt x="0" y="42"/>
                    </a:cubicBezTo>
                    <a:cubicBezTo>
                      <a:pt x="0" y="55"/>
                      <a:pt x="4" y="64"/>
                      <a:pt x="13" y="72"/>
                    </a:cubicBezTo>
                    <a:cubicBezTo>
                      <a:pt x="21" y="81"/>
                      <a:pt x="30" y="85"/>
                      <a:pt x="43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483" name="Freeform 400"/>
              <p:cNvSpPr>
                <a:spLocks/>
              </p:cNvSpPr>
              <p:nvPr/>
            </p:nvSpPr>
            <p:spPr bwMode="auto">
              <a:xfrm>
                <a:off x="3970" y="1229"/>
                <a:ext cx="44" cy="43"/>
              </a:xfrm>
              <a:custGeom>
                <a:avLst/>
                <a:gdLst>
                  <a:gd name="T0" fmla="*/ 72 w 85"/>
                  <a:gd name="T1" fmla="*/ 13 h 85"/>
                  <a:gd name="T2" fmla="*/ 43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3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3" y="0"/>
                    </a:cubicBezTo>
                    <a:cubicBezTo>
                      <a:pt x="30" y="0"/>
                      <a:pt x="21" y="5"/>
                      <a:pt x="13" y="13"/>
                    </a:cubicBezTo>
                    <a:cubicBezTo>
                      <a:pt x="4" y="21"/>
                      <a:pt x="0" y="31"/>
                      <a:pt x="0" y="42"/>
                    </a:cubicBezTo>
                    <a:cubicBezTo>
                      <a:pt x="0" y="55"/>
                      <a:pt x="4" y="64"/>
                      <a:pt x="13" y="72"/>
                    </a:cubicBezTo>
                    <a:cubicBezTo>
                      <a:pt x="21" y="81"/>
                      <a:pt x="30" y="85"/>
                      <a:pt x="43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484" name="Freeform 401"/>
              <p:cNvSpPr>
                <a:spLocks/>
              </p:cNvSpPr>
              <p:nvPr/>
            </p:nvSpPr>
            <p:spPr bwMode="auto">
              <a:xfrm>
                <a:off x="4038" y="1229"/>
                <a:ext cx="43" cy="43"/>
              </a:xfrm>
              <a:custGeom>
                <a:avLst/>
                <a:gdLst>
                  <a:gd name="T0" fmla="*/ 72 w 85"/>
                  <a:gd name="T1" fmla="*/ 13 h 85"/>
                  <a:gd name="T2" fmla="*/ 44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4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4" y="0"/>
                    </a:cubicBezTo>
                    <a:cubicBezTo>
                      <a:pt x="30" y="0"/>
                      <a:pt x="21" y="5"/>
                      <a:pt x="13" y="13"/>
                    </a:cubicBezTo>
                    <a:cubicBezTo>
                      <a:pt x="4" y="21"/>
                      <a:pt x="0" y="31"/>
                      <a:pt x="0" y="42"/>
                    </a:cubicBezTo>
                    <a:cubicBezTo>
                      <a:pt x="0" y="55"/>
                      <a:pt x="4" y="64"/>
                      <a:pt x="13" y="72"/>
                    </a:cubicBezTo>
                    <a:cubicBezTo>
                      <a:pt x="21" y="81"/>
                      <a:pt x="30" y="85"/>
                      <a:pt x="44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485" name="Freeform 402"/>
              <p:cNvSpPr>
                <a:spLocks/>
              </p:cNvSpPr>
              <p:nvPr/>
            </p:nvSpPr>
            <p:spPr bwMode="auto">
              <a:xfrm>
                <a:off x="4105" y="1229"/>
                <a:ext cx="44" cy="43"/>
              </a:xfrm>
              <a:custGeom>
                <a:avLst/>
                <a:gdLst>
                  <a:gd name="T0" fmla="*/ 72 w 86"/>
                  <a:gd name="T1" fmla="*/ 13 h 85"/>
                  <a:gd name="T2" fmla="*/ 44 w 86"/>
                  <a:gd name="T3" fmla="*/ 0 h 85"/>
                  <a:gd name="T4" fmla="*/ 13 w 86"/>
                  <a:gd name="T5" fmla="*/ 13 h 85"/>
                  <a:gd name="T6" fmla="*/ 0 w 86"/>
                  <a:gd name="T7" fmla="*/ 42 h 85"/>
                  <a:gd name="T8" fmla="*/ 13 w 86"/>
                  <a:gd name="T9" fmla="*/ 72 h 85"/>
                  <a:gd name="T10" fmla="*/ 44 w 86"/>
                  <a:gd name="T11" fmla="*/ 85 h 85"/>
                  <a:gd name="T12" fmla="*/ 72 w 86"/>
                  <a:gd name="T13" fmla="*/ 72 h 85"/>
                  <a:gd name="T14" fmla="*/ 86 w 86"/>
                  <a:gd name="T15" fmla="*/ 42 h 85"/>
                  <a:gd name="T16" fmla="*/ 72 w 86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5">
                    <a:moveTo>
                      <a:pt x="72" y="13"/>
                    </a:moveTo>
                    <a:cubicBezTo>
                      <a:pt x="65" y="5"/>
                      <a:pt x="55" y="0"/>
                      <a:pt x="44" y="0"/>
                    </a:cubicBezTo>
                    <a:cubicBezTo>
                      <a:pt x="31" y="0"/>
                      <a:pt x="21" y="5"/>
                      <a:pt x="13" y="13"/>
                    </a:cubicBezTo>
                    <a:cubicBezTo>
                      <a:pt x="4" y="21"/>
                      <a:pt x="0" y="31"/>
                      <a:pt x="0" y="42"/>
                    </a:cubicBezTo>
                    <a:cubicBezTo>
                      <a:pt x="0" y="55"/>
                      <a:pt x="4" y="64"/>
                      <a:pt x="13" y="72"/>
                    </a:cubicBezTo>
                    <a:cubicBezTo>
                      <a:pt x="21" y="81"/>
                      <a:pt x="31" y="85"/>
                      <a:pt x="44" y="85"/>
                    </a:cubicBezTo>
                    <a:cubicBezTo>
                      <a:pt x="55" y="85"/>
                      <a:pt x="65" y="81"/>
                      <a:pt x="72" y="72"/>
                    </a:cubicBezTo>
                    <a:cubicBezTo>
                      <a:pt x="82" y="64"/>
                      <a:pt x="86" y="55"/>
                      <a:pt x="86" y="42"/>
                    </a:cubicBezTo>
                    <a:cubicBezTo>
                      <a:pt x="86" y="31"/>
                      <a:pt x="82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486" name="Freeform 403"/>
              <p:cNvSpPr>
                <a:spLocks/>
              </p:cNvSpPr>
              <p:nvPr/>
            </p:nvSpPr>
            <p:spPr bwMode="auto">
              <a:xfrm>
                <a:off x="4172" y="1229"/>
                <a:ext cx="45" cy="43"/>
              </a:xfrm>
              <a:custGeom>
                <a:avLst/>
                <a:gdLst>
                  <a:gd name="T0" fmla="*/ 73 w 86"/>
                  <a:gd name="T1" fmla="*/ 13 h 85"/>
                  <a:gd name="T2" fmla="*/ 44 w 86"/>
                  <a:gd name="T3" fmla="*/ 0 h 85"/>
                  <a:gd name="T4" fmla="*/ 13 w 86"/>
                  <a:gd name="T5" fmla="*/ 13 h 85"/>
                  <a:gd name="T6" fmla="*/ 0 w 86"/>
                  <a:gd name="T7" fmla="*/ 42 h 85"/>
                  <a:gd name="T8" fmla="*/ 13 w 86"/>
                  <a:gd name="T9" fmla="*/ 72 h 85"/>
                  <a:gd name="T10" fmla="*/ 44 w 86"/>
                  <a:gd name="T11" fmla="*/ 85 h 85"/>
                  <a:gd name="T12" fmla="*/ 73 w 86"/>
                  <a:gd name="T13" fmla="*/ 72 h 85"/>
                  <a:gd name="T14" fmla="*/ 86 w 86"/>
                  <a:gd name="T15" fmla="*/ 42 h 85"/>
                  <a:gd name="T16" fmla="*/ 73 w 86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5">
                    <a:moveTo>
                      <a:pt x="73" y="13"/>
                    </a:moveTo>
                    <a:cubicBezTo>
                      <a:pt x="65" y="5"/>
                      <a:pt x="56" y="0"/>
                      <a:pt x="44" y="0"/>
                    </a:cubicBezTo>
                    <a:cubicBezTo>
                      <a:pt x="31" y="0"/>
                      <a:pt x="21" y="5"/>
                      <a:pt x="13" y="13"/>
                    </a:cubicBezTo>
                    <a:cubicBezTo>
                      <a:pt x="4" y="21"/>
                      <a:pt x="0" y="31"/>
                      <a:pt x="0" y="42"/>
                    </a:cubicBezTo>
                    <a:cubicBezTo>
                      <a:pt x="0" y="55"/>
                      <a:pt x="4" y="64"/>
                      <a:pt x="13" y="72"/>
                    </a:cubicBezTo>
                    <a:cubicBezTo>
                      <a:pt x="21" y="81"/>
                      <a:pt x="31" y="85"/>
                      <a:pt x="44" y="85"/>
                    </a:cubicBezTo>
                    <a:cubicBezTo>
                      <a:pt x="56" y="85"/>
                      <a:pt x="65" y="81"/>
                      <a:pt x="73" y="72"/>
                    </a:cubicBezTo>
                    <a:cubicBezTo>
                      <a:pt x="82" y="64"/>
                      <a:pt x="86" y="55"/>
                      <a:pt x="86" y="42"/>
                    </a:cubicBezTo>
                    <a:cubicBezTo>
                      <a:pt x="86" y="31"/>
                      <a:pt x="82" y="21"/>
                      <a:pt x="73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487" name="Freeform 404"/>
              <p:cNvSpPr>
                <a:spLocks/>
              </p:cNvSpPr>
              <p:nvPr/>
            </p:nvSpPr>
            <p:spPr bwMode="auto">
              <a:xfrm>
                <a:off x="4240" y="1229"/>
                <a:ext cx="44" cy="43"/>
              </a:xfrm>
              <a:custGeom>
                <a:avLst/>
                <a:gdLst>
                  <a:gd name="T0" fmla="*/ 72 w 85"/>
                  <a:gd name="T1" fmla="*/ 13 h 85"/>
                  <a:gd name="T2" fmla="*/ 43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3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3" y="0"/>
                    </a:cubicBezTo>
                    <a:cubicBezTo>
                      <a:pt x="30" y="0"/>
                      <a:pt x="21" y="5"/>
                      <a:pt x="13" y="13"/>
                    </a:cubicBezTo>
                    <a:cubicBezTo>
                      <a:pt x="4" y="21"/>
                      <a:pt x="0" y="31"/>
                      <a:pt x="0" y="42"/>
                    </a:cubicBezTo>
                    <a:cubicBezTo>
                      <a:pt x="0" y="55"/>
                      <a:pt x="4" y="64"/>
                      <a:pt x="13" y="72"/>
                    </a:cubicBezTo>
                    <a:cubicBezTo>
                      <a:pt x="21" y="81"/>
                      <a:pt x="30" y="85"/>
                      <a:pt x="43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488" name="Freeform 405"/>
              <p:cNvSpPr>
                <a:spLocks/>
              </p:cNvSpPr>
              <p:nvPr/>
            </p:nvSpPr>
            <p:spPr bwMode="auto">
              <a:xfrm>
                <a:off x="3566" y="1296"/>
                <a:ext cx="44" cy="44"/>
              </a:xfrm>
              <a:custGeom>
                <a:avLst/>
                <a:gdLst>
                  <a:gd name="T0" fmla="*/ 73 w 86"/>
                  <a:gd name="T1" fmla="*/ 13 h 85"/>
                  <a:gd name="T2" fmla="*/ 42 w 86"/>
                  <a:gd name="T3" fmla="*/ 0 h 85"/>
                  <a:gd name="T4" fmla="*/ 14 w 86"/>
                  <a:gd name="T5" fmla="*/ 13 h 85"/>
                  <a:gd name="T6" fmla="*/ 0 w 86"/>
                  <a:gd name="T7" fmla="*/ 42 h 85"/>
                  <a:gd name="T8" fmla="*/ 14 w 86"/>
                  <a:gd name="T9" fmla="*/ 72 h 85"/>
                  <a:gd name="T10" fmla="*/ 42 w 86"/>
                  <a:gd name="T11" fmla="*/ 85 h 85"/>
                  <a:gd name="T12" fmla="*/ 73 w 86"/>
                  <a:gd name="T13" fmla="*/ 72 h 85"/>
                  <a:gd name="T14" fmla="*/ 86 w 86"/>
                  <a:gd name="T15" fmla="*/ 42 h 85"/>
                  <a:gd name="T16" fmla="*/ 73 w 86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5">
                    <a:moveTo>
                      <a:pt x="73" y="13"/>
                    </a:moveTo>
                    <a:cubicBezTo>
                      <a:pt x="65" y="5"/>
                      <a:pt x="56" y="0"/>
                      <a:pt x="42" y="0"/>
                    </a:cubicBezTo>
                    <a:cubicBezTo>
                      <a:pt x="32" y="0"/>
                      <a:pt x="21" y="5"/>
                      <a:pt x="14" y="13"/>
                    </a:cubicBezTo>
                    <a:cubicBezTo>
                      <a:pt x="6" y="21"/>
                      <a:pt x="0" y="32"/>
                      <a:pt x="0" y="42"/>
                    </a:cubicBezTo>
                    <a:cubicBezTo>
                      <a:pt x="0" y="55"/>
                      <a:pt x="6" y="64"/>
                      <a:pt x="14" y="72"/>
                    </a:cubicBezTo>
                    <a:cubicBezTo>
                      <a:pt x="21" y="81"/>
                      <a:pt x="32" y="85"/>
                      <a:pt x="42" y="85"/>
                    </a:cubicBezTo>
                    <a:cubicBezTo>
                      <a:pt x="56" y="85"/>
                      <a:pt x="65" y="81"/>
                      <a:pt x="73" y="72"/>
                    </a:cubicBezTo>
                    <a:cubicBezTo>
                      <a:pt x="82" y="64"/>
                      <a:pt x="86" y="55"/>
                      <a:pt x="86" y="42"/>
                    </a:cubicBezTo>
                    <a:cubicBezTo>
                      <a:pt x="86" y="32"/>
                      <a:pt x="82" y="21"/>
                      <a:pt x="73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489" name="Freeform 406"/>
              <p:cNvSpPr>
                <a:spLocks/>
              </p:cNvSpPr>
              <p:nvPr/>
            </p:nvSpPr>
            <p:spPr bwMode="auto">
              <a:xfrm>
                <a:off x="3634" y="1296"/>
                <a:ext cx="43" cy="44"/>
              </a:xfrm>
              <a:custGeom>
                <a:avLst/>
                <a:gdLst>
                  <a:gd name="T0" fmla="*/ 72 w 85"/>
                  <a:gd name="T1" fmla="*/ 13 h 85"/>
                  <a:gd name="T2" fmla="*/ 42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2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2" y="0"/>
                    </a:cubicBezTo>
                    <a:cubicBezTo>
                      <a:pt x="31" y="0"/>
                      <a:pt x="21" y="5"/>
                      <a:pt x="13" y="13"/>
                    </a:cubicBezTo>
                    <a:cubicBezTo>
                      <a:pt x="5" y="21"/>
                      <a:pt x="0" y="32"/>
                      <a:pt x="0" y="42"/>
                    </a:cubicBezTo>
                    <a:cubicBezTo>
                      <a:pt x="0" y="55"/>
                      <a:pt x="5" y="64"/>
                      <a:pt x="13" y="72"/>
                    </a:cubicBezTo>
                    <a:cubicBezTo>
                      <a:pt x="21" y="81"/>
                      <a:pt x="31" y="85"/>
                      <a:pt x="42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2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</p:grpSp>
        <p:grpSp>
          <p:nvGrpSpPr>
            <p:cNvPr id="6" name="Group 608"/>
            <p:cNvGrpSpPr>
              <a:grpSpLocks/>
            </p:cNvGrpSpPr>
            <p:nvPr/>
          </p:nvGrpSpPr>
          <p:grpSpPr bwMode="auto">
            <a:xfrm>
              <a:off x="1005" y="622"/>
              <a:ext cx="3750" cy="1931"/>
              <a:chOff x="1005" y="622"/>
              <a:chExt cx="3750" cy="1931"/>
            </a:xfrm>
            <a:grpFill/>
          </p:grpSpPr>
          <p:sp>
            <p:nvSpPr>
              <p:cNvPr id="3090" name="Freeform 408"/>
              <p:cNvSpPr>
                <a:spLocks/>
              </p:cNvSpPr>
              <p:nvPr/>
            </p:nvSpPr>
            <p:spPr bwMode="auto">
              <a:xfrm>
                <a:off x="3701" y="1296"/>
                <a:ext cx="44" cy="44"/>
              </a:xfrm>
              <a:custGeom>
                <a:avLst/>
                <a:gdLst>
                  <a:gd name="T0" fmla="*/ 72 w 85"/>
                  <a:gd name="T1" fmla="*/ 13 h 85"/>
                  <a:gd name="T2" fmla="*/ 42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2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2" y="0"/>
                    </a:cubicBezTo>
                    <a:cubicBezTo>
                      <a:pt x="31" y="0"/>
                      <a:pt x="21" y="5"/>
                      <a:pt x="13" y="13"/>
                    </a:cubicBezTo>
                    <a:cubicBezTo>
                      <a:pt x="5" y="21"/>
                      <a:pt x="0" y="32"/>
                      <a:pt x="0" y="42"/>
                    </a:cubicBezTo>
                    <a:cubicBezTo>
                      <a:pt x="0" y="55"/>
                      <a:pt x="5" y="64"/>
                      <a:pt x="13" y="72"/>
                    </a:cubicBezTo>
                    <a:cubicBezTo>
                      <a:pt x="21" y="81"/>
                      <a:pt x="31" y="85"/>
                      <a:pt x="42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2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091" name="Freeform 409"/>
              <p:cNvSpPr>
                <a:spLocks/>
              </p:cNvSpPr>
              <p:nvPr/>
            </p:nvSpPr>
            <p:spPr bwMode="auto">
              <a:xfrm>
                <a:off x="3768" y="1296"/>
                <a:ext cx="44" cy="44"/>
              </a:xfrm>
              <a:custGeom>
                <a:avLst/>
                <a:gdLst>
                  <a:gd name="T0" fmla="*/ 72 w 85"/>
                  <a:gd name="T1" fmla="*/ 13 h 85"/>
                  <a:gd name="T2" fmla="*/ 43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3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3" y="0"/>
                    </a:cubicBezTo>
                    <a:cubicBezTo>
                      <a:pt x="30" y="0"/>
                      <a:pt x="21" y="5"/>
                      <a:pt x="13" y="13"/>
                    </a:cubicBezTo>
                    <a:cubicBezTo>
                      <a:pt x="4" y="21"/>
                      <a:pt x="0" y="32"/>
                      <a:pt x="0" y="42"/>
                    </a:cubicBezTo>
                    <a:cubicBezTo>
                      <a:pt x="0" y="55"/>
                      <a:pt x="4" y="64"/>
                      <a:pt x="13" y="72"/>
                    </a:cubicBezTo>
                    <a:cubicBezTo>
                      <a:pt x="21" y="81"/>
                      <a:pt x="30" y="85"/>
                      <a:pt x="43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2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092" name="Freeform 410"/>
              <p:cNvSpPr>
                <a:spLocks/>
              </p:cNvSpPr>
              <p:nvPr/>
            </p:nvSpPr>
            <p:spPr bwMode="auto">
              <a:xfrm>
                <a:off x="3836" y="1296"/>
                <a:ext cx="43" cy="44"/>
              </a:xfrm>
              <a:custGeom>
                <a:avLst/>
                <a:gdLst>
                  <a:gd name="T0" fmla="*/ 72 w 85"/>
                  <a:gd name="T1" fmla="*/ 13 h 85"/>
                  <a:gd name="T2" fmla="*/ 43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3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3" y="0"/>
                    </a:cubicBezTo>
                    <a:cubicBezTo>
                      <a:pt x="30" y="0"/>
                      <a:pt x="21" y="5"/>
                      <a:pt x="13" y="13"/>
                    </a:cubicBezTo>
                    <a:cubicBezTo>
                      <a:pt x="4" y="21"/>
                      <a:pt x="0" y="32"/>
                      <a:pt x="0" y="42"/>
                    </a:cubicBezTo>
                    <a:cubicBezTo>
                      <a:pt x="0" y="55"/>
                      <a:pt x="4" y="64"/>
                      <a:pt x="13" y="72"/>
                    </a:cubicBezTo>
                    <a:cubicBezTo>
                      <a:pt x="21" y="81"/>
                      <a:pt x="30" y="85"/>
                      <a:pt x="43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2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093" name="Freeform 411"/>
              <p:cNvSpPr>
                <a:spLocks/>
              </p:cNvSpPr>
              <p:nvPr/>
            </p:nvSpPr>
            <p:spPr bwMode="auto">
              <a:xfrm>
                <a:off x="3903" y="1296"/>
                <a:ext cx="44" cy="44"/>
              </a:xfrm>
              <a:custGeom>
                <a:avLst/>
                <a:gdLst>
                  <a:gd name="T0" fmla="*/ 72 w 85"/>
                  <a:gd name="T1" fmla="*/ 13 h 85"/>
                  <a:gd name="T2" fmla="*/ 43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3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3" y="0"/>
                    </a:cubicBezTo>
                    <a:cubicBezTo>
                      <a:pt x="30" y="0"/>
                      <a:pt x="21" y="5"/>
                      <a:pt x="13" y="13"/>
                    </a:cubicBezTo>
                    <a:cubicBezTo>
                      <a:pt x="4" y="21"/>
                      <a:pt x="0" y="32"/>
                      <a:pt x="0" y="42"/>
                    </a:cubicBezTo>
                    <a:cubicBezTo>
                      <a:pt x="0" y="55"/>
                      <a:pt x="4" y="64"/>
                      <a:pt x="13" y="72"/>
                    </a:cubicBezTo>
                    <a:cubicBezTo>
                      <a:pt x="21" y="81"/>
                      <a:pt x="30" y="85"/>
                      <a:pt x="43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2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094" name="Freeform 412"/>
              <p:cNvSpPr>
                <a:spLocks/>
              </p:cNvSpPr>
              <p:nvPr/>
            </p:nvSpPr>
            <p:spPr bwMode="auto">
              <a:xfrm>
                <a:off x="3970" y="1296"/>
                <a:ext cx="44" cy="44"/>
              </a:xfrm>
              <a:custGeom>
                <a:avLst/>
                <a:gdLst>
                  <a:gd name="T0" fmla="*/ 72 w 85"/>
                  <a:gd name="T1" fmla="*/ 13 h 85"/>
                  <a:gd name="T2" fmla="*/ 43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3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3" y="0"/>
                    </a:cubicBezTo>
                    <a:cubicBezTo>
                      <a:pt x="30" y="0"/>
                      <a:pt x="21" y="5"/>
                      <a:pt x="13" y="13"/>
                    </a:cubicBezTo>
                    <a:cubicBezTo>
                      <a:pt x="4" y="21"/>
                      <a:pt x="0" y="32"/>
                      <a:pt x="0" y="42"/>
                    </a:cubicBezTo>
                    <a:cubicBezTo>
                      <a:pt x="0" y="55"/>
                      <a:pt x="4" y="64"/>
                      <a:pt x="13" y="72"/>
                    </a:cubicBezTo>
                    <a:cubicBezTo>
                      <a:pt x="21" y="81"/>
                      <a:pt x="30" y="85"/>
                      <a:pt x="43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2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095" name="Freeform 413"/>
              <p:cNvSpPr>
                <a:spLocks/>
              </p:cNvSpPr>
              <p:nvPr/>
            </p:nvSpPr>
            <p:spPr bwMode="auto">
              <a:xfrm>
                <a:off x="4038" y="1296"/>
                <a:ext cx="43" cy="44"/>
              </a:xfrm>
              <a:custGeom>
                <a:avLst/>
                <a:gdLst>
                  <a:gd name="T0" fmla="*/ 72 w 85"/>
                  <a:gd name="T1" fmla="*/ 13 h 85"/>
                  <a:gd name="T2" fmla="*/ 44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4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4" y="0"/>
                    </a:cubicBezTo>
                    <a:cubicBezTo>
                      <a:pt x="30" y="0"/>
                      <a:pt x="21" y="5"/>
                      <a:pt x="13" y="13"/>
                    </a:cubicBezTo>
                    <a:cubicBezTo>
                      <a:pt x="4" y="21"/>
                      <a:pt x="0" y="32"/>
                      <a:pt x="0" y="42"/>
                    </a:cubicBezTo>
                    <a:cubicBezTo>
                      <a:pt x="0" y="55"/>
                      <a:pt x="4" y="64"/>
                      <a:pt x="13" y="72"/>
                    </a:cubicBezTo>
                    <a:cubicBezTo>
                      <a:pt x="21" y="81"/>
                      <a:pt x="30" y="85"/>
                      <a:pt x="44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2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096" name="Freeform 414"/>
              <p:cNvSpPr>
                <a:spLocks/>
              </p:cNvSpPr>
              <p:nvPr/>
            </p:nvSpPr>
            <p:spPr bwMode="auto">
              <a:xfrm>
                <a:off x="4105" y="1296"/>
                <a:ext cx="44" cy="44"/>
              </a:xfrm>
              <a:custGeom>
                <a:avLst/>
                <a:gdLst>
                  <a:gd name="T0" fmla="*/ 72 w 86"/>
                  <a:gd name="T1" fmla="*/ 13 h 85"/>
                  <a:gd name="T2" fmla="*/ 44 w 86"/>
                  <a:gd name="T3" fmla="*/ 0 h 85"/>
                  <a:gd name="T4" fmla="*/ 13 w 86"/>
                  <a:gd name="T5" fmla="*/ 13 h 85"/>
                  <a:gd name="T6" fmla="*/ 0 w 86"/>
                  <a:gd name="T7" fmla="*/ 42 h 85"/>
                  <a:gd name="T8" fmla="*/ 13 w 86"/>
                  <a:gd name="T9" fmla="*/ 72 h 85"/>
                  <a:gd name="T10" fmla="*/ 44 w 86"/>
                  <a:gd name="T11" fmla="*/ 85 h 85"/>
                  <a:gd name="T12" fmla="*/ 72 w 86"/>
                  <a:gd name="T13" fmla="*/ 72 h 85"/>
                  <a:gd name="T14" fmla="*/ 86 w 86"/>
                  <a:gd name="T15" fmla="*/ 42 h 85"/>
                  <a:gd name="T16" fmla="*/ 72 w 86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5">
                    <a:moveTo>
                      <a:pt x="72" y="13"/>
                    </a:moveTo>
                    <a:cubicBezTo>
                      <a:pt x="65" y="5"/>
                      <a:pt x="55" y="0"/>
                      <a:pt x="44" y="0"/>
                    </a:cubicBezTo>
                    <a:cubicBezTo>
                      <a:pt x="31" y="0"/>
                      <a:pt x="21" y="5"/>
                      <a:pt x="13" y="13"/>
                    </a:cubicBezTo>
                    <a:cubicBezTo>
                      <a:pt x="4" y="21"/>
                      <a:pt x="0" y="32"/>
                      <a:pt x="0" y="42"/>
                    </a:cubicBezTo>
                    <a:cubicBezTo>
                      <a:pt x="0" y="55"/>
                      <a:pt x="4" y="64"/>
                      <a:pt x="13" y="72"/>
                    </a:cubicBezTo>
                    <a:cubicBezTo>
                      <a:pt x="21" y="81"/>
                      <a:pt x="31" y="85"/>
                      <a:pt x="44" y="85"/>
                    </a:cubicBezTo>
                    <a:cubicBezTo>
                      <a:pt x="55" y="85"/>
                      <a:pt x="65" y="81"/>
                      <a:pt x="72" y="72"/>
                    </a:cubicBezTo>
                    <a:cubicBezTo>
                      <a:pt x="82" y="64"/>
                      <a:pt x="86" y="55"/>
                      <a:pt x="86" y="42"/>
                    </a:cubicBezTo>
                    <a:cubicBezTo>
                      <a:pt x="86" y="32"/>
                      <a:pt x="82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097" name="Freeform 415"/>
              <p:cNvSpPr>
                <a:spLocks/>
              </p:cNvSpPr>
              <p:nvPr/>
            </p:nvSpPr>
            <p:spPr bwMode="auto">
              <a:xfrm>
                <a:off x="4172" y="1296"/>
                <a:ext cx="45" cy="44"/>
              </a:xfrm>
              <a:custGeom>
                <a:avLst/>
                <a:gdLst>
                  <a:gd name="T0" fmla="*/ 73 w 86"/>
                  <a:gd name="T1" fmla="*/ 13 h 85"/>
                  <a:gd name="T2" fmla="*/ 44 w 86"/>
                  <a:gd name="T3" fmla="*/ 0 h 85"/>
                  <a:gd name="T4" fmla="*/ 13 w 86"/>
                  <a:gd name="T5" fmla="*/ 13 h 85"/>
                  <a:gd name="T6" fmla="*/ 0 w 86"/>
                  <a:gd name="T7" fmla="*/ 42 h 85"/>
                  <a:gd name="T8" fmla="*/ 13 w 86"/>
                  <a:gd name="T9" fmla="*/ 72 h 85"/>
                  <a:gd name="T10" fmla="*/ 44 w 86"/>
                  <a:gd name="T11" fmla="*/ 85 h 85"/>
                  <a:gd name="T12" fmla="*/ 73 w 86"/>
                  <a:gd name="T13" fmla="*/ 72 h 85"/>
                  <a:gd name="T14" fmla="*/ 86 w 86"/>
                  <a:gd name="T15" fmla="*/ 42 h 85"/>
                  <a:gd name="T16" fmla="*/ 73 w 86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5">
                    <a:moveTo>
                      <a:pt x="73" y="13"/>
                    </a:moveTo>
                    <a:cubicBezTo>
                      <a:pt x="65" y="5"/>
                      <a:pt x="56" y="0"/>
                      <a:pt x="44" y="0"/>
                    </a:cubicBezTo>
                    <a:cubicBezTo>
                      <a:pt x="31" y="0"/>
                      <a:pt x="21" y="5"/>
                      <a:pt x="13" y="13"/>
                    </a:cubicBezTo>
                    <a:cubicBezTo>
                      <a:pt x="4" y="21"/>
                      <a:pt x="0" y="32"/>
                      <a:pt x="0" y="42"/>
                    </a:cubicBezTo>
                    <a:cubicBezTo>
                      <a:pt x="0" y="55"/>
                      <a:pt x="4" y="64"/>
                      <a:pt x="13" y="72"/>
                    </a:cubicBezTo>
                    <a:cubicBezTo>
                      <a:pt x="21" y="81"/>
                      <a:pt x="31" y="85"/>
                      <a:pt x="44" y="85"/>
                    </a:cubicBezTo>
                    <a:cubicBezTo>
                      <a:pt x="56" y="85"/>
                      <a:pt x="65" y="81"/>
                      <a:pt x="73" y="72"/>
                    </a:cubicBezTo>
                    <a:cubicBezTo>
                      <a:pt x="82" y="64"/>
                      <a:pt x="86" y="55"/>
                      <a:pt x="86" y="42"/>
                    </a:cubicBezTo>
                    <a:cubicBezTo>
                      <a:pt x="86" y="32"/>
                      <a:pt x="82" y="21"/>
                      <a:pt x="73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098" name="Freeform 416"/>
              <p:cNvSpPr>
                <a:spLocks/>
              </p:cNvSpPr>
              <p:nvPr/>
            </p:nvSpPr>
            <p:spPr bwMode="auto">
              <a:xfrm>
                <a:off x="4240" y="1296"/>
                <a:ext cx="44" cy="44"/>
              </a:xfrm>
              <a:custGeom>
                <a:avLst/>
                <a:gdLst>
                  <a:gd name="T0" fmla="*/ 72 w 85"/>
                  <a:gd name="T1" fmla="*/ 13 h 85"/>
                  <a:gd name="T2" fmla="*/ 43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3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3" y="0"/>
                    </a:cubicBezTo>
                    <a:cubicBezTo>
                      <a:pt x="30" y="0"/>
                      <a:pt x="21" y="5"/>
                      <a:pt x="13" y="13"/>
                    </a:cubicBezTo>
                    <a:cubicBezTo>
                      <a:pt x="4" y="21"/>
                      <a:pt x="0" y="32"/>
                      <a:pt x="0" y="42"/>
                    </a:cubicBezTo>
                    <a:cubicBezTo>
                      <a:pt x="0" y="55"/>
                      <a:pt x="4" y="64"/>
                      <a:pt x="13" y="72"/>
                    </a:cubicBezTo>
                    <a:cubicBezTo>
                      <a:pt x="21" y="81"/>
                      <a:pt x="30" y="85"/>
                      <a:pt x="43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2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099" name="Freeform 417"/>
              <p:cNvSpPr>
                <a:spLocks/>
              </p:cNvSpPr>
              <p:nvPr/>
            </p:nvSpPr>
            <p:spPr bwMode="auto">
              <a:xfrm>
                <a:off x="3566" y="824"/>
                <a:ext cx="44" cy="44"/>
              </a:xfrm>
              <a:custGeom>
                <a:avLst/>
                <a:gdLst>
                  <a:gd name="T0" fmla="*/ 73 w 86"/>
                  <a:gd name="T1" fmla="*/ 14 h 86"/>
                  <a:gd name="T2" fmla="*/ 42 w 86"/>
                  <a:gd name="T3" fmla="*/ 0 h 86"/>
                  <a:gd name="T4" fmla="*/ 14 w 86"/>
                  <a:gd name="T5" fmla="*/ 14 h 86"/>
                  <a:gd name="T6" fmla="*/ 0 w 86"/>
                  <a:gd name="T7" fmla="*/ 42 h 86"/>
                  <a:gd name="T8" fmla="*/ 14 w 86"/>
                  <a:gd name="T9" fmla="*/ 73 h 86"/>
                  <a:gd name="T10" fmla="*/ 42 w 86"/>
                  <a:gd name="T11" fmla="*/ 86 h 86"/>
                  <a:gd name="T12" fmla="*/ 73 w 86"/>
                  <a:gd name="T13" fmla="*/ 73 h 86"/>
                  <a:gd name="T14" fmla="*/ 86 w 86"/>
                  <a:gd name="T15" fmla="*/ 42 h 86"/>
                  <a:gd name="T16" fmla="*/ 73 w 86"/>
                  <a:gd name="T17" fmla="*/ 14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3" y="14"/>
                    </a:moveTo>
                    <a:cubicBezTo>
                      <a:pt x="65" y="6"/>
                      <a:pt x="56" y="0"/>
                      <a:pt x="42" y="0"/>
                    </a:cubicBezTo>
                    <a:cubicBezTo>
                      <a:pt x="32" y="0"/>
                      <a:pt x="21" y="6"/>
                      <a:pt x="14" y="14"/>
                    </a:cubicBezTo>
                    <a:cubicBezTo>
                      <a:pt x="6" y="21"/>
                      <a:pt x="0" y="32"/>
                      <a:pt x="0" y="42"/>
                    </a:cubicBezTo>
                    <a:cubicBezTo>
                      <a:pt x="0" y="55"/>
                      <a:pt x="6" y="65"/>
                      <a:pt x="14" y="73"/>
                    </a:cubicBezTo>
                    <a:cubicBezTo>
                      <a:pt x="21" y="82"/>
                      <a:pt x="32" y="86"/>
                      <a:pt x="42" y="86"/>
                    </a:cubicBezTo>
                    <a:cubicBezTo>
                      <a:pt x="56" y="86"/>
                      <a:pt x="65" y="82"/>
                      <a:pt x="73" y="73"/>
                    </a:cubicBezTo>
                    <a:cubicBezTo>
                      <a:pt x="82" y="65"/>
                      <a:pt x="86" y="55"/>
                      <a:pt x="86" y="42"/>
                    </a:cubicBezTo>
                    <a:cubicBezTo>
                      <a:pt x="86" y="32"/>
                      <a:pt x="82" y="21"/>
                      <a:pt x="73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100" name="Freeform 418"/>
              <p:cNvSpPr>
                <a:spLocks/>
              </p:cNvSpPr>
              <p:nvPr/>
            </p:nvSpPr>
            <p:spPr bwMode="auto">
              <a:xfrm>
                <a:off x="3634" y="824"/>
                <a:ext cx="43" cy="44"/>
              </a:xfrm>
              <a:custGeom>
                <a:avLst/>
                <a:gdLst>
                  <a:gd name="T0" fmla="*/ 72 w 85"/>
                  <a:gd name="T1" fmla="*/ 14 h 86"/>
                  <a:gd name="T2" fmla="*/ 42 w 85"/>
                  <a:gd name="T3" fmla="*/ 0 h 86"/>
                  <a:gd name="T4" fmla="*/ 13 w 85"/>
                  <a:gd name="T5" fmla="*/ 14 h 86"/>
                  <a:gd name="T6" fmla="*/ 0 w 85"/>
                  <a:gd name="T7" fmla="*/ 42 h 86"/>
                  <a:gd name="T8" fmla="*/ 13 w 85"/>
                  <a:gd name="T9" fmla="*/ 73 h 86"/>
                  <a:gd name="T10" fmla="*/ 42 w 85"/>
                  <a:gd name="T11" fmla="*/ 86 h 86"/>
                  <a:gd name="T12" fmla="*/ 72 w 85"/>
                  <a:gd name="T13" fmla="*/ 73 h 86"/>
                  <a:gd name="T14" fmla="*/ 85 w 85"/>
                  <a:gd name="T15" fmla="*/ 42 h 86"/>
                  <a:gd name="T16" fmla="*/ 72 w 85"/>
                  <a:gd name="T17" fmla="*/ 14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6">
                    <a:moveTo>
                      <a:pt x="72" y="14"/>
                    </a:moveTo>
                    <a:cubicBezTo>
                      <a:pt x="64" y="6"/>
                      <a:pt x="55" y="0"/>
                      <a:pt x="42" y="0"/>
                    </a:cubicBezTo>
                    <a:cubicBezTo>
                      <a:pt x="31" y="0"/>
                      <a:pt x="21" y="6"/>
                      <a:pt x="13" y="14"/>
                    </a:cubicBezTo>
                    <a:cubicBezTo>
                      <a:pt x="5" y="21"/>
                      <a:pt x="0" y="32"/>
                      <a:pt x="0" y="42"/>
                    </a:cubicBezTo>
                    <a:cubicBezTo>
                      <a:pt x="0" y="55"/>
                      <a:pt x="5" y="65"/>
                      <a:pt x="13" y="73"/>
                    </a:cubicBezTo>
                    <a:cubicBezTo>
                      <a:pt x="21" y="82"/>
                      <a:pt x="31" y="86"/>
                      <a:pt x="42" y="86"/>
                    </a:cubicBezTo>
                    <a:cubicBezTo>
                      <a:pt x="55" y="86"/>
                      <a:pt x="64" y="82"/>
                      <a:pt x="72" y="73"/>
                    </a:cubicBezTo>
                    <a:cubicBezTo>
                      <a:pt x="81" y="65"/>
                      <a:pt x="85" y="55"/>
                      <a:pt x="85" y="42"/>
                    </a:cubicBezTo>
                    <a:cubicBezTo>
                      <a:pt x="85" y="32"/>
                      <a:pt x="81" y="21"/>
                      <a:pt x="72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101" name="Freeform 419"/>
              <p:cNvSpPr>
                <a:spLocks/>
              </p:cNvSpPr>
              <p:nvPr/>
            </p:nvSpPr>
            <p:spPr bwMode="auto">
              <a:xfrm>
                <a:off x="3701" y="824"/>
                <a:ext cx="44" cy="44"/>
              </a:xfrm>
              <a:custGeom>
                <a:avLst/>
                <a:gdLst>
                  <a:gd name="T0" fmla="*/ 72 w 85"/>
                  <a:gd name="T1" fmla="*/ 14 h 86"/>
                  <a:gd name="T2" fmla="*/ 42 w 85"/>
                  <a:gd name="T3" fmla="*/ 0 h 86"/>
                  <a:gd name="T4" fmla="*/ 13 w 85"/>
                  <a:gd name="T5" fmla="*/ 14 h 86"/>
                  <a:gd name="T6" fmla="*/ 0 w 85"/>
                  <a:gd name="T7" fmla="*/ 42 h 86"/>
                  <a:gd name="T8" fmla="*/ 13 w 85"/>
                  <a:gd name="T9" fmla="*/ 73 h 86"/>
                  <a:gd name="T10" fmla="*/ 42 w 85"/>
                  <a:gd name="T11" fmla="*/ 86 h 86"/>
                  <a:gd name="T12" fmla="*/ 72 w 85"/>
                  <a:gd name="T13" fmla="*/ 73 h 86"/>
                  <a:gd name="T14" fmla="*/ 85 w 85"/>
                  <a:gd name="T15" fmla="*/ 42 h 86"/>
                  <a:gd name="T16" fmla="*/ 72 w 85"/>
                  <a:gd name="T17" fmla="*/ 14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6">
                    <a:moveTo>
                      <a:pt x="72" y="14"/>
                    </a:moveTo>
                    <a:cubicBezTo>
                      <a:pt x="64" y="6"/>
                      <a:pt x="55" y="0"/>
                      <a:pt x="42" y="0"/>
                    </a:cubicBezTo>
                    <a:cubicBezTo>
                      <a:pt x="31" y="0"/>
                      <a:pt x="21" y="6"/>
                      <a:pt x="13" y="14"/>
                    </a:cubicBezTo>
                    <a:cubicBezTo>
                      <a:pt x="5" y="21"/>
                      <a:pt x="0" y="32"/>
                      <a:pt x="0" y="42"/>
                    </a:cubicBezTo>
                    <a:cubicBezTo>
                      <a:pt x="0" y="55"/>
                      <a:pt x="5" y="65"/>
                      <a:pt x="13" y="73"/>
                    </a:cubicBezTo>
                    <a:cubicBezTo>
                      <a:pt x="21" y="82"/>
                      <a:pt x="31" y="86"/>
                      <a:pt x="42" y="86"/>
                    </a:cubicBezTo>
                    <a:cubicBezTo>
                      <a:pt x="55" y="86"/>
                      <a:pt x="64" y="82"/>
                      <a:pt x="72" y="73"/>
                    </a:cubicBezTo>
                    <a:cubicBezTo>
                      <a:pt x="81" y="65"/>
                      <a:pt x="85" y="55"/>
                      <a:pt x="85" y="42"/>
                    </a:cubicBezTo>
                    <a:cubicBezTo>
                      <a:pt x="85" y="32"/>
                      <a:pt x="81" y="21"/>
                      <a:pt x="72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102" name="Freeform 420"/>
              <p:cNvSpPr>
                <a:spLocks/>
              </p:cNvSpPr>
              <p:nvPr/>
            </p:nvSpPr>
            <p:spPr bwMode="auto">
              <a:xfrm>
                <a:off x="3768" y="824"/>
                <a:ext cx="44" cy="44"/>
              </a:xfrm>
              <a:custGeom>
                <a:avLst/>
                <a:gdLst>
                  <a:gd name="T0" fmla="*/ 72 w 85"/>
                  <a:gd name="T1" fmla="*/ 14 h 86"/>
                  <a:gd name="T2" fmla="*/ 43 w 85"/>
                  <a:gd name="T3" fmla="*/ 0 h 86"/>
                  <a:gd name="T4" fmla="*/ 13 w 85"/>
                  <a:gd name="T5" fmla="*/ 14 h 86"/>
                  <a:gd name="T6" fmla="*/ 0 w 85"/>
                  <a:gd name="T7" fmla="*/ 42 h 86"/>
                  <a:gd name="T8" fmla="*/ 13 w 85"/>
                  <a:gd name="T9" fmla="*/ 73 h 86"/>
                  <a:gd name="T10" fmla="*/ 43 w 85"/>
                  <a:gd name="T11" fmla="*/ 86 h 86"/>
                  <a:gd name="T12" fmla="*/ 72 w 85"/>
                  <a:gd name="T13" fmla="*/ 73 h 86"/>
                  <a:gd name="T14" fmla="*/ 85 w 85"/>
                  <a:gd name="T15" fmla="*/ 42 h 86"/>
                  <a:gd name="T16" fmla="*/ 72 w 85"/>
                  <a:gd name="T17" fmla="*/ 14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6">
                    <a:moveTo>
                      <a:pt x="72" y="14"/>
                    </a:moveTo>
                    <a:cubicBezTo>
                      <a:pt x="64" y="6"/>
                      <a:pt x="55" y="0"/>
                      <a:pt x="43" y="0"/>
                    </a:cubicBezTo>
                    <a:cubicBezTo>
                      <a:pt x="30" y="0"/>
                      <a:pt x="21" y="6"/>
                      <a:pt x="13" y="14"/>
                    </a:cubicBezTo>
                    <a:cubicBezTo>
                      <a:pt x="4" y="21"/>
                      <a:pt x="0" y="32"/>
                      <a:pt x="0" y="42"/>
                    </a:cubicBezTo>
                    <a:cubicBezTo>
                      <a:pt x="0" y="55"/>
                      <a:pt x="4" y="65"/>
                      <a:pt x="13" y="73"/>
                    </a:cubicBezTo>
                    <a:cubicBezTo>
                      <a:pt x="21" y="82"/>
                      <a:pt x="30" y="86"/>
                      <a:pt x="43" y="86"/>
                    </a:cubicBezTo>
                    <a:cubicBezTo>
                      <a:pt x="55" y="86"/>
                      <a:pt x="64" y="82"/>
                      <a:pt x="72" y="73"/>
                    </a:cubicBezTo>
                    <a:cubicBezTo>
                      <a:pt x="81" y="65"/>
                      <a:pt x="85" y="55"/>
                      <a:pt x="85" y="42"/>
                    </a:cubicBezTo>
                    <a:cubicBezTo>
                      <a:pt x="85" y="32"/>
                      <a:pt x="81" y="21"/>
                      <a:pt x="72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103" name="Freeform 421"/>
              <p:cNvSpPr>
                <a:spLocks/>
              </p:cNvSpPr>
              <p:nvPr/>
            </p:nvSpPr>
            <p:spPr bwMode="auto">
              <a:xfrm>
                <a:off x="3836" y="824"/>
                <a:ext cx="43" cy="44"/>
              </a:xfrm>
              <a:custGeom>
                <a:avLst/>
                <a:gdLst>
                  <a:gd name="T0" fmla="*/ 72 w 85"/>
                  <a:gd name="T1" fmla="*/ 14 h 86"/>
                  <a:gd name="T2" fmla="*/ 43 w 85"/>
                  <a:gd name="T3" fmla="*/ 0 h 86"/>
                  <a:gd name="T4" fmla="*/ 13 w 85"/>
                  <a:gd name="T5" fmla="*/ 14 h 86"/>
                  <a:gd name="T6" fmla="*/ 0 w 85"/>
                  <a:gd name="T7" fmla="*/ 42 h 86"/>
                  <a:gd name="T8" fmla="*/ 13 w 85"/>
                  <a:gd name="T9" fmla="*/ 73 h 86"/>
                  <a:gd name="T10" fmla="*/ 43 w 85"/>
                  <a:gd name="T11" fmla="*/ 86 h 86"/>
                  <a:gd name="T12" fmla="*/ 72 w 85"/>
                  <a:gd name="T13" fmla="*/ 73 h 86"/>
                  <a:gd name="T14" fmla="*/ 85 w 85"/>
                  <a:gd name="T15" fmla="*/ 42 h 86"/>
                  <a:gd name="T16" fmla="*/ 72 w 85"/>
                  <a:gd name="T17" fmla="*/ 14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6">
                    <a:moveTo>
                      <a:pt x="72" y="14"/>
                    </a:moveTo>
                    <a:cubicBezTo>
                      <a:pt x="64" y="6"/>
                      <a:pt x="55" y="0"/>
                      <a:pt x="43" y="0"/>
                    </a:cubicBezTo>
                    <a:cubicBezTo>
                      <a:pt x="30" y="0"/>
                      <a:pt x="21" y="6"/>
                      <a:pt x="13" y="14"/>
                    </a:cubicBezTo>
                    <a:cubicBezTo>
                      <a:pt x="4" y="21"/>
                      <a:pt x="0" y="32"/>
                      <a:pt x="0" y="42"/>
                    </a:cubicBezTo>
                    <a:cubicBezTo>
                      <a:pt x="0" y="55"/>
                      <a:pt x="4" y="65"/>
                      <a:pt x="13" y="73"/>
                    </a:cubicBezTo>
                    <a:cubicBezTo>
                      <a:pt x="21" y="82"/>
                      <a:pt x="30" y="86"/>
                      <a:pt x="43" y="86"/>
                    </a:cubicBezTo>
                    <a:cubicBezTo>
                      <a:pt x="55" y="86"/>
                      <a:pt x="64" y="82"/>
                      <a:pt x="72" y="73"/>
                    </a:cubicBezTo>
                    <a:cubicBezTo>
                      <a:pt x="81" y="65"/>
                      <a:pt x="85" y="55"/>
                      <a:pt x="85" y="42"/>
                    </a:cubicBezTo>
                    <a:cubicBezTo>
                      <a:pt x="85" y="32"/>
                      <a:pt x="81" y="21"/>
                      <a:pt x="72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104" name="Freeform 422"/>
              <p:cNvSpPr>
                <a:spLocks/>
              </p:cNvSpPr>
              <p:nvPr/>
            </p:nvSpPr>
            <p:spPr bwMode="auto">
              <a:xfrm>
                <a:off x="3903" y="824"/>
                <a:ext cx="44" cy="44"/>
              </a:xfrm>
              <a:custGeom>
                <a:avLst/>
                <a:gdLst>
                  <a:gd name="T0" fmla="*/ 72 w 85"/>
                  <a:gd name="T1" fmla="*/ 14 h 86"/>
                  <a:gd name="T2" fmla="*/ 43 w 85"/>
                  <a:gd name="T3" fmla="*/ 0 h 86"/>
                  <a:gd name="T4" fmla="*/ 13 w 85"/>
                  <a:gd name="T5" fmla="*/ 14 h 86"/>
                  <a:gd name="T6" fmla="*/ 0 w 85"/>
                  <a:gd name="T7" fmla="*/ 42 h 86"/>
                  <a:gd name="T8" fmla="*/ 13 w 85"/>
                  <a:gd name="T9" fmla="*/ 73 h 86"/>
                  <a:gd name="T10" fmla="*/ 43 w 85"/>
                  <a:gd name="T11" fmla="*/ 86 h 86"/>
                  <a:gd name="T12" fmla="*/ 72 w 85"/>
                  <a:gd name="T13" fmla="*/ 73 h 86"/>
                  <a:gd name="T14" fmla="*/ 85 w 85"/>
                  <a:gd name="T15" fmla="*/ 42 h 86"/>
                  <a:gd name="T16" fmla="*/ 72 w 85"/>
                  <a:gd name="T17" fmla="*/ 14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6">
                    <a:moveTo>
                      <a:pt x="72" y="14"/>
                    </a:moveTo>
                    <a:cubicBezTo>
                      <a:pt x="64" y="6"/>
                      <a:pt x="55" y="0"/>
                      <a:pt x="43" y="0"/>
                    </a:cubicBezTo>
                    <a:cubicBezTo>
                      <a:pt x="30" y="0"/>
                      <a:pt x="21" y="6"/>
                      <a:pt x="13" y="14"/>
                    </a:cubicBezTo>
                    <a:cubicBezTo>
                      <a:pt x="4" y="21"/>
                      <a:pt x="0" y="32"/>
                      <a:pt x="0" y="42"/>
                    </a:cubicBezTo>
                    <a:cubicBezTo>
                      <a:pt x="0" y="55"/>
                      <a:pt x="4" y="65"/>
                      <a:pt x="13" y="73"/>
                    </a:cubicBezTo>
                    <a:cubicBezTo>
                      <a:pt x="21" y="82"/>
                      <a:pt x="30" y="86"/>
                      <a:pt x="43" y="86"/>
                    </a:cubicBezTo>
                    <a:cubicBezTo>
                      <a:pt x="55" y="86"/>
                      <a:pt x="64" y="82"/>
                      <a:pt x="72" y="73"/>
                    </a:cubicBezTo>
                    <a:cubicBezTo>
                      <a:pt x="81" y="65"/>
                      <a:pt x="85" y="55"/>
                      <a:pt x="85" y="42"/>
                    </a:cubicBezTo>
                    <a:cubicBezTo>
                      <a:pt x="85" y="32"/>
                      <a:pt x="81" y="21"/>
                      <a:pt x="72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105" name="Freeform 423"/>
              <p:cNvSpPr>
                <a:spLocks/>
              </p:cNvSpPr>
              <p:nvPr/>
            </p:nvSpPr>
            <p:spPr bwMode="auto">
              <a:xfrm>
                <a:off x="3970" y="824"/>
                <a:ext cx="44" cy="44"/>
              </a:xfrm>
              <a:custGeom>
                <a:avLst/>
                <a:gdLst>
                  <a:gd name="T0" fmla="*/ 72 w 85"/>
                  <a:gd name="T1" fmla="*/ 14 h 86"/>
                  <a:gd name="T2" fmla="*/ 43 w 85"/>
                  <a:gd name="T3" fmla="*/ 0 h 86"/>
                  <a:gd name="T4" fmla="*/ 13 w 85"/>
                  <a:gd name="T5" fmla="*/ 14 h 86"/>
                  <a:gd name="T6" fmla="*/ 0 w 85"/>
                  <a:gd name="T7" fmla="*/ 42 h 86"/>
                  <a:gd name="T8" fmla="*/ 13 w 85"/>
                  <a:gd name="T9" fmla="*/ 73 h 86"/>
                  <a:gd name="T10" fmla="*/ 43 w 85"/>
                  <a:gd name="T11" fmla="*/ 86 h 86"/>
                  <a:gd name="T12" fmla="*/ 72 w 85"/>
                  <a:gd name="T13" fmla="*/ 73 h 86"/>
                  <a:gd name="T14" fmla="*/ 85 w 85"/>
                  <a:gd name="T15" fmla="*/ 42 h 86"/>
                  <a:gd name="T16" fmla="*/ 72 w 85"/>
                  <a:gd name="T17" fmla="*/ 14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6">
                    <a:moveTo>
                      <a:pt x="72" y="14"/>
                    </a:moveTo>
                    <a:cubicBezTo>
                      <a:pt x="64" y="6"/>
                      <a:pt x="55" y="0"/>
                      <a:pt x="43" y="0"/>
                    </a:cubicBezTo>
                    <a:cubicBezTo>
                      <a:pt x="30" y="0"/>
                      <a:pt x="21" y="6"/>
                      <a:pt x="13" y="14"/>
                    </a:cubicBezTo>
                    <a:cubicBezTo>
                      <a:pt x="4" y="21"/>
                      <a:pt x="0" y="32"/>
                      <a:pt x="0" y="42"/>
                    </a:cubicBezTo>
                    <a:cubicBezTo>
                      <a:pt x="0" y="55"/>
                      <a:pt x="4" y="65"/>
                      <a:pt x="13" y="73"/>
                    </a:cubicBezTo>
                    <a:cubicBezTo>
                      <a:pt x="21" y="82"/>
                      <a:pt x="30" y="86"/>
                      <a:pt x="43" y="86"/>
                    </a:cubicBezTo>
                    <a:cubicBezTo>
                      <a:pt x="55" y="86"/>
                      <a:pt x="64" y="82"/>
                      <a:pt x="72" y="73"/>
                    </a:cubicBezTo>
                    <a:cubicBezTo>
                      <a:pt x="81" y="65"/>
                      <a:pt x="85" y="55"/>
                      <a:pt x="85" y="42"/>
                    </a:cubicBezTo>
                    <a:cubicBezTo>
                      <a:pt x="85" y="32"/>
                      <a:pt x="81" y="21"/>
                      <a:pt x="72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106" name="Freeform 424"/>
              <p:cNvSpPr>
                <a:spLocks/>
              </p:cNvSpPr>
              <p:nvPr/>
            </p:nvSpPr>
            <p:spPr bwMode="auto">
              <a:xfrm>
                <a:off x="4308" y="824"/>
                <a:ext cx="43" cy="44"/>
              </a:xfrm>
              <a:custGeom>
                <a:avLst/>
                <a:gdLst>
                  <a:gd name="T0" fmla="*/ 72 w 85"/>
                  <a:gd name="T1" fmla="*/ 14 h 86"/>
                  <a:gd name="T2" fmla="*/ 43 w 85"/>
                  <a:gd name="T3" fmla="*/ 0 h 86"/>
                  <a:gd name="T4" fmla="*/ 13 w 85"/>
                  <a:gd name="T5" fmla="*/ 14 h 86"/>
                  <a:gd name="T6" fmla="*/ 0 w 85"/>
                  <a:gd name="T7" fmla="*/ 42 h 86"/>
                  <a:gd name="T8" fmla="*/ 13 w 85"/>
                  <a:gd name="T9" fmla="*/ 73 h 86"/>
                  <a:gd name="T10" fmla="*/ 43 w 85"/>
                  <a:gd name="T11" fmla="*/ 86 h 86"/>
                  <a:gd name="T12" fmla="*/ 72 w 85"/>
                  <a:gd name="T13" fmla="*/ 73 h 86"/>
                  <a:gd name="T14" fmla="*/ 85 w 85"/>
                  <a:gd name="T15" fmla="*/ 42 h 86"/>
                  <a:gd name="T16" fmla="*/ 72 w 85"/>
                  <a:gd name="T17" fmla="*/ 14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6">
                    <a:moveTo>
                      <a:pt x="72" y="14"/>
                    </a:moveTo>
                    <a:cubicBezTo>
                      <a:pt x="64" y="6"/>
                      <a:pt x="55" y="0"/>
                      <a:pt x="43" y="0"/>
                    </a:cubicBezTo>
                    <a:cubicBezTo>
                      <a:pt x="30" y="0"/>
                      <a:pt x="21" y="6"/>
                      <a:pt x="13" y="14"/>
                    </a:cubicBezTo>
                    <a:cubicBezTo>
                      <a:pt x="4" y="21"/>
                      <a:pt x="0" y="32"/>
                      <a:pt x="0" y="42"/>
                    </a:cubicBezTo>
                    <a:cubicBezTo>
                      <a:pt x="0" y="55"/>
                      <a:pt x="4" y="65"/>
                      <a:pt x="13" y="73"/>
                    </a:cubicBezTo>
                    <a:cubicBezTo>
                      <a:pt x="21" y="82"/>
                      <a:pt x="30" y="86"/>
                      <a:pt x="43" y="86"/>
                    </a:cubicBezTo>
                    <a:cubicBezTo>
                      <a:pt x="55" y="86"/>
                      <a:pt x="64" y="82"/>
                      <a:pt x="72" y="73"/>
                    </a:cubicBezTo>
                    <a:cubicBezTo>
                      <a:pt x="81" y="65"/>
                      <a:pt x="85" y="55"/>
                      <a:pt x="85" y="42"/>
                    </a:cubicBezTo>
                    <a:cubicBezTo>
                      <a:pt x="85" y="32"/>
                      <a:pt x="81" y="21"/>
                      <a:pt x="72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107" name="Freeform 425"/>
              <p:cNvSpPr>
                <a:spLocks/>
              </p:cNvSpPr>
              <p:nvPr/>
            </p:nvSpPr>
            <p:spPr bwMode="auto">
              <a:xfrm>
                <a:off x="4308" y="892"/>
                <a:ext cx="43" cy="44"/>
              </a:xfrm>
              <a:custGeom>
                <a:avLst/>
                <a:gdLst>
                  <a:gd name="T0" fmla="*/ 72 w 85"/>
                  <a:gd name="T1" fmla="*/ 14 h 86"/>
                  <a:gd name="T2" fmla="*/ 43 w 85"/>
                  <a:gd name="T3" fmla="*/ 0 h 86"/>
                  <a:gd name="T4" fmla="*/ 13 w 85"/>
                  <a:gd name="T5" fmla="*/ 14 h 86"/>
                  <a:gd name="T6" fmla="*/ 0 w 85"/>
                  <a:gd name="T7" fmla="*/ 42 h 86"/>
                  <a:gd name="T8" fmla="*/ 13 w 85"/>
                  <a:gd name="T9" fmla="*/ 73 h 86"/>
                  <a:gd name="T10" fmla="*/ 43 w 85"/>
                  <a:gd name="T11" fmla="*/ 86 h 86"/>
                  <a:gd name="T12" fmla="*/ 72 w 85"/>
                  <a:gd name="T13" fmla="*/ 73 h 86"/>
                  <a:gd name="T14" fmla="*/ 85 w 85"/>
                  <a:gd name="T15" fmla="*/ 42 h 86"/>
                  <a:gd name="T16" fmla="*/ 72 w 85"/>
                  <a:gd name="T17" fmla="*/ 14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6">
                    <a:moveTo>
                      <a:pt x="72" y="14"/>
                    </a:moveTo>
                    <a:cubicBezTo>
                      <a:pt x="64" y="6"/>
                      <a:pt x="55" y="0"/>
                      <a:pt x="43" y="0"/>
                    </a:cubicBezTo>
                    <a:cubicBezTo>
                      <a:pt x="30" y="0"/>
                      <a:pt x="21" y="6"/>
                      <a:pt x="13" y="14"/>
                    </a:cubicBezTo>
                    <a:cubicBezTo>
                      <a:pt x="4" y="21"/>
                      <a:pt x="0" y="32"/>
                      <a:pt x="0" y="42"/>
                    </a:cubicBezTo>
                    <a:cubicBezTo>
                      <a:pt x="0" y="56"/>
                      <a:pt x="4" y="65"/>
                      <a:pt x="13" y="73"/>
                    </a:cubicBezTo>
                    <a:cubicBezTo>
                      <a:pt x="21" y="82"/>
                      <a:pt x="30" y="86"/>
                      <a:pt x="43" y="86"/>
                    </a:cubicBezTo>
                    <a:cubicBezTo>
                      <a:pt x="55" y="86"/>
                      <a:pt x="64" y="82"/>
                      <a:pt x="72" y="73"/>
                    </a:cubicBezTo>
                    <a:cubicBezTo>
                      <a:pt x="81" y="65"/>
                      <a:pt x="85" y="56"/>
                      <a:pt x="85" y="42"/>
                    </a:cubicBezTo>
                    <a:cubicBezTo>
                      <a:pt x="85" y="32"/>
                      <a:pt x="81" y="21"/>
                      <a:pt x="72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108" name="Freeform 426"/>
              <p:cNvSpPr>
                <a:spLocks/>
              </p:cNvSpPr>
              <p:nvPr/>
            </p:nvSpPr>
            <p:spPr bwMode="auto">
              <a:xfrm>
                <a:off x="4308" y="959"/>
                <a:ext cx="43" cy="44"/>
              </a:xfrm>
              <a:custGeom>
                <a:avLst/>
                <a:gdLst>
                  <a:gd name="T0" fmla="*/ 72 w 85"/>
                  <a:gd name="T1" fmla="*/ 13 h 85"/>
                  <a:gd name="T2" fmla="*/ 43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3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3" y="0"/>
                    </a:cubicBezTo>
                    <a:cubicBezTo>
                      <a:pt x="30" y="0"/>
                      <a:pt x="21" y="5"/>
                      <a:pt x="13" y="13"/>
                    </a:cubicBezTo>
                    <a:cubicBezTo>
                      <a:pt x="4" y="21"/>
                      <a:pt x="0" y="31"/>
                      <a:pt x="0" y="42"/>
                    </a:cubicBezTo>
                    <a:cubicBezTo>
                      <a:pt x="0" y="55"/>
                      <a:pt x="4" y="64"/>
                      <a:pt x="13" y="72"/>
                    </a:cubicBezTo>
                    <a:cubicBezTo>
                      <a:pt x="21" y="81"/>
                      <a:pt x="30" y="85"/>
                      <a:pt x="43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109" name="Freeform 427"/>
              <p:cNvSpPr>
                <a:spLocks/>
              </p:cNvSpPr>
              <p:nvPr/>
            </p:nvSpPr>
            <p:spPr bwMode="auto">
              <a:xfrm>
                <a:off x="4375" y="824"/>
                <a:ext cx="44" cy="44"/>
              </a:xfrm>
              <a:custGeom>
                <a:avLst/>
                <a:gdLst>
                  <a:gd name="T0" fmla="*/ 72 w 85"/>
                  <a:gd name="T1" fmla="*/ 14 h 86"/>
                  <a:gd name="T2" fmla="*/ 43 w 85"/>
                  <a:gd name="T3" fmla="*/ 0 h 86"/>
                  <a:gd name="T4" fmla="*/ 13 w 85"/>
                  <a:gd name="T5" fmla="*/ 14 h 86"/>
                  <a:gd name="T6" fmla="*/ 0 w 85"/>
                  <a:gd name="T7" fmla="*/ 42 h 86"/>
                  <a:gd name="T8" fmla="*/ 13 w 85"/>
                  <a:gd name="T9" fmla="*/ 73 h 86"/>
                  <a:gd name="T10" fmla="*/ 43 w 85"/>
                  <a:gd name="T11" fmla="*/ 86 h 86"/>
                  <a:gd name="T12" fmla="*/ 72 w 85"/>
                  <a:gd name="T13" fmla="*/ 73 h 86"/>
                  <a:gd name="T14" fmla="*/ 85 w 85"/>
                  <a:gd name="T15" fmla="*/ 42 h 86"/>
                  <a:gd name="T16" fmla="*/ 72 w 85"/>
                  <a:gd name="T17" fmla="*/ 14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6">
                    <a:moveTo>
                      <a:pt x="72" y="14"/>
                    </a:moveTo>
                    <a:cubicBezTo>
                      <a:pt x="64" y="6"/>
                      <a:pt x="55" y="0"/>
                      <a:pt x="43" y="0"/>
                    </a:cubicBezTo>
                    <a:cubicBezTo>
                      <a:pt x="30" y="0"/>
                      <a:pt x="21" y="6"/>
                      <a:pt x="13" y="14"/>
                    </a:cubicBezTo>
                    <a:cubicBezTo>
                      <a:pt x="4" y="21"/>
                      <a:pt x="0" y="32"/>
                      <a:pt x="0" y="42"/>
                    </a:cubicBezTo>
                    <a:cubicBezTo>
                      <a:pt x="0" y="55"/>
                      <a:pt x="4" y="65"/>
                      <a:pt x="13" y="73"/>
                    </a:cubicBezTo>
                    <a:cubicBezTo>
                      <a:pt x="21" y="82"/>
                      <a:pt x="30" y="86"/>
                      <a:pt x="43" y="86"/>
                    </a:cubicBezTo>
                    <a:cubicBezTo>
                      <a:pt x="55" y="86"/>
                      <a:pt x="64" y="82"/>
                      <a:pt x="72" y="73"/>
                    </a:cubicBezTo>
                    <a:cubicBezTo>
                      <a:pt x="81" y="65"/>
                      <a:pt x="85" y="55"/>
                      <a:pt x="85" y="42"/>
                    </a:cubicBezTo>
                    <a:cubicBezTo>
                      <a:pt x="85" y="32"/>
                      <a:pt x="81" y="21"/>
                      <a:pt x="72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110" name="Freeform 428"/>
              <p:cNvSpPr>
                <a:spLocks/>
              </p:cNvSpPr>
              <p:nvPr/>
            </p:nvSpPr>
            <p:spPr bwMode="auto">
              <a:xfrm>
                <a:off x="4375" y="892"/>
                <a:ext cx="44" cy="44"/>
              </a:xfrm>
              <a:custGeom>
                <a:avLst/>
                <a:gdLst>
                  <a:gd name="T0" fmla="*/ 72 w 85"/>
                  <a:gd name="T1" fmla="*/ 14 h 86"/>
                  <a:gd name="T2" fmla="*/ 43 w 85"/>
                  <a:gd name="T3" fmla="*/ 0 h 86"/>
                  <a:gd name="T4" fmla="*/ 13 w 85"/>
                  <a:gd name="T5" fmla="*/ 14 h 86"/>
                  <a:gd name="T6" fmla="*/ 0 w 85"/>
                  <a:gd name="T7" fmla="*/ 42 h 86"/>
                  <a:gd name="T8" fmla="*/ 13 w 85"/>
                  <a:gd name="T9" fmla="*/ 73 h 86"/>
                  <a:gd name="T10" fmla="*/ 43 w 85"/>
                  <a:gd name="T11" fmla="*/ 86 h 86"/>
                  <a:gd name="T12" fmla="*/ 72 w 85"/>
                  <a:gd name="T13" fmla="*/ 73 h 86"/>
                  <a:gd name="T14" fmla="*/ 85 w 85"/>
                  <a:gd name="T15" fmla="*/ 42 h 86"/>
                  <a:gd name="T16" fmla="*/ 72 w 85"/>
                  <a:gd name="T17" fmla="*/ 14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6">
                    <a:moveTo>
                      <a:pt x="72" y="14"/>
                    </a:moveTo>
                    <a:cubicBezTo>
                      <a:pt x="64" y="6"/>
                      <a:pt x="55" y="0"/>
                      <a:pt x="43" y="0"/>
                    </a:cubicBezTo>
                    <a:cubicBezTo>
                      <a:pt x="30" y="0"/>
                      <a:pt x="21" y="6"/>
                      <a:pt x="13" y="14"/>
                    </a:cubicBezTo>
                    <a:cubicBezTo>
                      <a:pt x="4" y="21"/>
                      <a:pt x="0" y="32"/>
                      <a:pt x="0" y="42"/>
                    </a:cubicBezTo>
                    <a:cubicBezTo>
                      <a:pt x="0" y="56"/>
                      <a:pt x="4" y="65"/>
                      <a:pt x="13" y="73"/>
                    </a:cubicBezTo>
                    <a:cubicBezTo>
                      <a:pt x="21" y="82"/>
                      <a:pt x="30" y="86"/>
                      <a:pt x="43" y="86"/>
                    </a:cubicBezTo>
                    <a:cubicBezTo>
                      <a:pt x="55" y="86"/>
                      <a:pt x="64" y="82"/>
                      <a:pt x="72" y="73"/>
                    </a:cubicBezTo>
                    <a:cubicBezTo>
                      <a:pt x="81" y="65"/>
                      <a:pt x="85" y="56"/>
                      <a:pt x="85" y="42"/>
                    </a:cubicBezTo>
                    <a:cubicBezTo>
                      <a:pt x="85" y="32"/>
                      <a:pt x="81" y="21"/>
                      <a:pt x="72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111" name="Freeform 429"/>
              <p:cNvSpPr>
                <a:spLocks/>
              </p:cNvSpPr>
              <p:nvPr/>
            </p:nvSpPr>
            <p:spPr bwMode="auto">
              <a:xfrm>
                <a:off x="4375" y="959"/>
                <a:ext cx="44" cy="44"/>
              </a:xfrm>
              <a:custGeom>
                <a:avLst/>
                <a:gdLst>
                  <a:gd name="T0" fmla="*/ 72 w 85"/>
                  <a:gd name="T1" fmla="*/ 13 h 85"/>
                  <a:gd name="T2" fmla="*/ 43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3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3" y="0"/>
                    </a:cubicBezTo>
                    <a:cubicBezTo>
                      <a:pt x="30" y="0"/>
                      <a:pt x="21" y="5"/>
                      <a:pt x="13" y="13"/>
                    </a:cubicBezTo>
                    <a:cubicBezTo>
                      <a:pt x="4" y="21"/>
                      <a:pt x="0" y="31"/>
                      <a:pt x="0" y="42"/>
                    </a:cubicBezTo>
                    <a:cubicBezTo>
                      <a:pt x="0" y="55"/>
                      <a:pt x="4" y="64"/>
                      <a:pt x="13" y="72"/>
                    </a:cubicBezTo>
                    <a:cubicBezTo>
                      <a:pt x="21" y="81"/>
                      <a:pt x="30" y="85"/>
                      <a:pt x="43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112" name="Freeform 430"/>
              <p:cNvSpPr>
                <a:spLocks/>
              </p:cNvSpPr>
              <p:nvPr/>
            </p:nvSpPr>
            <p:spPr bwMode="auto">
              <a:xfrm>
                <a:off x="4442" y="892"/>
                <a:ext cx="44" cy="44"/>
              </a:xfrm>
              <a:custGeom>
                <a:avLst/>
                <a:gdLst>
                  <a:gd name="T0" fmla="*/ 72 w 85"/>
                  <a:gd name="T1" fmla="*/ 14 h 86"/>
                  <a:gd name="T2" fmla="*/ 43 w 85"/>
                  <a:gd name="T3" fmla="*/ 0 h 86"/>
                  <a:gd name="T4" fmla="*/ 13 w 85"/>
                  <a:gd name="T5" fmla="*/ 14 h 86"/>
                  <a:gd name="T6" fmla="*/ 0 w 85"/>
                  <a:gd name="T7" fmla="*/ 42 h 86"/>
                  <a:gd name="T8" fmla="*/ 13 w 85"/>
                  <a:gd name="T9" fmla="*/ 73 h 86"/>
                  <a:gd name="T10" fmla="*/ 43 w 85"/>
                  <a:gd name="T11" fmla="*/ 86 h 86"/>
                  <a:gd name="T12" fmla="*/ 72 w 85"/>
                  <a:gd name="T13" fmla="*/ 73 h 86"/>
                  <a:gd name="T14" fmla="*/ 85 w 85"/>
                  <a:gd name="T15" fmla="*/ 42 h 86"/>
                  <a:gd name="T16" fmla="*/ 72 w 85"/>
                  <a:gd name="T17" fmla="*/ 14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6">
                    <a:moveTo>
                      <a:pt x="72" y="14"/>
                    </a:moveTo>
                    <a:cubicBezTo>
                      <a:pt x="64" y="6"/>
                      <a:pt x="55" y="0"/>
                      <a:pt x="43" y="0"/>
                    </a:cubicBezTo>
                    <a:cubicBezTo>
                      <a:pt x="30" y="0"/>
                      <a:pt x="21" y="6"/>
                      <a:pt x="13" y="14"/>
                    </a:cubicBezTo>
                    <a:cubicBezTo>
                      <a:pt x="4" y="21"/>
                      <a:pt x="0" y="32"/>
                      <a:pt x="0" y="42"/>
                    </a:cubicBezTo>
                    <a:cubicBezTo>
                      <a:pt x="0" y="56"/>
                      <a:pt x="4" y="65"/>
                      <a:pt x="13" y="73"/>
                    </a:cubicBezTo>
                    <a:cubicBezTo>
                      <a:pt x="21" y="82"/>
                      <a:pt x="30" y="86"/>
                      <a:pt x="43" y="86"/>
                    </a:cubicBezTo>
                    <a:cubicBezTo>
                      <a:pt x="55" y="86"/>
                      <a:pt x="64" y="82"/>
                      <a:pt x="72" y="73"/>
                    </a:cubicBezTo>
                    <a:cubicBezTo>
                      <a:pt x="81" y="65"/>
                      <a:pt x="85" y="56"/>
                      <a:pt x="85" y="42"/>
                    </a:cubicBezTo>
                    <a:cubicBezTo>
                      <a:pt x="85" y="32"/>
                      <a:pt x="81" y="21"/>
                      <a:pt x="72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113" name="Freeform 431"/>
              <p:cNvSpPr>
                <a:spLocks/>
              </p:cNvSpPr>
              <p:nvPr/>
            </p:nvSpPr>
            <p:spPr bwMode="auto">
              <a:xfrm>
                <a:off x="4442" y="959"/>
                <a:ext cx="44" cy="44"/>
              </a:xfrm>
              <a:custGeom>
                <a:avLst/>
                <a:gdLst>
                  <a:gd name="T0" fmla="*/ 72 w 85"/>
                  <a:gd name="T1" fmla="*/ 13 h 85"/>
                  <a:gd name="T2" fmla="*/ 43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3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3" y="0"/>
                    </a:cubicBezTo>
                    <a:cubicBezTo>
                      <a:pt x="30" y="0"/>
                      <a:pt x="21" y="5"/>
                      <a:pt x="13" y="13"/>
                    </a:cubicBezTo>
                    <a:cubicBezTo>
                      <a:pt x="4" y="21"/>
                      <a:pt x="0" y="31"/>
                      <a:pt x="0" y="42"/>
                    </a:cubicBezTo>
                    <a:cubicBezTo>
                      <a:pt x="0" y="55"/>
                      <a:pt x="4" y="64"/>
                      <a:pt x="13" y="72"/>
                    </a:cubicBezTo>
                    <a:cubicBezTo>
                      <a:pt x="21" y="81"/>
                      <a:pt x="30" y="85"/>
                      <a:pt x="43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114" name="Freeform 432"/>
              <p:cNvSpPr>
                <a:spLocks/>
              </p:cNvSpPr>
              <p:nvPr/>
            </p:nvSpPr>
            <p:spPr bwMode="auto">
              <a:xfrm>
                <a:off x="4308" y="1027"/>
                <a:ext cx="43" cy="43"/>
              </a:xfrm>
              <a:custGeom>
                <a:avLst/>
                <a:gdLst>
                  <a:gd name="T0" fmla="*/ 72 w 85"/>
                  <a:gd name="T1" fmla="*/ 13 h 85"/>
                  <a:gd name="T2" fmla="*/ 43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3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3" y="0"/>
                    </a:cubicBezTo>
                    <a:cubicBezTo>
                      <a:pt x="30" y="0"/>
                      <a:pt x="21" y="5"/>
                      <a:pt x="13" y="13"/>
                    </a:cubicBezTo>
                    <a:cubicBezTo>
                      <a:pt x="4" y="21"/>
                      <a:pt x="0" y="31"/>
                      <a:pt x="0" y="42"/>
                    </a:cubicBezTo>
                    <a:cubicBezTo>
                      <a:pt x="0" y="55"/>
                      <a:pt x="4" y="64"/>
                      <a:pt x="13" y="72"/>
                    </a:cubicBezTo>
                    <a:cubicBezTo>
                      <a:pt x="21" y="81"/>
                      <a:pt x="30" y="85"/>
                      <a:pt x="43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115" name="Freeform 433"/>
              <p:cNvSpPr>
                <a:spLocks/>
              </p:cNvSpPr>
              <p:nvPr/>
            </p:nvSpPr>
            <p:spPr bwMode="auto">
              <a:xfrm>
                <a:off x="4308" y="1094"/>
                <a:ext cx="43" cy="44"/>
              </a:xfrm>
              <a:custGeom>
                <a:avLst/>
                <a:gdLst>
                  <a:gd name="T0" fmla="*/ 72 w 85"/>
                  <a:gd name="T1" fmla="*/ 13 h 85"/>
                  <a:gd name="T2" fmla="*/ 43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3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3" y="0"/>
                    </a:cubicBezTo>
                    <a:cubicBezTo>
                      <a:pt x="30" y="0"/>
                      <a:pt x="21" y="5"/>
                      <a:pt x="13" y="13"/>
                    </a:cubicBezTo>
                    <a:cubicBezTo>
                      <a:pt x="4" y="21"/>
                      <a:pt x="0" y="31"/>
                      <a:pt x="0" y="42"/>
                    </a:cubicBezTo>
                    <a:cubicBezTo>
                      <a:pt x="0" y="55"/>
                      <a:pt x="4" y="64"/>
                      <a:pt x="13" y="72"/>
                    </a:cubicBezTo>
                    <a:cubicBezTo>
                      <a:pt x="21" y="81"/>
                      <a:pt x="30" y="85"/>
                      <a:pt x="43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116" name="Freeform 434"/>
              <p:cNvSpPr>
                <a:spLocks/>
              </p:cNvSpPr>
              <p:nvPr/>
            </p:nvSpPr>
            <p:spPr bwMode="auto">
              <a:xfrm>
                <a:off x="4375" y="1027"/>
                <a:ext cx="44" cy="43"/>
              </a:xfrm>
              <a:custGeom>
                <a:avLst/>
                <a:gdLst>
                  <a:gd name="T0" fmla="*/ 72 w 85"/>
                  <a:gd name="T1" fmla="*/ 13 h 85"/>
                  <a:gd name="T2" fmla="*/ 43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3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3" y="0"/>
                    </a:cubicBezTo>
                    <a:cubicBezTo>
                      <a:pt x="30" y="0"/>
                      <a:pt x="21" y="5"/>
                      <a:pt x="13" y="13"/>
                    </a:cubicBezTo>
                    <a:cubicBezTo>
                      <a:pt x="4" y="21"/>
                      <a:pt x="0" y="31"/>
                      <a:pt x="0" y="42"/>
                    </a:cubicBezTo>
                    <a:cubicBezTo>
                      <a:pt x="0" y="55"/>
                      <a:pt x="4" y="64"/>
                      <a:pt x="13" y="72"/>
                    </a:cubicBezTo>
                    <a:cubicBezTo>
                      <a:pt x="21" y="81"/>
                      <a:pt x="30" y="85"/>
                      <a:pt x="43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117" name="Freeform 435"/>
              <p:cNvSpPr>
                <a:spLocks/>
              </p:cNvSpPr>
              <p:nvPr/>
            </p:nvSpPr>
            <p:spPr bwMode="auto">
              <a:xfrm>
                <a:off x="4375" y="1094"/>
                <a:ext cx="44" cy="44"/>
              </a:xfrm>
              <a:custGeom>
                <a:avLst/>
                <a:gdLst>
                  <a:gd name="T0" fmla="*/ 72 w 85"/>
                  <a:gd name="T1" fmla="*/ 13 h 85"/>
                  <a:gd name="T2" fmla="*/ 43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3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3" y="0"/>
                    </a:cubicBezTo>
                    <a:cubicBezTo>
                      <a:pt x="30" y="0"/>
                      <a:pt x="21" y="5"/>
                      <a:pt x="13" y="13"/>
                    </a:cubicBezTo>
                    <a:cubicBezTo>
                      <a:pt x="4" y="21"/>
                      <a:pt x="0" y="31"/>
                      <a:pt x="0" y="42"/>
                    </a:cubicBezTo>
                    <a:cubicBezTo>
                      <a:pt x="0" y="55"/>
                      <a:pt x="4" y="64"/>
                      <a:pt x="13" y="72"/>
                    </a:cubicBezTo>
                    <a:cubicBezTo>
                      <a:pt x="21" y="81"/>
                      <a:pt x="30" y="85"/>
                      <a:pt x="43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118" name="Freeform 436"/>
              <p:cNvSpPr>
                <a:spLocks/>
              </p:cNvSpPr>
              <p:nvPr/>
            </p:nvSpPr>
            <p:spPr bwMode="auto">
              <a:xfrm>
                <a:off x="4442" y="1027"/>
                <a:ext cx="44" cy="43"/>
              </a:xfrm>
              <a:custGeom>
                <a:avLst/>
                <a:gdLst>
                  <a:gd name="T0" fmla="*/ 72 w 85"/>
                  <a:gd name="T1" fmla="*/ 13 h 85"/>
                  <a:gd name="T2" fmla="*/ 43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3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3" y="0"/>
                    </a:cubicBezTo>
                    <a:cubicBezTo>
                      <a:pt x="30" y="0"/>
                      <a:pt x="21" y="5"/>
                      <a:pt x="13" y="13"/>
                    </a:cubicBezTo>
                    <a:cubicBezTo>
                      <a:pt x="4" y="21"/>
                      <a:pt x="0" y="31"/>
                      <a:pt x="0" y="42"/>
                    </a:cubicBezTo>
                    <a:cubicBezTo>
                      <a:pt x="0" y="55"/>
                      <a:pt x="4" y="64"/>
                      <a:pt x="13" y="72"/>
                    </a:cubicBezTo>
                    <a:cubicBezTo>
                      <a:pt x="21" y="81"/>
                      <a:pt x="30" y="85"/>
                      <a:pt x="43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119" name="Freeform 437"/>
              <p:cNvSpPr>
                <a:spLocks/>
              </p:cNvSpPr>
              <p:nvPr/>
            </p:nvSpPr>
            <p:spPr bwMode="auto">
              <a:xfrm>
                <a:off x="4442" y="1094"/>
                <a:ext cx="44" cy="44"/>
              </a:xfrm>
              <a:custGeom>
                <a:avLst/>
                <a:gdLst>
                  <a:gd name="T0" fmla="*/ 72 w 85"/>
                  <a:gd name="T1" fmla="*/ 13 h 85"/>
                  <a:gd name="T2" fmla="*/ 43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3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3" y="0"/>
                    </a:cubicBezTo>
                    <a:cubicBezTo>
                      <a:pt x="30" y="0"/>
                      <a:pt x="21" y="5"/>
                      <a:pt x="13" y="13"/>
                    </a:cubicBezTo>
                    <a:cubicBezTo>
                      <a:pt x="4" y="21"/>
                      <a:pt x="0" y="31"/>
                      <a:pt x="0" y="42"/>
                    </a:cubicBezTo>
                    <a:cubicBezTo>
                      <a:pt x="0" y="55"/>
                      <a:pt x="4" y="64"/>
                      <a:pt x="13" y="72"/>
                    </a:cubicBezTo>
                    <a:cubicBezTo>
                      <a:pt x="21" y="81"/>
                      <a:pt x="30" y="85"/>
                      <a:pt x="43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120" name="Freeform 438"/>
              <p:cNvSpPr>
                <a:spLocks/>
              </p:cNvSpPr>
              <p:nvPr/>
            </p:nvSpPr>
            <p:spPr bwMode="auto">
              <a:xfrm>
                <a:off x="4308" y="1161"/>
                <a:ext cx="43" cy="44"/>
              </a:xfrm>
              <a:custGeom>
                <a:avLst/>
                <a:gdLst>
                  <a:gd name="T0" fmla="*/ 72 w 85"/>
                  <a:gd name="T1" fmla="*/ 13 h 85"/>
                  <a:gd name="T2" fmla="*/ 43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3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3" y="0"/>
                    </a:cubicBezTo>
                    <a:cubicBezTo>
                      <a:pt x="30" y="0"/>
                      <a:pt x="21" y="5"/>
                      <a:pt x="13" y="13"/>
                    </a:cubicBezTo>
                    <a:cubicBezTo>
                      <a:pt x="4" y="21"/>
                      <a:pt x="0" y="31"/>
                      <a:pt x="0" y="42"/>
                    </a:cubicBezTo>
                    <a:cubicBezTo>
                      <a:pt x="0" y="55"/>
                      <a:pt x="4" y="64"/>
                      <a:pt x="13" y="72"/>
                    </a:cubicBezTo>
                    <a:cubicBezTo>
                      <a:pt x="21" y="81"/>
                      <a:pt x="30" y="85"/>
                      <a:pt x="43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121" name="Freeform 439"/>
              <p:cNvSpPr>
                <a:spLocks/>
              </p:cNvSpPr>
              <p:nvPr/>
            </p:nvSpPr>
            <p:spPr bwMode="auto">
              <a:xfrm>
                <a:off x="4375" y="1161"/>
                <a:ext cx="44" cy="44"/>
              </a:xfrm>
              <a:custGeom>
                <a:avLst/>
                <a:gdLst>
                  <a:gd name="T0" fmla="*/ 72 w 85"/>
                  <a:gd name="T1" fmla="*/ 13 h 85"/>
                  <a:gd name="T2" fmla="*/ 43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3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3" y="0"/>
                    </a:cubicBezTo>
                    <a:cubicBezTo>
                      <a:pt x="30" y="0"/>
                      <a:pt x="21" y="5"/>
                      <a:pt x="13" y="13"/>
                    </a:cubicBezTo>
                    <a:cubicBezTo>
                      <a:pt x="4" y="21"/>
                      <a:pt x="0" y="31"/>
                      <a:pt x="0" y="42"/>
                    </a:cubicBezTo>
                    <a:cubicBezTo>
                      <a:pt x="0" y="55"/>
                      <a:pt x="4" y="64"/>
                      <a:pt x="13" y="72"/>
                    </a:cubicBezTo>
                    <a:cubicBezTo>
                      <a:pt x="21" y="81"/>
                      <a:pt x="30" y="85"/>
                      <a:pt x="43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122" name="Freeform 440"/>
              <p:cNvSpPr>
                <a:spLocks/>
              </p:cNvSpPr>
              <p:nvPr/>
            </p:nvSpPr>
            <p:spPr bwMode="auto">
              <a:xfrm>
                <a:off x="4510" y="959"/>
                <a:ext cx="43" cy="44"/>
              </a:xfrm>
              <a:custGeom>
                <a:avLst/>
                <a:gdLst>
                  <a:gd name="T0" fmla="*/ 72 w 85"/>
                  <a:gd name="T1" fmla="*/ 13 h 85"/>
                  <a:gd name="T2" fmla="*/ 43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3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3" y="0"/>
                    </a:cubicBezTo>
                    <a:cubicBezTo>
                      <a:pt x="30" y="0"/>
                      <a:pt x="21" y="5"/>
                      <a:pt x="13" y="13"/>
                    </a:cubicBezTo>
                    <a:cubicBezTo>
                      <a:pt x="4" y="21"/>
                      <a:pt x="0" y="31"/>
                      <a:pt x="0" y="42"/>
                    </a:cubicBezTo>
                    <a:cubicBezTo>
                      <a:pt x="0" y="55"/>
                      <a:pt x="4" y="64"/>
                      <a:pt x="13" y="72"/>
                    </a:cubicBezTo>
                    <a:cubicBezTo>
                      <a:pt x="21" y="81"/>
                      <a:pt x="30" y="85"/>
                      <a:pt x="43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123" name="Freeform 441"/>
              <p:cNvSpPr>
                <a:spLocks/>
              </p:cNvSpPr>
              <p:nvPr/>
            </p:nvSpPr>
            <p:spPr bwMode="auto">
              <a:xfrm>
                <a:off x="4510" y="1027"/>
                <a:ext cx="43" cy="43"/>
              </a:xfrm>
              <a:custGeom>
                <a:avLst/>
                <a:gdLst>
                  <a:gd name="T0" fmla="*/ 72 w 85"/>
                  <a:gd name="T1" fmla="*/ 13 h 85"/>
                  <a:gd name="T2" fmla="*/ 43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3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3" y="0"/>
                    </a:cubicBezTo>
                    <a:cubicBezTo>
                      <a:pt x="30" y="0"/>
                      <a:pt x="21" y="5"/>
                      <a:pt x="13" y="13"/>
                    </a:cubicBezTo>
                    <a:cubicBezTo>
                      <a:pt x="4" y="21"/>
                      <a:pt x="0" y="31"/>
                      <a:pt x="0" y="42"/>
                    </a:cubicBezTo>
                    <a:cubicBezTo>
                      <a:pt x="0" y="55"/>
                      <a:pt x="4" y="64"/>
                      <a:pt x="13" y="72"/>
                    </a:cubicBezTo>
                    <a:cubicBezTo>
                      <a:pt x="21" y="81"/>
                      <a:pt x="30" y="85"/>
                      <a:pt x="43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124" name="Freeform 442"/>
              <p:cNvSpPr>
                <a:spLocks/>
              </p:cNvSpPr>
              <p:nvPr/>
            </p:nvSpPr>
            <p:spPr bwMode="auto">
              <a:xfrm>
                <a:off x="4510" y="1094"/>
                <a:ext cx="43" cy="44"/>
              </a:xfrm>
              <a:custGeom>
                <a:avLst/>
                <a:gdLst>
                  <a:gd name="T0" fmla="*/ 72 w 85"/>
                  <a:gd name="T1" fmla="*/ 13 h 85"/>
                  <a:gd name="T2" fmla="*/ 43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3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3" y="0"/>
                    </a:cubicBezTo>
                    <a:cubicBezTo>
                      <a:pt x="30" y="0"/>
                      <a:pt x="21" y="5"/>
                      <a:pt x="13" y="13"/>
                    </a:cubicBezTo>
                    <a:cubicBezTo>
                      <a:pt x="4" y="21"/>
                      <a:pt x="0" y="31"/>
                      <a:pt x="0" y="42"/>
                    </a:cubicBezTo>
                    <a:cubicBezTo>
                      <a:pt x="0" y="55"/>
                      <a:pt x="4" y="64"/>
                      <a:pt x="13" y="72"/>
                    </a:cubicBezTo>
                    <a:cubicBezTo>
                      <a:pt x="21" y="81"/>
                      <a:pt x="30" y="85"/>
                      <a:pt x="43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125" name="Freeform 443"/>
              <p:cNvSpPr>
                <a:spLocks/>
              </p:cNvSpPr>
              <p:nvPr/>
            </p:nvSpPr>
            <p:spPr bwMode="auto">
              <a:xfrm>
                <a:off x="4105" y="892"/>
                <a:ext cx="44" cy="44"/>
              </a:xfrm>
              <a:custGeom>
                <a:avLst/>
                <a:gdLst>
                  <a:gd name="T0" fmla="*/ 72 w 86"/>
                  <a:gd name="T1" fmla="*/ 14 h 86"/>
                  <a:gd name="T2" fmla="*/ 44 w 86"/>
                  <a:gd name="T3" fmla="*/ 0 h 86"/>
                  <a:gd name="T4" fmla="*/ 13 w 86"/>
                  <a:gd name="T5" fmla="*/ 14 h 86"/>
                  <a:gd name="T6" fmla="*/ 0 w 86"/>
                  <a:gd name="T7" fmla="*/ 42 h 86"/>
                  <a:gd name="T8" fmla="*/ 13 w 86"/>
                  <a:gd name="T9" fmla="*/ 73 h 86"/>
                  <a:gd name="T10" fmla="*/ 44 w 86"/>
                  <a:gd name="T11" fmla="*/ 86 h 86"/>
                  <a:gd name="T12" fmla="*/ 72 w 86"/>
                  <a:gd name="T13" fmla="*/ 73 h 86"/>
                  <a:gd name="T14" fmla="*/ 86 w 86"/>
                  <a:gd name="T15" fmla="*/ 42 h 86"/>
                  <a:gd name="T16" fmla="*/ 72 w 86"/>
                  <a:gd name="T17" fmla="*/ 14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2" y="14"/>
                    </a:moveTo>
                    <a:cubicBezTo>
                      <a:pt x="65" y="6"/>
                      <a:pt x="55" y="0"/>
                      <a:pt x="44" y="0"/>
                    </a:cubicBezTo>
                    <a:cubicBezTo>
                      <a:pt x="31" y="0"/>
                      <a:pt x="21" y="6"/>
                      <a:pt x="13" y="14"/>
                    </a:cubicBezTo>
                    <a:cubicBezTo>
                      <a:pt x="4" y="21"/>
                      <a:pt x="0" y="32"/>
                      <a:pt x="0" y="42"/>
                    </a:cubicBezTo>
                    <a:cubicBezTo>
                      <a:pt x="0" y="56"/>
                      <a:pt x="4" y="65"/>
                      <a:pt x="13" y="73"/>
                    </a:cubicBezTo>
                    <a:cubicBezTo>
                      <a:pt x="21" y="82"/>
                      <a:pt x="31" y="86"/>
                      <a:pt x="44" y="86"/>
                    </a:cubicBezTo>
                    <a:cubicBezTo>
                      <a:pt x="55" y="86"/>
                      <a:pt x="65" y="82"/>
                      <a:pt x="72" y="73"/>
                    </a:cubicBezTo>
                    <a:cubicBezTo>
                      <a:pt x="82" y="65"/>
                      <a:pt x="86" y="56"/>
                      <a:pt x="86" y="42"/>
                    </a:cubicBezTo>
                    <a:cubicBezTo>
                      <a:pt x="86" y="32"/>
                      <a:pt x="82" y="21"/>
                      <a:pt x="72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126" name="Freeform 444"/>
              <p:cNvSpPr>
                <a:spLocks/>
              </p:cNvSpPr>
              <p:nvPr/>
            </p:nvSpPr>
            <p:spPr bwMode="auto">
              <a:xfrm>
                <a:off x="4172" y="824"/>
                <a:ext cx="45" cy="44"/>
              </a:xfrm>
              <a:custGeom>
                <a:avLst/>
                <a:gdLst>
                  <a:gd name="T0" fmla="*/ 73 w 86"/>
                  <a:gd name="T1" fmla="*/ 14 h 86"/>
                  <a:gd name="T2" fmla="*/ 44 w 86"/>
                  <a:gd name="T3" fmla="*/ 0 h 86"/>
                  <a:gd name="T4" fmla="*/ 13 w 86"/>
                  <a:gd name="T5" fmla="*/ 14 h 86"/>
                  <a:gd name="T6" fmla="*/ 0 w 86"/>
                  <a:gd name="T7" fmla="*/ 42 h 86"/>
                  <a:gd name="T8" fmla="*/ 13 w 86"/>
                  <a:gd name="T9" fmla="*/ 73 h 86"/>
                  <a:gd name="T10" fmla="*/ 44 w 86"/>
                  <a:gd name="T11" fmla="*/ 86 h 86"/>
                  <a:gd name="T12" fmla="*/ 73 w 86"/>
                  <a:gd name="T13" fmla="*/ 73 h 86"/>
                  <a:gd name="T14" fmla="*/ 86 w 86"/>
                  <a:gd name="T15" fmla="*/ 42 h 86"/>
                  <a:gd name="T16" fmla="*/ 73 w 86"/>
                  <a:gd name="T17" fmla="*/ 14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3" y="14"/>
                    </a:moveTo>
                    <a:cubicBezTo>
                      <a:pt x="65" y="6"/>
                      <a:pt x="56" y="0"/>
                      <a:pt x="44" y="0"/>
                    </a:cubicBezTo>
                    <a:cubicBezTo>
                      <a:pt x="31" y="0"/>
                      <a:pt x="21" y="6"/>
                      <a:pt x="13" y="14"/>
                    </a:cubicBezTo>
                    <a:cubicBezTo>
                      <a:pt x="4" y="21"/>
                      <a:pt x="0" y="32"/>
                      <a:pt x="0" y="42"/>
                    </a:cubicBezTo>
                    <a:cubicBezTo>
                      <a:pt x="0" y="55"/>
                      <a:pt x="4" y="65"/>
                      <a:pt x="13" y="73"/>
                    </a:cubicBezTo>
                    <a:cubicBezTo>
                      <a:pt x="21" y="82"/>
                      <a:pt x="31" y="86"/>
                      <a:pt x="44" y="86"/>
                    </a:cubicBezTo>
                    <a:cubicBezTo>
                      <a:pt x="56" y="86"/>
                      <a:pt x="65" y="82"/>
                      <a:pt x="73" y="73"/>
                    </a:cubicBezTo>
                    <a:cubicBezTo>
                      <a:pt x="82" y="65"/>
                      <a:pt x="86" y="55"/>
                      <a:pt x="86" y="42"/>
                    </a:cubicBezTo>
                    <a:cubicBezTo>
                      <a:pt x="86" y="32"/>
                      <a:pt x="82" y="21"/>
                      <a:pt x="73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127" name="Freeform 445"/>
              <p:cNvSpPr>
                <a:spLocks/>
              </p:cNvSpPr>
              <p:nvPr/>
            </p:nvSpPr>
            <p:spPr bwMode="auto">
              <a:xfrm>
                <a:off x="4172" y="892"/>
                <a:ext cx="45" cy="44"/>
              </a:xfrm>
              <a:custGeom>
                <a:avLst/>
                <a:gdLst>
                  <a:gd name="T0" fmla="*/ 73 w 86"/>
                  <a:gd name="T1" fmla="*/ 14 h 86"/>
                  <a:gd name="T2" fmla="*/ 44 w 86"/>
                  <a:gd name="T3" fmla="*/ 0 h 86"/>
                  <a:gd name="T4" fmla="*/ 13 w 86"/>
                  <a:gd name="T5" fmla="*/ 14 h 86"/>
                  <a:gd name="T6" fmla="*/ 0 w 86"/>
                  <a:gd name="T7" fmla="*/ 42 h 86"/>
                  <a:gd name="T8" fmla="*/ 13 w 86"/>
                  <a:gd name="T9" fmla="*/ 73 h 86"/>
                  <a:gd name="T10" fmla="*/ 44 w 86"/>
                  <a:gd name="T11" fmla="*/ 86 h 86"/>
                  <a:gd name="T12" fmla="*/ 73 w 86"/>
                  <a:gd name="T13" fmla="*/ 73 h 86"/>
                  <a:gd name="T14" fmla="*/ 86 w 86"/>
                  <a:gd name="T15" fmla="*/ 42 h 86"/>
                  <a:gd name="T16" fmla="*/ 73 w 86"/>
                  <a:gd name="T17" fmla="*/ 14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3" y="14"/>
                    </a:moveTo>
                    <a:cubicBezTo>
                      <a:pt x="65" y="6"/>
                      <a:pt x="56" y="0"/>
                      <a:pt x="44" y="0"/>
                    </a:cubicBezTo>
                    <a:cubicBezTo>
                      <a:pt x="31" y="0"/>
                      <a:pt x="21" y="6"/>
                      <a:pt x="13" y="14"/>
                    </a:cubicBezTo>
                    <a:cubicBezTo>
                      <a:pt x="4" y="21"/>
                      <a:pt x="0" y="32"/>
                      <a:pt x="0" y="42"/>
                    </a:cubicBezTo>
                    <a:cubicBezTo>
                      <a:pt x="0" y="56"/>
                      <a:pt x="4" y="65"/>
                      <a:pt x="13" y="73"/>
                    </a:cubicBezTo>
                    <a:cubicBezTo>
                      <a:pt x="21" y="82"/>
                      <a:pt x="31" y="86"/>
                      <a:pt x="44" y="86"/>
                    </a:cubicBezTo>
                    <a:cubicBezTo>
                      <a:pt x="56" y="86"/>
                      <a:pt x="65" y="82"/>
                      <a:pt x="73" y="73"/>
                    </a:cubicBezTo>
                    <a:cubicBezTo>
                      <a:pt x="82" y="65"/>
                      <a:pt x="86" y="56"/>
                      <a:pt x="86" y="42"/>
                    </a:cubicBezTo>
                    <a:cubicBezTo>
                      <a:pt x="86" y="32"/>
                      <a:pt x="82" y="21"/>
                      <a:pt x="73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128" name="Freeform 446"/>
              <p:cNvSpPr>
                <a:spLocks/>
              </p:cNvSpPr>
              <p:nvPr/>
            </p:nvSpPr>
            <p:spPr bwMode="auto">
              <a:xfrm>
                <a:off x="4105" y="824"/>
                <a:ext cx="44" cy="44"/>
              </a:xfrm>
              <a:custGeom>
                <a:avLst/>
                <a:gdLst>
                  <a:gd name="T0" fmla="*/ 72 w 86"/>
                  <a:gd name="T1" fmla="*/ 14 h 86"/>
                  <a:gd name="T2" fmla="*/ 44 w 86"/>
                  <a:gd name="T3" fmla="*/ 0 h 86"/>
                  <a:gd name="T4" fmla="*/ 13 w 86"/>
                  <a:gd name="T5" fmla="*/ 14 h 86"/>
                  <a:gd name="T6" fmla="*/ 0 w 86"/>
                  <a:gd name="T7" fmla="*/ 42 h 86"/>
                  <a:gd name="T8" fmla="*/ 13 w 86"/>
                  <a:gd name="T9" fmla="*/ 73 h 86"/>
                  <a:gd name="T10" fmla="*/ 44 w 86"/>
                  <a:gd name="T11" fmla="*/ 86 h 86"/>
                  <a:gd name="T12" fmla="*/ 72 w 86"/>
                  <a:gd name="T13" fmla="*/ 73 h 86"/>
                  <a:gd name="T14" fmla="*/ 86 w 86"/>
                  <a:gd name="T15" fmla="*/ 42 h 86"/>
                  <a:gd name="T16" fmla="*/ 72 w 86"/>
                  <a:gd name="T17" fmla="*/ 14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2" y="14"/>
                    </a:moveTo>
                    <a:cubicBezTo>
                      <a:pt x="65" y="6"/>
                      <a:pt x="55" y="0"/>
                      <a:pt x="44" y="0"/>
                    </a:cubicBezTo>
                    <a:cubicBezTo>
                      <a:pt x="31" y="0"/>
                      <a:pt x="21" y="6"/>
                      <a:pt x="13" y="14"/>
                    </a:cubicBezTo>
                    <a:cubicBezTo>
                      <a:pt x="4" y="21"/>
                      <a:pt x="0" y="32"/>
                      <a:pt x="0" y="42"/>
                    </a:cubicBezTo>
                    <a:cubicBezTo>
                      <a:pt x="0" y="55"/>
                      <a:pt x="4" y="65"/>
                      <a:pt x="13" y="73"/>
                    </a:cubicBezTo>
                    <a:cubicBezTo>
                      <a:pt x="21" y="82"/>
                      <a:pt x="31" y="86"/>
                      <a:pt x="44" y="86"/>
                    </a:cubicBezTo>
                    <a:cubicBezTo>
                      <a:pt x="55" y="86"/>
                      <a:pt x="65" y="82"/>
                      <a:pt x="72" y="73"/>
                    </a:cubicBezTo>
                    <a:cubicBezTo>
                      <a:pt x="82" y="65"/>
                      <a:pt x="86" y="55"/>
                      <a:pt x="86" y="42"/>
                    </a:cubicBezTo>
                    <a:cubicBezTo>
                      <a:pt x="86" y="32"/>
                      <a:pt x="82" y="21"/>
                      <a:pt x="72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129" name="Freeform 447"/>
              <p:cNvSpPr>
                <a:spLocks/>
              </p:cNvSpPr>
              <p:nvPr/>
            </p:nvSpPr>
            <p:spPr bwMode="auto">
              <a:xfrm>
                <a:off x="4240" y="959"/>
                <a:ext cx="44" cy="44"/>
              </a:xfrm>
              <a:custGeom>
                <a:avLst/>
                <a:gdLst>
                  <a:gd name="T0" fmla="*/ 72 w 85"/>
                  <a:gd name="T1" fmla="*/ 13 h 85"/>
                  <a:gd name="T2" fmla="*/ 43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3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3" y="0"/>
                    </a:cubicBezTo>
                    <a:cubicBezTo>
                      <a:pt x="30" y="0"/>
                      <a:pt x="21" y="5"/>
                      <a:pt x="13" y="13"/>
                    </a:cubicBezTo>
                    <a:cubicBezTo>
                      <a:pt x="4" y="21"/>
                      <a:pt x="0" y="31"/>
                      <a:pt x="0" y="42"/>
                    </a:cubicBezTo>
                    <a:cubicBezTo>
                      <a:pt x="0" y="55"/>
                      <a:pt x="4" y="64"/>
                      <a:pt x="13" y="72"/>
                    </a:cubicBezTo>
                    <a:cubicBezTo>
                      <a:pt x="21" y="81"/>
                      <a:pt x="30" y="85"/>
                      <a:pt x="43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130" name="Freeform 448"/>
              <p:cNvSpPr>
                <a:spLocks/>
              </p:cNvSpPr>
              <p:nvPr/>
            </p:nvSpPr>
            <p:spPr bwMode="auto">
              <a:xfrm>
                <a:off x="4240" y="892"/>
                <a:ext cx="44" cy="44"/>
              </a:xfrm>
              <a:custGeom>
                <a:avLst/>
                <a:gdLst>
                  <a:gd name="T0" fmla="*/ 72 w 85"/>
                  <a:gd name="T1" fmla="*/ 14 h 86"/>
                  <a:gd name="T2" fmla="*/ 43 w 85"/>
                  <a:gd name="T3" fmla="*/ 0 h 86"/>
                  <a:gd name="T4" fmla="*/ 13 w 85"/>
                  <a:gd name="T5" fmla="*/ 14 h 86"/>
                  <a:gd name="T6" fmla="*/ 0 w 85"/>
                  <a:gd name="T7" fmla="*/ 42 h 86"/>
                  <a:gd name="T8" fmla="*/ 13 w 85"/>
                  <a:gd name="T9" fmla="*/ 73 h 86"/>
                  <a:gd name="T10" fmla="*/ 43 w 85"/>
                  <a:gd name="T11" fmla="*/ 86 h 86"/>
                  <a:gd name="T12" fmla="*/ 72 w 85"/>
                  <a:gd name="T13" fmla="*/ 73 h 86"/>
                  <a:gd name="T14" fmla="*/ 85 w 85"/>
                  <a:gd name="T15" fmla="*/ 42 h 86"/>
                  <a:gd name="T16" fmla="*/ 72 w 85"/>
                  <a:gd name="T17" fmla="*/ 14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6">
                    <a:moveTo>
                      <a:pt x="72" y="14"/>
                    </a:moveTo>
                    <a:cubicBezTo>
                      <a:pt x="64" y="6"/>
                      <a:pt x="55" y="0"/>
                      <a:pt x="43" y="0"/>
                    </a:cubicBezTo>
                    <a:cubicBezTo>
                      <a:pt x="30" y="0"/>
                      <a:pt x="21" y="6"/>
                      <a:pt x="13" y="14"/>
                    </a:cubicBezTo>
                    <a:cubicBezTo>
                      <a:pt x="4" y="21"/>
                      <a:pt x="0" y="32"/>
                      <a:pt x="0" y="42"/>
                    </a:cubicBezTo>
                    <a:cubicBezTo>
                      <a:pt x="0" y="56"/>
                      <a:pt x="4" y="65"/>
                      <a:pt x="13" y="73"/>
                    </a:cubicBezTo>
                    <a:cubicBezTo>
                      <a:pt x="21" y="82"/>
                      <a:pt x="30" y="86"/>
                      <a:pt x="43" y="86"/>
                    </a:cubicBezTo>
                    <a:cubicBezTo>
                      <a:pt x="55" y="86"/>
                      <a:pt x="64" y="82"/>
                      <a:pt x="72" y="73"/>
                    </a:cubicBezTo>
                    <a:cubicBezTo>
                      <a:pt x="81" y="65"/>
                      <a:pt x="85" y="56"/>
                      <a:pt x="85" y="42"/>
                    </a:cubicBezTo>
                    <a:cubicBezTo>
                      <a:pt x="85" y="32"/>
                      <a:pt x="81" y="21"/>
                      <a:pt x="72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131" name="Freeform 449"/>
              <p:cNvSpPr>
                <a:spLocks/>
              </p:cNvSpPr>
              <p:nvPr/>
            </p:nvSpPr>
            <p:spPr bwMode="auto">
              <a:xfrm>
                <a:off x="3768" y="757"/>
                <a:ext cx="44" cy="44"/>
              </a:xfrm>
              <a:custGeom>
                <a:avLst/>
                <a:gdLst>
                  <a:gd name="T0" fmla="*/ 72 w 85"/>
                  <a:gd name="T1" fmla="*/ 13 h 85"/>
                  <a:gd name="T2" fmla="*/ 43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3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6"/>
                      <a:pt x="55" y="0"/>
                      <a:pt x="43" y="0"/>
                    </a:cubicBezTo>
                    <a:cubicBezTo>
                      <a:pt x="30" y="0"/>
                      <a:pt x="21" y="6"/>
                      <a:pt x="13" y="13"/>
                    </a:cubicBezTo>
                    <a:cubicBezTo>
                      <a:pt x="4" y="21"/>
                      <a:pt x="0" y="32"/>
                      <a:pt x="0" y="42"/>
                    </a:cubicBezTo>
                    <a:cubicBezTo>
                      <a:pt x="0" y="55"/>
                      <a:pt x="4" y="65"/>
                      <a:pt x="13" y="72"/>
                    </a:cubicBezTo>
                    <a:cubicBezTo>
                      <a:pt x="21" y="82"/>
                      <a:pt x="30" y="85"/>
                      <a:pt x="43" y="85"/>
                    </a:cubicBezTo>
                    <a:cubicBezTo>
                      <a:pt x="55" y="85"/>
                      <a:pt x="64" y="82"/>
                      <a:pt x="72" y="72"/>
                    </a:cubicBezTo>
                    <a:cubicBezTo>
                      <a:pt x="81" y="65"/>
                      <a:pt x="85" y="55"/>
                      <a:pt x="85" y="42"/>
                    </a:cubicBezTo>
                    <a:cubicBezTo>
                      <a:pt x="85" y="32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132" name="Freeform 450"/>
              <p:cNvSpPr>
                <a:spLocks/>
              </p:cNvSpPr>
              <p:nvPr/>
            </p:nvSpPr>
            <p:spPr bwMode="auto">
              <a:xfrm>
                <a:off x="3836" y="690"/>
                <a:ext cx="43" cy="43"/>
              </a:xfrm>
              <a:custGeom>
                <a:avLst/>
                <a:gdLst>
                  <a:gd name="T0" fmla="*/ 72 w 85"/>
                  <a:gd name="T1" fmla="*/ 13 h 85"/>
                  <a:gd name="T2" fmla="*/ 43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3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3" y="0"/>
                    </a:cubicBezTo>
                    <a:cubicBezTo>
                      <a:pt x="30" y="0"/>
                      <a:pt x="21" y="5"/>
                      <a:pt x="13" y="13"/>
                    </a:cubicBezTo>
                    <a:cubicBezTo>
                      <a:pt x="4" y="21"/>
                      <a:pt x="0" y="32"/>
                      <a:pt x="0" y="42"/>
                    </a:cubicBezTo>
                    <a:cubicBezTo>
                      <a:pt x="0" y="55"/>
                      <a:pt x="4" y="64"/>
                      <a:pt x="13" y="72"/>
                    </a:cubicBezTo>
                    <a:cubicBezTo>
                      <a:pt x="21" y="81"/>
                      <a:pt x="30" y="85"/>
                      <a:pt x="43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2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133" name="Freeform 451"/>
              <p:cNvSpPr>
                <a:spLocks/>
              </p:cNvSpPr>
              <p:nvPr/>
            </p:nvSpPr>
            <p:spPr bwMode="auto">
              <a:xfrm>
                <a:off x="4105" y="1431"/>
                <a:ext cx="44" cy="44"/>
              </a:xfrm>
              <a:custGeom>
                <a:avLst/>
                <a:gdLst>
                  <a:gd name="T0" fmla="*/ 72 w 86"/>
                  <a:gd name="T1" fmla="*/ 13 h 86"/>
                  <a:gd name="T2" fmla="*/ 44 w 86"/>
                  <a:gd name="T3" fmla="*/ 0 h 86"/>
                  <a:gd name="T4" fmla="*/ 13 w 86"/>
                  <a:gd name="T5" fmla="*/ 13 h 86"/>
                  <a:gd name="T6" fmla="*/ 0 w 86"/>
                  <a:gd name="T7" fmla="*/ 42 h 86"/>
                  <a:gd name="T8" fmla="*/ 13 w 86"/>
                  <a:gd name="T9" fmla="*/ 72 h 86"/>
                  <a:gd name="T10" fmla="*/ 44 w 86"/>
                  <a:gd name="T11" fmla="*/ 86 h 86"/>
                  <a:gd name="T12" fmla="*/ 72 w 86"/>
                  <a:gd name="T13" fmla="*/ 72 h 86"/>
                  <a:gd name="T14" fmla="*/ 86 w 86"/>
                  <a:gd name="T15" fmla="*/ 42 h 86"/>
                  <a:gd name="T16" fmla="*/ 72 w 86"/>
                  <a:gd name="T17" fmla="*/ 1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2" y="13"/>
                    </a:moveTo>
                    <a:cubicBezTo>
                      <a:pt x="65" y="6"/>
                      <a:pt x="55" y="0"/>
                      <a:pt x="44" y="0"/>
                    </a:cubicBezTo>
                    <a:cubicBezTo>
                      <a:pt x="31" y="0"/>
                      <a:pt x="21" y="6"/>
                      <a:pt x="13" y="13"/>
                    </a:cubicBezTo>
                    <a:cubicBezTo>
                      <a:pt x="4" y="21"/>
                      <a:pt x="0" y="32"/>
                      <a:pt x="0" y="42"/>
                    </a:cubicBezTo>
                    <a:cubicBezTo>
                      <a:pt x="0" y="55"/>
                      <a:pt x="4" y="65"/>
                      <a:pt x="13" y="72"/>
                    </a:cubicBezTo>
                    <a:cubicBezTo>
                      <a:pt x="21" y="82"/>
                      <a:pt x="31" y="86"/>
                      <a:pt x="44" y="86"/>
                    </a:cubicBezTo>
                    <a:cubicBezTo>
                      <a:pt x="55" y="86"/>
                      <a:pt x="65" y="82"/>
                      <a:pt x="72" y="72"/>
                    </a:cubicBezTo>
                    <a:cubicBezTo>
                      <a:pt x="82" y="65"/>
                      <a:pt x="86" y="55"/>
                      <a:pt x="86" y="42"/>
                    </a:cubicBezTo>
                    <a:cubicBezTo>
                      <a:pt x="86" y="32"/>
                      <a:pt x="82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134" name="Freeform 452"/>
              <p:cNvSpPr>
                <a:spLocks/>
              </p:cNvSpPr>
              <p:nvPr/>
            </p:nvSpPr>
            <p:spPr bwMode="auto">
              <a:xfrm>
                <a:off x="4105" y="1498"/>
                <a:ext cx="44" cy="44"/>
              </a:xfrm>
              <a:custGeom>
                <a:avLst/>
                <a:gdLst>
                  <a:gd name="T0" fmla="*/ 72 w 86"/>
                  <a:gd name="T1" fmla="*/ 14 h 86"/>
                  <a:gd name="T2" fmla="*/ 44 w 86"/>
                  <a:gd name="T3" fmla="*/ 0 h 86"/>
                  <a:gd name="T4" fmla="*/ 13 w 86"/>
                  <a:gd name="T5" fmla="*/ 14 h 86"/>
                  <a:gd name="T6" fmla="*/ 0 w 86"/>
                  <a:gd name="T7" fmla="*/ 42 h 86"/>
                  <a:gd name="T8" fmla="*/ 13 w 86"/>
                  <a:gd name="T9" fmla="*/ 73 h 86"/>
                  <a:gd name="T10" fmla="*/ 44 w 86"/>
                  <a:gd name="T11" fmla="*/ 86 h 86"/>
                  <a:gd name="T12" fmla="*/ 72 w 86"/>
                  <a:gd name="T13" fmla="*/ 73 h 86"/>
                  <a:gd name="T14" fmla="*/ 86 w 86"/>
                  <a:gd name="T15" fmla="*/ 42 h 86"/>
                  <a:gd name="T16" fmla="*/ 72 w 86"/>
                  <a:gd name="T17" fmla="*/ 14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2" y="14"/>
                    </a:moveTo>
                    <a:cubicBezTo>
                      <a:pt x="65" y="6"/>
                      <a:pt x="55" y="0"/>
                      <a:pt x="44" y="0"/>
                    </a:cubicBezTo>
                    <a:cubicBezTo>
                      <a:pt x="31" y="0"/>
                      <a:pt x="21" y="6"/>
                      <a:pt x="13" y="14"/>
                    </a:cubicBezTo>
                    <a:cubicBezTo>
                      <a:pt x="4" y="21"/>
                      <a:pt x="0" y="32"/>
                      <a:pt x="0" y="42"/>
                    </a:cubicBezTo>
                    <a:cubicBezTo>
                      <a:pt x="0" y="56"/>
                      <a:pt x="4" y="65"/>
                      <a:pt x="13" y="73"/>
                    </a:cubicBezTo>
                    <a:cubicBezTo>
                      <a:pt x="21" y="82"/>
                      <a:pt x="31" y="86"/>
                      <a:pt x="44" y="86"/>
                    </a:cubicBezTo>
                    <a:cubicBezTo>
                      <a:pt x="55" y="86"/>
                      <a:pt x="65" y="82"/>
                      <a:pt x="72" y="73"/>
                    </a:cubicBezTo>
                    <a:cubicBezTo>
                      <a:pt x="82" y="65"/>
                      <a:pt x="86" y="56"/>
                      <a:pt x="86" y="42"/>
                    </a:cubicBezTo>
                    <a:cubicBezTo>
                      <a:pt x="86" y="32"/>
                      <a:pt x="82" y="21"/>
                      <a:pt x="72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135" name="Freeform 453"/>
              <p:cNvSpPr>
                <a:spLocks/>
              </p:cNvSpPr>
              <p:nvPr/>
            </p:nvSpPr>
            <p:spPr bwMode="auto">
              <a:xfrm>
                <a:off x="4172" y="1431"/>
                <a:ext cx="45" cy="44"/>
              </a:xfrm>
              <a:custGeom>
                <a:avLst/>
                <a:gdLst>
                  <a:gd name="T0" fmla="*/ 73 w 86"/>
                  <a:gd name="T1" fmla="*/ 13 h 86"/>
                  <a:gd name="T2" fmla="*/ 44 w 86"/>
                  <a:gd name="T3" fmla="*/ 0 h 86"/>
                  <a:gd name="T4" fmla="*/ 13 w 86"/>
                  <a:gd name="T5" fmla="*/ 13 h 86"/>
                  <a:gd name="T6" fmla="*/ 0 w 86"/>
                  <a:gd name="T7" fmla="*/ 42 h 86"/>
                  <a:gd name="T8" fmla="*/ 13 w 86"/>
                  <a:gd name="T9" fmla="*/ 72 h 86"/>
                  <a:gd name="T10" fmla="*/ 44 w 86"/>
                  <a:gd name="T11" fmla="*/ 86 h 86"/>
                  <a:gd name="T12" fmla="*/ 73 w 86"/>
                  <a:gd name="T13" fmla="*/ 72 h 86"/>
                  <a:gd name="T14" fmla="*/ 86 w 86"/>
                  <a:gd name="T15" fmla="*/ 42 h 86"/>
                  <a:gd name="T16" fmla="*/ 73 w 86"/>
                  <a:gd name="T17" fmla="*/ 1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3" y="13"/>
                    </a:moveTo>
                    <a:cubicBezTo>
                      <a:pt x="65" y="6"/>
                      <a:pt x="56" y="0"/>
                      <a:pt x="44" y="0"/>
                    </a:cubicBezTo>
                    <a:cubicBezTo>
                      <a:pt x="31" y="0"/>
                      <a:pt x="21" y="6"/>
                      <a:pt x="13" y="13"/>
                    </a:cubicBezTo>
                    <a:cubicBezTo>
                      <a:pt x="4" y="21"/>
                      <a:pt x="0" y="32"/>
                      <a:pt x="0" y="42"/>
                    </a:cubicBezTo>
                    <a:cubicBezTo>
                      <a:pt x="0" y="55"/>
                      <a:pt x="4" y="65"/>
                      <a:pt x="13" y="72"/>
                    </a:cubicBezTo>
                    <a:cubicBezTo>
                      <a:pt x="21" y="82"/>
                      <a:pt x="31" y="86"/>
                      <a:pt x="44" y="86"/>
                    </a:cubicBezTo>
                    <a:cubicBezTo>
                      <a:pt x="56" y="86"/>
                      <a:pt x="65" y="82"/>
                      <a:pt x="73" y="72"/>
                    </a:cubicBezTo>
                    <a:cubicBezTo>
                      <a:pt x="82" y="65"/>
                      <a:pt x="86" y="55"/>
                      <a:pt x="86" y="42"/>
                    </a:cubicBezTo>
                    <a:cubicBezTo>
                      <a:pt x="86" y="32"/>
                      <a:pt x="82" y="21"/>
                      <a:pt x="73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136" name="Freeform 454"/>
              <p:cNvSpPr>
                <a:spLocks/>
              </p:cNvSpPr>
              <p:nvPr/>
            </p:nvSpPr>
            <p:spPr bwMode="auto">
              <a:xfrm>
                <a:off x="4172" y="1498"/>
                <a:ext cx="45" cy="44"/>
              </a:xfrm>
              <a:custGeom>
                <a:avLst/>
                <a:gdLst>
                  <a:gd name="T0" fmla="*/ 73 w 86"/>
                  <a:gd name="T1" fmla="*/ 14 h 86"/>
                  <a:gd name="T2" fmla="*/ 44 w 86"/>
                  <a:gd name="T3" fmla="*/ 0 h 86"/>
                  <a:gd name="T4" fmla="*/ 13 w 86"/>
                  <a:gd name="T5" fmla="*/ 14 h 86"/>
                  <a:gd name="T6" fmla="*/ 0 w 86"/>
                  <a:gd name="T7" fmla="*/ 42 h 86"/>
                  <a:gd name="T8" fmla="*/ 13 w 86"/>
                  <a:gd name="T9" fmla="*/ 73 h 86"/>
                  <a:gd name="T10" fmla="*/ 44 w 86"/>
                  <a:gd name="T11" fmla="*/ 86 h 86"/>
                  <a:gd name="T12" fmla="*/ 73 w 86"/>
                  <a:gd name="T13" fmla="*/ 73 h 86"/>
                  <a:gd name="T14" fmla="*/ 86 w 86"/>
                  <a:gd name="T15" fmla="*/ 42 h 86"/>
                  <a:gd name="T16" fmla="*/ 73 w 86"/>
                  <a:gd name="T17" fmla="*/ 14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3" y="14"/>
                    </a:moveTo>
                    <a:cubicBezTo>
                      <a:pt x="65" y="6"/>
                      <a:pt x="56" y="0"/>
                      <a:pt x="44" y="0"/>
                    </a:cubicBezTo>
                    <a:cubicBezTo>
                      <a:pt x="31" y="0"/>
                      <a:pt x="21" y="6"/>
                      <a:pt x="13" y="14"/>
                    </a:cubicBezTo>
                    <a:cubicBezTo>
                      <a:pt x="4" y="21"/>
                      <a:pt x="0" y="32"/>
                      <a:pt x="0" y="42"/>
                    </a:cubicBezTo>
                    <a:cubicBezTo>
                      <a:pt x="0" y="56"/>
                      <a:pt x="4" y="65"/>
                      <a:pt x="13" y="73"/>
                    </a:cubicBezTo>
                    <a:cubicBezTo>
                      <a:pt x="21" y="82"/>
                      <a:pt x="31" y="86"/>
                      <a:pt x="44" y="86"/>
                    </a:cubicBezTo>
                    <a:cubicBezTo>
                      <a:pt x="56" y="86"/>
                      <a:pt x="65" y="82"/>
                      <a:pt x="73" y="73"/>
                    </a:cubicBezTo>
                    <a:cubicBezTo>
                      <a:pt x="82" y="65"/>
                      <a:pt x="86" y="56"/>
                      <a:pt x="86" y="42"/>
                    </a:cubicBezTo>
                    <a:cubicBezTo>
                      <a:pt x="86" y="32"/>
                      <a:pt x="82" y="21"/>
                      <a:pt x="73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137" name="Freeform 455"/>
              <p:cNvSpPr>
                <a:spLocks/>
              </p:cNvSpPr>
              <p:nvPr/>
            </p:nvSpPr>
            <p:spPr bwMode="auto">
              <a:xfrm>
                <a:off x="4240" y="1363"/>
                <a:ext cx="44" cy="44"/>
              </a:xfrm>
              <a:custGeom>
                <a:avLst/>
                <a:gdLst>
                  <a:gd name="T0" fmla="*/ 72 w 85"/>
                  <a:gd name="T1" fmla="*/ 13 h 85"/>
                  <a:gd name="T2" fmla="*/ 43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3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6"/>
                      <a:pt x="55" y="0"/>
                      <a:pt x="43" y="0"/>
                    </a:cubicBezTo>
                    <a:cubicBezTo>
                      <a:pt x="30" y="0"/>
                      <a:pt x="21" y="6"/>
                      <a:pt x="13" y="13"/>
                    </a:cubicBezTo>
                    <a:cubicBezTo>
                      <a:pt x="4" y="21"/>
                      <a:pt x="0" y="32"/>
                      <a:pt x="0" y="42"/>
                    </a:cubicBezTo>
                    <a:cubicBezTo>
                      <a:pt x="0" y="55"/>
                      <a:pt x="4" y="64"/>
                      <a:pt x="13" y="72"/>
                    </a:cubicBezTo>
                    <a:cubicBezTo>
                      <a:pt x="21" y="82"/>
                      <a:pt x="30" y="85"/>
                      <a:pt x="43" y="85"/>
                    </a:cubicBezTo>
                    <a:cubicBezTo>
                      <a:pt x="55" y="85"/>
                      <a:pt x="64" y="82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2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138" name="Freeform 456"/>
              <p:cNvSpPr>
                <a:spLocks/>
              </p:cNvSpPr>
              <p:nvPr/>
            </p:nvSpPr>
            <p:spPr bwMode="auto">
              <a:xfrm>
                <a:off x="4375" y="1498"/>
                <a:ext cx="44" cy="44"/>
              </a:xfrm>
              <a:custGeom>
                <a:avLst/>
                <a:gdLst>
                  <a:gd name="T0" fmla="*/ 72 w 85"/>
                  <a:gd name="T1" fmla="*/ 14 h 86"/>
                  <a:gd name="T2" fmla="*/ 43 w 85"/>
                  <a:gd name="T3" fmla="*/ 0 h 86"/>
                  <a:gd name="T4" fmla="*/ 13 w 85"/>
                  <a:gd name="T5" fmla="*/ 14 h 86"/>
                  <a:gd name="T6" fmla="*/ 0 w 85"/>
                  <a:gd name="T7" fmla="*/ 42 h 86"/>
                  <a:gd name="T8" fmla="*/ 13 w 85"/>
                  <a:gd name="T9" fmla="*/ 73 h 86"/>
                  <a:gd name="T10" fmla="*/ 43 w 85"/>
                  <a:gd name="T11" fmla="*/ 86 h 86"/>
                  <a:gd name="T12" fmla="*/ 72 w 85"/>
                  <a:gd name="T13" fmla="*/ 73 h 86"/>
                  <a:gd name="T14" fmla="*/ 85 w 85"/>
                  <a:gd name="T15" fmla="*/ 42 h 86"/>
                  <a:gd name="T16" fmla="*/ 72 w 85"/>
                  <a:gd name="T17" fmla="*/ 14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6">
                    <a:moveTo>
                      <a:pt x="72" y="14"/>
                    </a:moveTo>
                    <a:cubicBezTo>
                      <a:pt x="64" y="6"/>
                      <a:pt x="55" y="0"/>
                      <a:pt x="43" y="0"/>
                    </a:cubicBezTo>
                    <a:cubicBezTo>
                      <a:pt x="30" y="0"/>
                      <a:pt x="21" y="6"/>
                      <a:pt x="13" y="14"/>
                    </a:cubicBezTo>
                    <a:cubicBezTo>
                      <a:pt x="4" y="21"/>
                      <a:pt x="0" y="32"/>
                      <a:pt x="0" y="42"/>
                    </a:cubicBezTo>
                    <a:cubicBezTo>
                      <a:pt x="0" y="56"/>
                      <a:pt x="4" y="65"/>
                      <a:pt x="13" y="73"/>
                    </a:cubicBezTo>
                    <a:cubicBezTo>
                      <a:pt x="21" y="82"/>
                      <a:pt x="30" y="86"/>
                      <a:pt x="43" y="86"/>
                    </a:cubicBezTo>
                    <a:cubicBezTo>
                      <a:pt x="55" y="86"/>
                      <a:pt x="64" y="82"/>
                      <a:pt x="72" y="73"/>
                    </a:cubicBezTo>
                    <a:cubicBezTo>
                      <a:pt x="81" y="65"/>
                      <a:pt x="85" y="56"/>
                      <a:pt x="85" y="42"/>
                    </a:cubicBezTo>
                    <a:cubicBezTo>
                      <a:pt x="85" y="32"/>
                      <a:pt x="81" y="21"/>
                      <a:pt x="72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139" name="Freeform 457"/>
              <p:cNvSpPr>
                <a:spLocks/>
              </p:cNvSpPr>
              <p:nvPr/>
            </p:nvSpPr>
            <p:spPr bwMode="auto">
              <a:xfrm>
                <a:off x="4375" y="1431"/>
                <a:ext cx="44" cy="44"/>
              </a:xfrm>
              <a:custGeom>
                <a:avLst/>
                <a:gdLst>
                  <a:gd name="T0" fmla="*/ 72 w 85"/>
                  <a:gd name="T1" fmla="*/ 13 h 86"/>
                  <a:gd name="T2" fmla="*/ 43 w 85"/>
                  <a:gd name="T3" fmla="*/ 0 h 86"/>
                  <a:gd name="T4" fmla="*/ 13 w 85"/>
                  <a:gd name="T5" fmla="*/ 13 h 86"/>
                  <a:gd name="T6" fmla="*/ 0 w 85"/>
                  <a:gd name="T7" fmla="*/ 42 h 86"/>
                  <a:gd name="T8" fmla="*/ 13 w 85"/>
                  <a:gd name="T9" fmla="*/ 72 h 86"/>
                  <a:gd name="T10" fmla="*/ 43 w 85"/>
                  <a:gd name="T11" fmla="*/ 86 h 86"/>
                  <a:gd name="T12" fmla="*/ 72 w 85"/>
                  <a:gd name="T13" fmla="*/ 72 h 86"/>
                  <a:gd name="T14" fmla="*/ 85 w 85"/>
                  <a:gd name="T15" fmla="*/ 42 h 86"/>
                  <a:gd name="T16" fmla="*/ 72 w 85"/>
                  <a:gd name="T17" fmla="*/ 1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6">
                    <a:moveTo>
                      <a:pt x="72" y="13"/>
                    </a:moveTo>
                    <a:cubicBezTo>
                      <a:pt x="64" y="6"/>
                      <a:pt x="55" y="0"/>
                      <a:pt x="43" y="0"/>
                    </a:cubicBezTo>
                    <a:cubicBezTo>
                      <a:pt x="30" y="0"/>
                      <a:pt x="21" y="6"/>
                      <a:pt x="13" y="13"/>
                    </a:cubicBezTo>
                    <a:cubicBezTo>
                      <a:pt x="4" y="21"/>
                      <a:pt x="0" y="32"/>
                      <a:pt x="0" y="42"/>
                    </a:cubicBezTo>
                    <a:cubicBezTo>
                      <a:pt x="0" y="55"/>
                      <a:pt x="4" y="65"/>
                      <a:pt x="13" y="72"/>
                    </a:cubicBezTo>
                    <a:cubicBezTo>
                      <a:pt x="21" y="82"/>
                      <a:pt x="30" y="86"/>
                      <a:pt x="43" y="86"/>
                    </a:cubicBezTo>
                    <a:cubicBezTo>
                      <a:pt x="55" y="86"/>
                      <a:pt x="64" y="82"/>
                      <a:pt x="72" y="72"/>
                    </a:cubicBezTo>
                    <a:cubicBezTo>
                      <a:pt x="81" y="65"/>
                      <a:pt x="85" y="55"/>
                      <a:pt x="85" y="42"/>
                    </a:cubicBezTo>
                    <a:cubicBezTo>
                      <a:pt x="85" y="32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140" name="Freeform 458"/>
              <p:cNvSpPr>
                <a:spLocks/>
              </p:cNvSpPr>
              <p:nvPr/>
            </p:nvSpPr>
            <p:spPr bwMode="auto">
              <a:xfrm>
                <a:off x="4105" y="1902"/>
                <a:ext cx="44" cy="44"/>
              </a:xfrm>
              <a:custGeom>
                <a:avLst/>
                <a:gdLst>
                  <a:gd name="T0" fmla="*/ 72 w 86"/>
                  <a:gd name="T1" fmla="*/ 13 h 85"/>
                  <a:gd name="T2" fmla="*/ 44 w 86"/>
                  <a:gd name="T3" fmla="*/ 0 h 85"/>
                  <a:gd name="T4" fmla="*/ 13 w 86"/>
                  <a:gd name="T5" fmla="*/ 13 h 85"/>
                  <a:gd name="T6" fmla="*/ 0 w 86"/>
                  <a:gd name="T7" fmla="*/ 42 h 85"/>
                  <a:gd name="T8" fmla="*/ 13 w 86"/>
                  <a:gd name="T9" fmla="*/ 72 h 85"/>
                  <a:gd name="T10" fmla="*/ 44 w 86"/>
                  <a:gd name="T11" fmla="*/ 85 h 85"/>
                  <a:gd name="T12" fmla="*/ 72 w 86"/>
                  <a:gd name="T13" fmla="*/ 72 h 85"/>
                  <a:gd name="T14" fmla="*/ 86 w 86"/>
                  <a:gd name="T15" fmla="*/ 42 h 85"/>
                  <a:gd name="T16" fmla="*/ 72 w 86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5">
                    <a:moveTo>
                      <a:pt x="72" y="13"/>
                    </a:moveTo>
                    <a:cubicBezTo>
                      <a:pt x="65" y="5"/>
                      <a:pt x="55" y="0"/>
                      <a:pt x="44" y="0"/>
                    </a:cubicBezTo>
                    <a:cubicBezTo>
                      <a:pt x="31" y="0"/>
                      <a:pt x="21" y="5"/>
                      <a:pt x="13" y="13"/>
                    </a:cubicBezTo>
                    <a:cubicBezTo>
                      <a:pt x="4" y="21"/>
                      <a:pt x="0" y="32"/>
                      <a:pt x="0" y="42"/>
                    </a:cubicBezTo>
                    <a:cubicBezTo>
                      <a:pt x="0" y="55"/>
                      <a:pt x="4" y="64"/>
                      <a:pt x="13" y="72"/>
                    </a:cubicBezTo>
                    <a:cubicBezTo>
                      <a:pt x="21" y="81"/>
                      <a:pt x="31" y="85"/>
                      <a:pt x="44" y="85"/>
                    </a:cubicBezTo>
                    <a:cubicBezTo>
                      <a:pt x="55" y="85"/>
                      <a:pt x="65" y="81"/>
                      <a:pt x="72" y="72"/>
                    </a:cubicBezTo>
                    <a:cubicBezTo>
                      <a:pt x="82" y="64"/>
                      <a:pt x="86" y="55"/>
                      <a:pt x="86" y="42"/>
                    </a:cubicBezTo>
                    <a:cubicBezTo>
                      <a:pt x="86" y="32"/>
                      <a:pt x="82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141" name="Freeform 459"/>
              <p:cNvSpPr>
                <a:spLocks/>
              </p:cNvSpPr>
              <p:nvPr/>
            </p:nvSpPr>
            <p:spPr bwMode="auto">
              <a:xfrm>
                <a:off x="4105" y="1700"/>
                <a:ext cx="44" cy="44"/>
              </a:xfrm>
              <a:custGeom>
                <a:avLst/>
                <a:gdLst>
                  <a:gd name="T0" fmla="*/ 72 w 86"/>
                  <a:gd name="T1" fmla="*/ 13 h 85"/>
                  <a:gd name="T2" fmla="*/ 44 w 86"/>
                  <a:gd name="T3" fmla="*/ 0 h 85"/>
                  <a:gd name="T4" fmla="*/ 13 w 86"/>
                  <a:gd name="T5" fmla="*/ 13 h 85"/>
                  <a:gd name="T6" fmla="*/ 0 w 86"/>
                  <a:gd name="T7" fmla="*/ 42 h 85"/>
                  <a:gd name="T8" fmla="*/ 13 w 86"/>
                  <a:gd name="T9" fmla="*/ 72 h 85"/>
                  <a:gd name="T10" fmla="*/ 44 w 86"/>
                  <a:gd name="T11" fmla="*/ 85 h 85"/>
                  <a:gd name="T12" fmla="*/ 72 w 86"/>
                  <a:gd name="T13" fmla="*/ 72 h 85"/>
                  <a:gd name="T14" fmla="*/ 86 w 86"/>
                  <a:gd name="T15" fmla="*/ 42 h 85"/>
                  <a:gd name="T16" fmla="*/ 72 w 86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5">
                    <a:moveTo>
                      <a:pt x="72" y="13"/>
                    </a:moveTo>
                    <a:cubicBezTo>
                      <a:pt x="65" y="5"/>
                      <a:pt x="55" y="0"/>
                      <a:pt x="44" y="0"/>
                    </a:cubicBezTo>
                    <a:cubicBezTo>
                      <a:pt x="31" y="0"/>
                      <a:pt x="21" y="5"/>
                      <a:pt x="13" y="13"/>
                    </a:cubicBezTo>
                    <a:cubicBezTo>
                      <a:pt x="4" y="21"/>
                      <a:pt x="0" y="31"/>
                      <a:pt x="0" y="42"/>
                    </a:cubicBezTo>
                    <a:cubicBezTo>
                      <a:pt x="0" y="55"/>
                      <a:pt x="4" y="64"/>
                      <a:pt x="13" y="72"/>
                    </a:cubicBezTo>
                    <a:cubicBezTo>
                      <a:pt x="21" y="81"/>
                      <a:pt x="31" y="85"/>
                      <a:pt x="44" y="85"/>
                    </a:cubicBezTo>
                    <a:cubicBezTo>
                      <a:pt x="55" y="85"/>
                      <a:pt x="65" y="81"/>
                      <a:pt x="72" y="72"/>
                    </a:cubicBezTo>
                    <a:cubicBezTo>
                      <a:pt x="82" y="64"/>
                      <a:pt x="86" y="55"/>
                      <a:pt x="86" y="42"/>
                    </a:cubicBezTo>
                    <a:cubicBezTo>
                      <a:pt x="86" y="31"/>
                      <a:pt x="82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142" name="Freeform 460"/>
              <p:cNvSpPr>
                <a:spLocks/>
              </p:cNvSpPr>
              <p:nvPr/>
            </p:nvSpPr>
            <p:spPr bwMode="auto">
              <a:xfrm>
                <a:off x="4105" y="1633"/>
                <a:ext cx="44" cy="44"/>
              </a:xfrm>
              <a:custGeom>
                <a:avLst/>
                <a:gdLst>
                  <a:gd name="T0" fmla="*/ 72 w 86"/>
                  <a:gd name="T1" fmla="*/ 13 h 85"/>
                  <a:gd name="T2" fmla="*/ 44 w 86"/>
                  <a:gd name="T3" fmla="*/ 0 h 85"/>
                  <a:gd name="T4" fmla="*/ 13 w 86"/>
                  <a:gd name="T5" fmla="*/ 13 h 85"/>
                  <a:gd name="T6" fmla="*/ 0 w 86"/>
                  <a:gd name="T7" fmla="*/ 42 h 85"/>
                  <a:gd name="T8" fmla="*/ 13 w 86"/>
                  <a:gd name="T9" fmla="*/ 72 h 85"/>
                  <a:gd name="T10" fmla="*/ 44 w 86"/>
                  <a:gd name="T11" fmla="*/ 85 h 85"/>
                  <a:gd name="T12" fmla="*/ 72 w 86"/>
                  <a:gd name="T13" fmla="*/ 72 h 85"/>
                  <a:gd name="T14" fmla="*/ 86 w 86"/>
                  <a:gd name="T15" fmla="*/ 42 h 85"/>
                  <a:gd name="T16" fmla="*/ 72 w 86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5">
                    <a:moveTo>
                      <a:pt x="72" y="13"/>
                    </a:moveTo>
                    <a:cubicBezTo>
                      <a:pt x="65" y="5"/>
                      <a:pt x="55" y="0"/>
                      <a:pt x="44" y="0"/>
                    </a:cubicBezTo>
                    <a:cubicBezTo>
                      <a:pt x="31" y="0"/>
                      <a:pt x="21" y="5"/>
                      <a:pt x="13" y="13"/>
                    </a:cubicBezTo>
                    <a:cubicBezTo>
                      <a:pt x="4" y="21"/>
                      <a:pt x="0" y="31"/>
                      <a:pt x="0" y="42"/>
                    </a:cubicBezTo>
                    <a:cubicBezTo>
                      <a:pt x="0" y="55"/>
                      <a:pt x="4" y="64"/>
                      <a:pt x="13" y="72"/>
                    </a:cubicBezTo>
                    <a:cubicBezTo>
                      <a:pt x="21" y="81"/>
                      <a:pt x="31" y="85"/>
                      <a:pt x="44" y="85"/>
                    </a:cubicBezTo>
                    <a:cubicBezTo>
                      <a:pt x="55" y="85"/>
                      <a:pt x="65" y="81"/>
                      <a:pt x="72" y="72"/>
                    </a:cubicBezTo>
                    <a:cubicBezTo>
                      <a:pt x="82" y="64"/>
                      <a:pt x="86" y="55"/>
                      <a:pt x="86" y="42"/>
                    </a:cubicBezTo>
                    <a:cubicBezTo>
                      <a:pt x="86" y="31"/>
                      <a:pt x="82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143" name="Freeform 461"/>
              <p:cNvSpPr>
                <a:spLocks/>
              </p:cNvSpPr>
              <p:nvPr/>
            </p:nvSpPr>
            <p:spPr bwMode="auto">
              <a:xfrm>
                <a:off x="3498" y="959"/>
                <a:ext cx="45" cy="44"/>
              </a:xfrm>
              <a:custGeom>
                <a:avLst/>
                <a:gdLst>
                  <a:gd name="T0" fmla="*/ 72 w 86"/>
                  <a:gd name="T1" fmla="*/ 13 h 85"/>
                  <a:gd name="T2" fmla="*/ 42 w 86"/>
                  <a:gd name="T3" fmla="*/ 0 h 85"/>
                  <a:gd name="T4" fmla="*/ 14 w 86"/>
                  <a:gd name="T5" fmla="*/ 13 h 85"/>
                  <a:gd name="T6" fmla="*/ 0 w 86"/>
                  <a:gd name="T7" fmla="*/ 42 h 85"/>
                  <a:gd name="T8" fmla="*/ 14 w 86"/>
                  <a:gd name="T9" fmla="*/ 72 h 85"/>
                  <a:gd name="T10" fmla="*/ 42 w 86"/>
                  <a:gd name="T11" fmla="*/ 85 h 85"/>
                  <a:gd name="T12" fmla="*/ 72 w 86"/>
                  <a:gd name="T13" fmla="*/ 72 h 85"/>
                  <a:gd name="T14" fmla="*/ 86 w 86"/>
                  <a:gd name="T15" fmla="*/ 42 h 85"/>
                  <a:gd name="T16" fmla="*/ 72 w 86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5">
                    <a:moveTo>
                      <a:pt x="72" y="13"/>
                    </a:moveTo>
                    <a:cubicBezTo>
                      <a:pt x="65" y="5"/>
                      <a:pt x="55" y="0"/>
                      <a:pt x="42" y="0"/>
                    </a:cubicBezTo>
                    <a:cubicBezTo>
                      <a:pt x="32" y="0"/>
                      <a:pt x="21" y="5"/>
                      <a:pt x="14" y="13"/>
                    </a:cubicBezTo>
                    <a:cubicBezTo>
                      <a:pt x="6" y="21"/>
                      <a:pt x="0" y="31"/>
                      <a:pt x="0" y="42"/>
                    </a:cubicBezTo>
                    <a:cubicBezTo>
                      <a:pt x="0" y="55"/>
                      <a:pt x="6" y="64"/>
                      <a:pt x="14" y="72"/>
                    </a:cubicBezTo>
                    <a:cubicBezTo>
                      <a:pt x="21" y="81"/>
                      <a:pt x="32" y="85"/>
                      <a:pt x="42" y="85"/>
                    </a:cubicBezTo>
                    <a:cubicBezTo>
                      <a:pt x="55" y="85"/>
                      <a:pt x="65" y="81"/>
                      <a:pt x="72" y="72"/>
                    </a:cubicBezTo>
                    <a:cubicBezTo>
                      <a:pt x="82" y="64"/>
                      <a:pt x="86" y="55"/>
                      <a:pt x="86" y="42"/>
                    </a:cubicBezTo>
                    <a:cubicBezTo>
                      <a:pt x="86" y="31"/>
                      <a:pt x="82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144" name="Freeform 462"/>
              <p:cNvSpPr>
                <a:spLocks/>
              </p:cNvSpPr>
              <p:nvPr/>
            </p:nvSpPr>
            <p:spPr bwMode="auto">
              <a:xfrm>
                <a:off x="3498" y="1027"/>
                <a:ext cx="45" cy="43"/>
              </a:xfrm>
              <a:custGeom>
                <a:avLst/>
                <a:gdLst>
                  <a:gd name="T0" fmla="*/ 72 w 86"/>
                  <a:gd name="T1" fmla="*/ 13 h 85"/>
                  <a:gd name="T2" fmla="*/ 42 w 86"/>
                  <a:gd name="T3" fmla="*/ 0 h 85"/>
                  <a:gd name="T4" fmla="*/ 14 w 86"/>
                  <a:gd name="T5" fmla="*/ 13 h 85"/>
                  <a:gd name="T6" fmla="*/ 0 w 86"/>
                  <a:gd name="T7" fmla="*/ 42 h 85"/>
                  <a:gd name="T8" fmla="*/ 14 w 86"/>
                  <a:gd name="T9" fmla="*/ 72 h 85"/>
                  <a:gd name="T10" fmla="*/ 42 w 86"/>
                  <a:gd name="T11" fmla="*/ 85 h 85"/>
                  <a:gd name="T12" fmla="*/ 72 w 86"/>
                  <a:gd name="T13" fmla="*/ 72 h 85"/>
                  <a:gd name="T14" fmla="*/ 86 w 86"/>
                  <a:gd name="T15" fmla="*/ 42 h 85"/>
                  <a:gd name="T16" fmla="*/ 72 w 86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5">
                    <a:moveTo>
                      <a:pt x="72" y="13"/>
                    </a:moveTo>
                    <a:cubicBezTo>
                      <a:pt x="65" y="5"/>
                      <a:pt x="55" y="0"/>
                      <a:pt x="42" y="0"/>
                    </a:cubicBezTo>
                    <a:cubicBezTo>
                      <a:pt x="32" y="0"/>
                      <a:pt x="21" y="5"/>
                      <a:pt x="14" y="13"/>
                    </a:cubicBezTo>
                    <a:cubicBezTo>
                      <a:pt x="6" y="21"/>
                      <a:pt x="0" y="31"/>
                      <a:pt x="0" y="42"/>
                    </a:cubicBezTo>
                    <a:cubicBezTo>
                      <a:pt x="0" y="55"/>
                      <a:pt x="6" y="64"/>
                      <a:pt x="14" y="72"/>
                    </a:cubicBezTo>
                    <a:cubicBezTo>
                      <a:pt x="21" y="81"/>
                      <a:pt x="32" y="85"/>
                      <a:pt x="42" y="85"/>
                    </a:cubicBezTo>
                    <a:cubicBezTo>
                      <a:pt x="55" y="85"/>
                      <a:pt x="65" y="81"/>
                      <a:pt x="72" y="72"/>
                    </a:cubicBezTo>
                    <a:cubicBezTo>
                      <a:pt x="82" y="64"/>
                      <a:pt x="86" y="55"/>
                      <a:pt x="86" y="42"/>
                    </a:cubicBezTo>
                    <a:cubicBezTo>
                      <a:pt x="86" y="31"/>
                      <a:pt x="82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145" name="Freeform 463"/>
              <p:cNvSpPr>
                <a:spLocks/>
              </p:cNvSpPr>
              <p:nvPr/>
            </p:nvSpPr>
            <p:spPr bwMode="auto">
              <a:xfrm>
                <a:off x="4105" y="2240"/>
                <a:ext cx="44" cy="43"/>
              </a:xfrm>
              <a:custGeom>
                <a:avLst/>
                <a:gdLst>
                  <a:gd name="T0" fmla="*/ 72 w 86"/>
                  <a:gd name="T1" fmla="*/ 13 h 85"/>
                  <a:gd name="T2" fmla="*/ 44 w 86"/>
                  <a:gd name="T3" fmla="*/ 0 h 85"/>
                  <a:gd name="T4" fmla="*/ 13 w 86"/>
                  <a:gd name="T5" fmla="*/ 13 h 85"/>
                  <a:gd name="T6" fmla="*/ 0 w 86"/>
                  <a:gd name="T7" fmla="*/ 42 h 85"/>
                  <a:gd name="T8" fmla="*/ 13 w 86"/>
                  <a:gd name="T9" fmla="*/ 72 h 85"/>
                  <a:gd name="T10" fmla="*/ 44 w 86"/>
                  <a:gd name="T11" fmla="*/ 85 h 85"/>
                  <a:gd name="T12" fmla="*/ 72 w 86"/>
                  <a:gd name="T13" fmla="*/ 72 h 85"/>
                  <a:gd name="T14" fmla="*/ 86 w 86"/>
                  <a:gd name="T15" fmla="*/ 42 h 85"/>
                  <a:gd name="T16" fmla="*/ 72 w 86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5">
                    <a:moveTo>
                      <a:pt x="72" y="13"/>
                    </a:moveTo>
                    <a:cubicBezTo>
                      <a:pt x="65" y="5"/>
                      <a:pt x="55" y="0"/>
                      <a:pt x="44" y="0"/>
                    </a:cubicBezTo>
                    <a:cubicBezTo>
                      <a:pt x="31" y="0"/>
                      <a:pt x="21" y="5"/>
                      <a:pt x="13" y="13"/>
                    </a:cubicBezTo>
                    <a:cubicBezTo>
                      <a:pt x="4" y="21"/>
                      <a:pt x="0" y="31"/>
                      <a:pt x="0" y="42"/>
                    </a:cubicBezTo>
                    <a:cubicBezTo>
                      <a:pt x="0" y="53"/>
                      <a:pt x="4" y="64"/>
                      <a:pt x="13" y="72"/>
                    </a:cubicBezTo>
                    <a:cubicBezTo>
                      <a:pt x="21" y="81"/>
                      <a:pt x="31" y="85"/>
                      <a:pt x="44" y="85"/>
                    </a:cubicBezTo>
                    <a:cubicBezTo>
                      <a:pt x="55" y="85"/>
                      <a:pt x="65" y="81"/>
                      <a:pt x="72" y="72"/>
                    </a:cubicBezTo>
                    <a:cubicBezTo>
                      <a:pt x="82" y="64"/>
                      <a:pt x="86" y="53"/>
                      <a:pt x="86" y="42"/>
                    </a:cubicBezTo>
                    <a:cubicBezTo>
                      <a:pt x="86" y="31"/>
                      <a:pt x="82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146" name="Freeform 464"/>
              <p:cNvSpPr>
                <a:spLocks/>
              </p:cNvSpPr>
              <p:nvPr/>
            </p:nvSpPr>
            <p:spPr bwMode="auto">
              <a:xfrm>
                <a:off x="4105" y="2307"/>
                <a:ext cx="44" cy="44"/>
              </a:xfrm>
              <a:custGeom>
                <a:avLst/>
                <a:gdLst>
                  <a:gd name="T0" fmla="*/ 72 w 86"/>
                  <a:gd name="T1" fmla="*/ 13 h 85"/>
                  <a:gd name="T2" fmla="*/ 44 w 86"/>
                  <a:gd name="T3" fmla="*/ 0 h 85"/>
                  <a:gd name="T4" fmla="*/ 13 w 86"/>
                  <a:gd name="T5" fmla="*/ 13 h 85"/>
                  <a:gd name="T6" fmla="*/ 0 w 86"/>
                  <a:gd name="T7" fmla="*/ 42 h 85"/>
                  <a:gd name="T8" fmla="*/ 13 w 86"/>
                  <a:gd name="T9" fmla="*/ 72 h 85"/>
                  <a:gd name="T10" fmla="*/ 44 w 86"/>
                  <a:gd name="T11" fmla="*/ 85 h 85"/>
                  <a:gd name="T12" fmla="*/ 72 w 86"/>
                  <a:gd name="T13" fmla="*/ 72 h 85"/>
                  <a:gd name="T14" fmla="*/ 86 w 86"/>
                  <a:gd name="T15" fmla="*/ 42 h 85"/>
                  <a:gd name="T16" fmla="*/ 72 w 86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5">
                    <a:moveTo>
                      <a:pt x="72" y="13"/>
                    </a:moveTo>
                    <a:cubicBezTo>
                      <a:pt x="65" y="5"/>
                      <a:pt x="55" y="0"/>
                      <a:pt x="44" y="0"/>
                    </a:cubicBezTo>
                    <a:cubicBezTo>
                      <a:pt x="31" y="0"/>
                      <a:pt x="21" y="5"/>
                      <a:pt x="13" y="13"/>
                    </a:cubicBezTo>
                    <a:cubicBezTo>
                      <a:pt x="4" y="21"/>
                      <a:pt x="0" y="31"/>
                      <a:pt x="0" y="42"/>
                    </a:cubicBezTo>
                    <a:cubicBezTo>
                      <a:pt x="0" y="53"/>
                      <a:pt x="4" y="64"/>
                      <a:pt x="13" y="72"/>
                    </a:cubicBezTo>
                    <a:cubicBezTo>
                      <a:pt x="21" y="81"/>
                      <a:pt x="31" y="85"/>
                      <a:pt x="44" y="85"/>
                    </a:cubicBezTo>
                    <a:cubicBezTo>
                      <a:pt x="55" y="85"/>
                      <a:pt x="65" y="81"/>
                      <a:pt x="72" y="72"/>
                    </a:cubicBezTo>
                    <a:cubicBezTo>
                      <a:pt x="82" y="64"/>
                      <a:pt x="86" y="53"/>
                      <a:pt x="86" y="42"/>
                    </a:cubicBezTo>
                    <a:cubicBezTo>
                      <a:pt x="86" y="31"/>
                      <a:pt x="82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147" name="Freeform 465"/>
              <p:cNvSpPr>
                <a:spLocks/>
              </p:cNvSpPr>
              <p:nvPr/>
            </p:nvSpPr>
            <p:spPr bwMode="auto">
              <a:xfrm>
                <a:off x="4172" y="2172"/>
                <a:ext cx="45" cy="44"/>
              </a:xfrm>
              <a:custGeom>
                <a:avLst/>
                <a:gdLst>
                  <a:gd name="T0" fmla="*/ 73 w 86"/>
                  <a:gd name="T1" fmla="*/ 14 h 86"/>
                  <a:gd name="T2" fmla="*/ 44 w 86"/>
                  <a:gd name="T3" fmla="*/ 0 h 86"/>
                  <a:gd name="T4" fmla="*/ 13 w 86"/>
                  <a:gd name="T5" fmla="*/ 14 h 86"/>
                  <a:gd name="T6" fmla="*/ 0 w 86"/>
                  <a:gd name="T7" fmla="*/ 42 h 86"/>
                  <a:gd name="T8" fmla="*/ 13 w 86"/>
                  <a:gd name="T9" fmla="*/ 73 h 86"/>
                  <a:gd name="T10" fmla="*/ 44 w 86"/>
                  <a:gd name="T11" fmla="*/ 86 h 86"/>
                  <a:gd name="T12" fmla="*/ 73 w 86"/>
                  <a:gd name="T13" fmla="*/ 73 h 86"/>
                  <a:gd name="T14" fmla="*/ 86 w 86"/>
                  <a:gd name="T15" fmla="*/ 42 h 86"/>
                  <a:gd name="T16" fmla="*/ 73 w 86"/>
                  <a:gd name="T17" fmla="*/ 14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3" y="14"/>
                    </a:moveTo>
                    <a:cubicBezTo>
                      <a:pt x="65" y="6"/>
                      <a:pt x="56" y="0"/>
                      <a:pt x="44" y="0"/>
                    </a:cubicBezTo>
                    <a:cubicBezTo>
                      <a:pt x="31" y="0"/>
                      <a:pt x="21" y="6"/>
                      <a:pt x="13" y="14"/>
                    </a:cubicBezTo>
                    <a:cubicBezTo>
                      <a:pt x="4" y="21"/>
                      <a:pt x="0" y="32"/>
                      <a:pt x="0" y="42"/>
                    </a:cubicBezTo>
                    <a:cubicBezTo>
                      <a:pt x="0" y="54"/>
                      <a:pt x="4" y="65"/>
                      <a:pt x="13" y="73"/>
                    </a:cubicBezTo>
                    <a:cubicBezTo>
                      <a:pt x="21" y="82"/>
                      <a:pt x="31" y="86"/>
                      <a:pt x="44" y="86"/>
                    </a:cubicBezTo>
                    <a:cubicBezTo>
                      <a:pt x="56" y="86"/>
                      <a:pt x="65" y="82"/>
                      <a:pt x="73" y="73"/>
                    </a:cubicBezTo>
                    <a:cubicBezTo>
                      <a:pt x="82" y="65"/>
                      <a:pt x="86" y="54"/>
                      <a:pt x="86" y="42"/>
                    </a:cubicBezTo>
                    <a:cubicBezTo>
                      <a:pt x="86" y="32"/>
                      <a:pt x="82" y="21"/>
                      <a:pt x="73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148" name="Freeform 466"/>
              <p:cNvSpPr>
                <a:spLocks/>
              </p:cNvSpPr>
              <p:nvPr/>
            </p:nvSpPr>
            <p:spPr bwMode="auto">
              <a:xfrm>
                <a:off x="4172" y="2240"/>
                <a:ext cx="45" cy="43"/>
              </a:xfrm>
              <a:custGeom>
                <a:avLst/>
                <a:gdLst>
                  <a:gd name="T0" fmla="*/ 73 w 86"/>
                  <a:gd name="T1" fmla="*/ 13 h 85"/>
                  <a:gd name="T2" fmla="*/ 44 w 86"/>
                  <a:gd name="T3" fmla="*/ 0 h 85"/>
                  <a:gd name="T4" fmla="*/ 13 w 86"/>
                  <a:gd name="T5" fmla="*/ 13 h 85"/>
                  <a:gd name="T6" fmla="*/ 0 w 86"/>
                  <a:gd name="T7" fmla="*/ 42 h 85"/>
                  <a:gd name="T8" fmla="*/ 13 w 86"/>
                  <a:gd name="T9" fmla="*/ 72 h 85"/>
                  <a:gd name="T10" fmla="*/ 44 w 86"/>
                  <a:gd name="T11" fmla="*/ 85 h 85"/>
                  <a:gd name="T12" fmla="*/ 73 w 86"/>
                  <a:gd name="T13" fmla="*/ 72 h 85"/>
                  <a:gd name="T14" fmla="*/ 86 w 86"/>
                  <a:gd name="T15" fmla="*/ 42 h 85"/>
                  <a:gd name="T16" fmla="*/ 73 w 86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5">
                    <a:moveTo>
                      <a:pt x="73" y="13"/>
                    </a:moveTo>
                    <a:cubicBezTo>
                      <a:pt x="65" y="5"/>
                      <a:pt x="56" y="0"/>
                      <a:pt x="44" y="0"/>
                    </a:cubicBezTo>
                    <a:cubicBezTo>
                      <a:pt x="31" y="0"/>
                      <a:pt x="21" y="5"/>
                      <a:pt x="13" y="13"/>
                    </a:cubicBezTo>
                    <a:cubicBezTo>
                      <a:pt x="4" y="21"/>
                      <a:pt x="0" y="31"/>
                      <a:pt x="0" y="42"/>
                    </a:cubicBezTo>
                    <a:cubicBezTo>
                      <a:pt x="0" y="53"/>
                      <a:pt x="4" y="64"/>
                      <a:pt x="13" y="72"/>
                    </a:cubicBezTo>
                    <a:cubicBezTo>
                      <a:pt x="21" y="81"/>
                      <a:pt x="31" y="85"/>
                      <a:pt x="44" y="85"/>
                    </a:cubicBezTo>
                    <a:cubicBezTo>
                      <a:pt x="56" y="85"/>
                      <a:pt x="65" y="81"/>
                      <a:pt x="73" y="72"/>
                    </a:cubicBezTo>
                    <a:cubicBezTo>
                      <a:pt x="82" y="64"/>
                      <a:pt x="86" y="53"/>
                      <a:pt x="86" y="42"/>
                    </a:cubicBezTo>
                    <a:cubicBezTo>
                      <a:pt x="86" y="31"/>
                      <a:pt x="82" y="21"/>
                      <a:pt x="73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149" name="Freeform 467"/>
              <p:cNvSpPr>
                <a:spLocks/>
              </p:cNvSpPr>
              <p:nvPr/>
            </p:nvSpPr>
            <p:spPr bwMode="auto">
              <a:xfrm>
                <a:off x="4240" y="2172"/>
                <a:ext cx="44" cy="44"/>
              </a:xfrm>
              <a:custGeom>
                <a:avLst/>
                <a:gdLst>
                  <a:gd name="T0" fmla="*/ 72 w 85"/>
                  <a:gd name="T1" fmla="*/ 14 h 86"/>
                  <a:gd name="T2" fmla="*/ 43 w 85"/>
                  <a:gd name="T3" fmla="*/ 0 h 86"/>
                  <a:gd name="T4" fmla="*/ 13 w 85"/>
                  <a:gd name="T5" fmla="*/ 14 h 86"/>
                  <a:gd name="T6" fmla="*/ 0 w 85"/>
                  <a:gd name="T7" fmla="*/ 42 h 86"/>
                  <a:gd name="T8" fmla="*/ 13 w 85"/>
                  <a:gd name="T9" fmla="*/ 73 h 86"/>
                  <a:gd name="T10" fmla="*/ 43 w 85"/>
                  <a:gd name="T11" fmla="*/ 86 h 86"/>
                  <a:gd name="T12" fmla="*/ 72 w 85"/>
                  <a:gd name="T13" fmla="*/ 73 h 86"/>
                  <a:gd name="T14" fmla="*/ 85 w 85"/>
                  <a:gd name="T15" fmla="*/ 42 h 86"/>
                  <a:gd name="T16" fmla="*/ 72 w 85"/>
                  <a:gd name="T17" fmla="*/ 14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6">
                    <a:moveTo>
                      <a:pt x="72" y="14"/>
                    </a:moveTo>
                    <a:cubicBezTo>
                      <a:pt x="64" y="6"/>
                      <a:pt x="55" y="0"/>
                      <a:pt x="43" y="0"/>
                    </a:cubicBezTo>
                    <a:cubicBezTo>
                      <a:pt x="30" y="0"/>
                      <a:pt x="21" y="6"/>
                      <a:pt x="13" y="14"/>
                    </a:cubicBezTo>
                    <a:cubicBezTo>
                      <a:pt x="4" y="21"/>
                      <a:pt x="0" y="32"/>
                      <a:pt x="0" y="42"/>
                    </a:cubicBezTo>
                    <a:cubicBezTo>
                      <a:pt x="0" y="54"/>
                      <a:pt x="4" y="65"/>
                      <a:pt x="13" y="73"/>
                    </a:cubicBezTo>
                    <a:cubicBezTo>
                      <a:pt x="21" y="82"/>
                      <a:pt x="30" y="86"/>
                      <a:pt x="43" y="86"/>
                    </a:cubicBezTo>
                    <a:cubicBezTo>
                      <a:pt x="55" y="86"/>
                      <a:pt x="64" y="82"/>
                      <a:pt x="72" y="73"/>
                    </a:cubicBezTo>
                    <a:cubicBezTo>
                      <a:pt x="81" y="65"/>
                      <a:pt x="85" y="54"/>
                      <a:pt x="85" y="42"/>
                    </a:cubicBezTo>
                    <a:cubicBezTo>
                      <a:pt x="85" y="32"/>
                      <a:pt x="81" y="21"/>
                      <a:pt x="72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150" name="Freeform 468"/>
              <p:cNvSpPr>
                <a:spLocks/>
              </p:cNvSpPr>
              <p:nvPr/>
            </p:nvSpPr>
            <p:spPr bwMode="auto">
              <a:xfrm>
                <a:off x="4240" y="2240"/>
                <a:ext cx="44" cy="43"/>
              </a:xfrm>
              <a:custGeom>
                <a:avLst/>
                <a:gdLst>
                  <a:gd name="T0" fmla="*/ 72 w 85"/>
                  <a:gd name="T1" fmla="*/ 13 h 85"/>
                  <a:gd name="T2" fmla="*/ 43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3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3" y="0"/>
                    </a:cubicBezTo>
                    <a:cubicBezTo>
                      <a:pt x="30" y="0"/>
                      <a:pt x="21" y="5"/>
                      <a:pt x="13" y="13"/>
                    </a:cubicBezTo>
                    <a:cubicBezTo>
                      <a:pt x="4" y="21"/>
                      <a:pt x="0" y="31"/>
                      <a:pt x="0" y="42"/>
                    </a:cubicBezTo>
                    <a:cubicBezTo>
                      <a:pt x="0" y="53"/>
                      <a:pt x="4" y="64"/>
                      <a:pt x="13" y="72"/>
                    </a:cubicBezTo>
                    <a:cubicBezTo>
                      <a:pt x="21" y="81"/>
                      <a:pt x="30" y="85"/>
                      <a:pt x="43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3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151" name="Freeform 469"/>
              <p:cNvSpPr>
                <a:spLocks/>
              </p:cNvSpPr>
              <p:nvPr/>
            </p:nvSpPr>
            <p:spPr bwMode="auto">
              <a:xfrm>
                <a:off x="4240" y="2307"/>
                <a:ext cx="44" cy="44"/>
              </a:xfrm>
              <a:custGeom>
                <a:avLst/>
                <a:gdLst>
                  <a:gd name="T0" fmla="*/ 72 w 85"/>
                  <a:gd name="T1" fmla="*/ 13 h 85"/>
                  <a:gd name="T2" fmla="*/ 43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3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3" y="0"/>
                    </a:cubicBezTo>
                    <a:cubicBezTo>
                      <a:pt x="30" y="0"/>
                      <a:pt x="21" y="5"/>
                      <a:pt x="13" y="13"/>
                    </a:cubicBezTo>
                    <a:cubicBezTo>
                      <a:pt x="4" y="21"/>
                      <a:pt x="0" y="31"/>
                      <a:pt x="0" y="42"/>
                    </a:cubicBezTo>
                    <a:cubicBezTo>
                      <a:pt x="0" y="53"/>
                      <a:pt x="4" y="64"/>
                      <a:pt x="13" y="72"/>
                    </a:cubicBezTo>
                    <a:cubicBezTo>
                      <a:pt x="21" y="81"/>
                      <a:pt x="30" y="85"/>
                      <a:pt x="43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3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152" name="Freeform 470"/>
              <p:cNvSpPr>
                <a:spLocks/>
              </p:cNvSpPr>
              <p:nvPr/>
            </p:nvSpPr>
            <p:spPr bwMode="auto">
              <a:xfrm>
                <a:off x="4375" y="2240"/>
                <a:ext cx="44" cy="43"/>
              </a:xfrm>
              <a:custGeom>
                <a:avLst/>
                <a:gdLst>
                  <a:gd name="T0" fmla="*/ 72 w 85"/>
                  <a:gd name="T1" fmla="*/ 13 h 85"/>
                  <a:gd name="T2" fmla="*/ 43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3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3" y="0"/>
                    </a:cubicBezTo>
                    <a:cubicBezTo>
                      <a:pt x="30" y="0"/>
                      <a:pt x="21" y="5"/>
                      <a:pt x="13" y="13"/>
                    </a:cubicBezTo>
                    <a:cubicBezTo>
                      <a:pt x="4" y="21"/>
                      <a:pt x="0" y="31"/>
                      <a:pt x="0" y="42"/>
                    </a:cubicBezTo>
                    <a:cubicBezTo>
                      <a:pt x="0" y="53"/>
                      <a:pt x="4" y="64"/>
                      <a:pt x="13" y="72"/>
                    </a:cubicBezTo>
                    <a:cubicBezTo>
                      <a:pt x="21" y="81"/>
                      <a:pt x="30" y="85"/>
                      <a:pt x="43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3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153" name="Freeform 471"/>
              <p:cNvSpPr>
                <a:spLocks/>
              </p:cNvSpPr>
              <p:nvPr/>
            </p:nvSpPr>
            <p:spPr bwMode="auto">
              <a:xfrm>
                <a:off x="4375" y="2307"/>
                <a:ext cx="44" cy="44"/>
              </a:xfrm>
              <a:custGeom>
                <a:avLst/>
                <a:gdLst>
                  <a:gd name="T0" fmla="*/ 72 w 85"/>
                  <a:gd name="T1" fmla="*/ 13 h 85"/>
                  <a:gd name="T2" fmla="*/ 43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3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3" y="0"/>
                    </a:cubicBezTo>
                    <a:cubicBezTo>
                      <a:pt x="30" y="0"/>
                      <a:pt x="21" y="5"/>
                      <a:pt x="13" y="13"/>
                    </a:cubicBezTo>
                    <a:cubicBezTo>
                      <a:pt x="4" y="21"/>
                      <a:pt x="0" y="31"/>
                      <a:pt x="0" y="42"/>
                    </a:cubicBezTo>
                    <a:cubicBezTo>
                      <a:pt x="0" y="53"/>
                      <a:pt x="4" y="64"/>
                      <a:pt x="13" y="72"/>
                    </a:cubicBezTo>
                    <a:cubicBezTo>
                      <a:pt x="21" y="81"/>
                      <a:pt x="30" y="85"/>
                      <a:pt x="43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3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154" name="Freeform 472"/>
              <p:cNvSpPr>
                <a:spLocks/>
              </p:cNvSpPr>
              <p:nvPr/>
            </p:nvSpPr>
            <p:spPr bwMode="auto">
              <a:xfrm>
                <a:off x="4375" y="2374"/>
                <a:ext cx="44" cy="44"/>
              </a:xfrm>
              <a:custGeom>
                <a:avLst/>
                <a:gdLst>
                  <a:gd name="T0" fmla="*/ 72 w 85"/>
                  <a:gd name="T1" fmla="*/ 13 h 85"/>
                  <a:gd name="T2" fmla="*/ 43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3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3" y="0"/>
                    </a:cubicBezTo>
                    <a:cubicBezTo>
                      <a:pt x="30" y="0"/>
                      <a:pt x="21" y="5"/>
                      <a:pt x="13" y="13"/>
                    </a:cubicBezTo>
                    <a:cubicBezTo>
                      <a:pt x="4" y="21"/>
                      <a:pt x="0" y="31"/>
                      <a:pt x="0" y="42"/>
                    </a:cubicBezTo>
                    <a:cubicBezTo>
                      <a:pt x="0" y="54"/>
                      <a:pt x="4" y="64"/>
                      <a:pt x="13" y="72"/>
                    </a:cubicBezTo>
                    <a:cubicBezTo>
                      <a:pt x="21" y="81"/>
                      <a:pt x="30" y="85"/>
                      <a:pt x="43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4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155" name="Freeform 473"/>
              <p:cNvSpPr>
                <a:spLocks/>
              </p:cNvSpPr>
              <p:nvPr/>
            </p:nvSpPr>
            <p:spPr bwMode="auto">
              <a:xfrm>
                <a:off x="4644" y="2442"/>
                <a:ext cx="44" cy="43"/>
              </a:xfrm>
              <a:custGeom>
                <a:avLst/>
                <a:gdLst>
                  <a:gd name="T0" fmla="*/ 72 w 85"/>
                  <a:gd name="T1" fmla="*/ 13 h 85"/>
                  <a:gd name="T2" fmla="*/ 43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3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3" y="0"/>
                    </a:cubicBezTo>
                    <a:cubicBezTo>
                      <a:pt x="30" y="0"/>
                      <a:pt x="21" y="5"/>
                      <a:pt x="13" y="13"/>
                    </a:cubicBezTo>
                    <a:cubicBezTo>
                      <a:pt x="4" y="21"/>
                      <a:pt x="0" y="31"/>
                      <a:pt x="0" y="42"/>
                    </a:cubicBezTo>
                    <a:cubicBezTo>
                      <a:pt x="0" y="54"/>
                      <a:pt x="4" y="64"/>
                      <a:pt x="13" y="72"/>
                    </a:cubicBezTo>
                    <a:cubicBezTo>
                      <a:pt x="21" y="81"/>
                      <a:pt x="30" y="85"/>
                      <a:pt x="43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4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156" name="Freeform 474"/>
              <p:cNvSpPr>
                <a:spLocks/>
              </p:cNvSpPr>
              <p:nvPr/>
            </p:nvSpPr>
            <p:spPr bwMode="auto">
              <a:xfrm>
                <a:off x="4712" y="2374"/>
                <a:ext cx="43" cy="44"/>
              </a:xfrm>
              <a:custGeom>
                <a:avLst/>
                <a:gdLst>
                  <a:gd name="T0" fmla="*/ 72 w 85"/>
                  <a:gd name="T1" fmla="*/ 13 h 85"/>
                  <a:gd name="T2" fmla="*/ 44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4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4" y="0"/>
                    </a:cubicBezTo>
                    <a:cubicBezTo>
                      <a:pt x="30" y="0"/>
                      <a:pt x="21" y="5"/>
                      <a:pt x="13" y="13"/>
                    </a:cubicBezTo>
                    <a:cubicBezTo>
                      <a:pt x="4" y="21"/>
                      <a:pt x="0" y="31"/>
                      <a:pt x="0" y="42"/>
                    </a:cubicBezTo>
                    <a:cubicBezTo>
                      <a:pt x="0" y="54"/>
                      <a:pt x="4" y="64"/>
                      <a:pt x="13" y="72"/>
                    </a:cubicBezTo>
                    <a:cubicBezTo>
                      <a:pt x="21" y="81"/>
                      <a:pt x="30" y="85"/>
                      <a:pt x="44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2" y="64"/>
                      <a:pt x="85" y="54"/>
                      <a:pt x="85" y="42"/>
                    </a:cubicBezTo>
                    <a:cubicBezTo>
                      <a:pt x="85" y="31"/>
                      <a:pt x="82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157" name="Freeform 475"/>
              <p:cNvSpPr>
                <a:spLocks/>
              </p:cNvSpPr>
              <p:nvPr/>
            </p:nvSpPr>
            <p:spPr bwMode="auto">
              <a:xfrm>
                <a:off x="4442" y="2307"/>
                <a:ext cx="44" cy="44"/>
              </a:xfrm>
              <a:custGeom>
                <a:avLst/>
                <a:gdLst>
                  <a:gd name="T0" fmla="*/ 72 w 85"/>
                  <a:gd name="T1" fmla="*/ 13 h 85"/>
                  <a:gd name="T2" fmla="*/ 43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3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3" y="0"/>
                    </a:cubicBezTo>
                    <a:cubicBezTo>
                      <a:pt x="30" y="0"/>
                      <a:pt x="21" y="5"/>
                      <a:pt x="13" y="13"/>
                    </a:cubicBezTo>
                    <a:cubicBezTo>
                      <a:pt x="4" y="21"/>
                      <a:pt x="0" y="31"/>
                      <a:pt x="0" y="42"/>
                    </a:cubicBezTo>
                    <a:cubicBezTo>
                      <a:pt x="0" y="53"/>
                      <a:pt x="4" y="64"/>
                      <a:pt x="13" y="72"/>
                    </a:cubicBezTo>
                    <a:cubicBezTo>
                      <a:pt x="21" y="81"/>
                      <a:pt x="30" y="85"/>
                      <a:pt x="43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3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158" name="Freeform 476"/>
              <p:cNvSpPr>
                <a:spLocks/>
              </p:cNvSpPr>
              <p:nvPr/>
            </p:nvSpPr>
            <p:spPr bwMode="auto">
              <a:xfrm>
                <a:off x="4442" y="2172"/>
                <a:ext cx="44" cy="44"/>
              </a:xfrm>
              <a:custGeom>
                <a:avLst/>
                <a:gdLst>
                  <a:gd name="T0" fmla="*/ 72 w 85"/>
                  <a:gd name="T1" fmla="*/ 14 h 86"/>
                  <a:gd name="T2" fmla="*/ 43 w 85"/>
                  <a:gd name="T3" fmla="*/ 0 h 86"/>
                  <a:gd name="T4" fmla="*/ 13 w 85"/>
                  <a:gd name="T5" fmla="*/ 14 h 86"/>
                  <a:gd name="T6" fmla="*/ 0 w 85"/>
                  <a:gd name="T7" fmla="*/ 42 h 86"/>
                  <a:gd name="T8" fmla="*/ 13 w 85"/>
                  <a:gd name="T9" fmla="*/ 73 h 86"/>
                  <a:gd name="T10" fmla="*/ 43 w 85"/>
                  <a:gd name="T11" fmla="*/ 86 h 86"/>
                  <a:gd name="T12" fmla="*/ 72 w 85"/>
                  <a:gd name="T13" fmla="*/ 73 h 86"/>
                  <a:gd name="T14" fmla="*/ 85 w 85"/>
                  <a:gd name="T15" fmla="*/ 42 h 86"/>
                  <a:gd name="T16" fmla="*/ 72 w 85"/>
                  <a:gd name="T17" fmla="*/ 14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6">
                    <a:moveTo>
                      <a:pt x="72" y="14"/>
                    </a:moveTo>
                    <a:cubicBezTo>
                      <a:pt x="64" y="6"/>
                      <a:pt x="55" y="0"/>
                      <a:pt x="43" y="0"/>
                    </a:cubicBezTo>
                    <a:cubicBezTo>
                      <a:pt x="30" y="0"/>
                      <a:pt x="21" y="6"/>
                      <a:pt x="13" y="14"/>
                    </a:cubicBezTo>
                    <a:cubicBezTo>
                      <a:pt x="4" y="21"/>
                      <a:pt x="0" y="32"/>
                      <a:pt x="0" y="42"/>
                    </a:cubicBezTo>
                    <a:cubicBezTo>
                      <a:pt x="0" y="54"/>
                      <a:pt x="4" y="65"/>
                      <a:pt x="13" y="73"/>
                    </a:cubicBezTo>
                    <a:cubicBezTo>
                      <a:pt x="21" y="82"/>
                      <a:pt x="30" y="86"/>
                      <a:pt x="43" y="86"/>
                    </a:cubicBezTo>
                    <a:cubicBezTo>
                      <a:pt x="55" y="86"/>
                      <a:pt x="64" y="82"/>
                      <a:pt x="72" y="73"/>
                    </a:cubicBezTo>
                    <a:cubicBezTo>
                      <a:pt x="81" y="65"/>
                      <a:pt x="85" y="54"/>
                      <a:pt x="85" y="42"/>
                    </a:cubicBezTo>
                    <a:cubicBezTo>
                      <a:pt x="85" y="32"/>
                      <a:pt x="81" y="21"/>
                      <a:pt x="72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159" name="Freeform 477"/>
              <p:cNvSpPr>
                <a:spLocks/>
              </p:cNvSpPr>
              <p:nvPr/>
            </p:nvSpPr>
            <p:spPr bwMode="auto">
              <a:xfrm>
                <a:off x="4105" y="2172"/>
                <a:ext cx="44" cy="44"/>
              </a:xfrm>
              <a:custGeom>
                <a:avLst/>
                <a:gdLst>
                  <a:gd name="T0" fmla="*/ 72 w 86"/>
                  <a:gd name="T1" fmla="*/ 14 h 86"/>
                  <a:gd name="T2" fmla="*/ 44 w 86"/>
                  <a:gd name="T3" fmla="*/ 0 h 86"/>
                  <a:gd name="T4" fmla="*/ 13 w 86"/>
                  <a:gd name="T5" fmla="*/ 14 h 86"/>
                  <a:gd name="T6" fmla="*/ 0 w 86"/>
                  <a:gd name="T7" fmla="*/ 42 h 86"/>
                  <a:gd name="T8" fmla="*/ 13 w 86"/>
                  <a:gd name="T9" fmla="*/ 73 h 86"/>
                  <a:gd name="T10" fmla="*/ 44 w 86"/>
                  <a:gd name="T11" fmla="*/ 86 h 86"/>
                  <a:gd name="T12" fmla="*/ 72 w 86"/>
                  <a:gd name="T13" fmla="*/ 73 h 86"/>
                  <a:gd name="T14" fmla="*/ 86 w 86"/>
                  <a:gd name="T15" fmla="*/ 42 h 86"/>
                  <a:gd name="T16" fmla="*/ 72 w 86"/>
                  <a:gd name="T17" fmla="*/ 14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2" y="14"/>
                    </a:moveTo>
                    <a:cubicBezTo>
                      <a:pt x="65" y="6"/>
                      <a:pt x="55" y="0"/>
                      <a:pt x="44" y="0"/>
                    </a:cubicBezTo>
                    <a:cubicBezTo>
                      <a:pt x="31" y="0"/>
                      <a:pt x="21" y="6"/>
                      <a:pt x="13" y="14"/>
                    </a:cubicBezTo>
                    <a:cubicBezTo>
                      <a:pt x="4" y="21"/>
                      <a:pt x="0" y="32"/>
                      <a:pt x="0" y="42"/>
                    </a:cubicBezTo>
                    <a:cubicBezTo>
                      <a:pt x="0" y="54"/>
                      <a:pt x="4" y="65"/>
                      <a:pt x="13" y="73"/>
                    </a:cubicBezTo>
                    <a:cubicBezTo>
                      <a:pt x="21" y="82"/>
                      <a:pt x="31" y="86"/>
                      <a:pt x="44" y="86"/>
                    </a:cubicBezTo>
                    <a:cubicBezTo>
                      <a:pt x="55" y="86"/>
                      <a:pt x="65" y="82"/>
                      <a:pt x="72" y="73"/>
                    </a:cubicBezTo>
                    <a:cubicBezTo>
                      <a:pt x="82" y="65"/>
                      <a:pt x="86" y="54"/>
                      <a:pt x="86" y="42"/>
                    </a:cubicBezTo>
                    <a:cubicBezTo>
                      <a:pt x="86" y="32"/>
                      <a:pt x="82" y="21"/>
                      <a:pt x="72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160" name="Freeform 478"/>
              <p:cNvSpPr>
                <a:spLocks/>
              </p:cNvSpPr>
              <p:nvPr/>
            </p:nvSpPr>
            <p:spPr bwMode="auto">
              <a:xfrm>
                <a:off x="4038" y="2307"/>
                <a:ext cx="43" cy="44"/>
              </a:xfrm>
              <a:custGeom>
                <a:avLst/>
                <a:gdLst>
                  <a:gd name="T0" fmla="*/ 72 w 85"/>
                  <a:gd name="T1" fmla="*/ 13 h 85"/>
                  <a:gd name="T2" fmla="*/ 44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4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4" y="0"/>
                    </a:cubicBezTo>
                    <a:cubicBezTo>
                      <a:pt x="30" y="0"/>
                      <a:pt x="21" y="5"/>
                      <a:pt x="13" y="13"/>
                    </a:cubicBezTo>
                    <a:cubicBezTo>
                      <a:pt x="4" y="21"/>
                      <a:pt x="0" y="31"/>
                      <a:pt x="0" y="42"/>
                    </a:cubicBezTo>
                    <a:cubicBezTo>
                      <a:pt x="0" y="53"/>
                      <a:pt x="4" y="64"/>
                      <a:pt x="13" y="72"/>
                    </a:cubicBezTo>
                    <a:cubicBezTo>
                      <a:pt x="21" y="81"/>
                      <a:pt x="30" y="85"/>
                      <a:pt x="44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3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161" name="Freeform 479"/>
              <p:cNvSpPr>
                <a:spLocks/>
              </p:cNvSpPr>
              <p:nvPr/>
            </p:nvSpPr>
            <p:spPr bwMode="auto">
              <a:xfrm>
                <a:off x="4172" y="2307"/>
                <a:ext cx="45" cy="44"/>
              </a:xfrm>
              <a:custGeom>
                <a:avLst/>
                <a:gdLst>
                  <a:gd name="T0" fmla="*/ 73 w 86"/>
                  <a:gd name="T1" fmla="*/ 13 h 85"/>
                  <a:gd name="T2" fmla="*/ 44 w 86"/>
                  <a:gd name="T3" fmla="*/ 0 h 85"/>
                  <a:gd name="T4" fmla="*/ 13 w 86"/>
                  <a:gd name="T5" fmla="*/ 13 h 85"/>
                  <a:gd name="T6" fmla="*/ 0 w 86"/>
                  <a:gd name="T7" fmla="*/ 42 h 85"/>
                  <a:gd name="T8" fmla="*/ 13 w 86"/>
                  <a:gd name="T9" fmla="*/ 72 h 85"/>
                  <a:gd name="T10" fmla="*/ 44 w 86"/>
                  <a:gd name="T11" fmla="*/ 85 h 85"/>
                  <a:gd name="T12" fmla="*/ 73 w 86"/>
                  <a:gd name="T13" fmla="*/ 72 h 85"/>
                  <a:gd name="T14" fmla="*/ 86 w 86"/>
                  <a:gd name="T15" fmla="*/ 42 h 85"/>
                  <a:gd name="T16" fmla="*/ 73 w 86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5">
                    <a:moveTo>
                      <a:pt x="73" y="13"/>
                    </a:moveTo>
                    <a:cubicBezTo>
                      <a:pt x="65" y="5"/>
                      <a:pt x="56" y="0"/>
                      <a:pt x="44" y="0"/>
                    </a:cubicBezTo>
                    <a:cubicBezTo>
                      <a:pt x="31" y="0"/>
                      <a:pt x="21" y="5"/>
                      <a:pt x="13" y="13"/>
                    </a:cubicBezTo>
                    <a:cubicBezTo>
                      <a:pt x="4" y="21"/>
                      <a:pt x="0" y="31"/>
                      <a:pt x="0" y="42"/>
                    </a:cubicBezTo>
                    <a:cubicBezTo>
                      <a:pt x="0" y="53"/>
                      <a:pt x="4" y="64"/>
                      <a:pt x="13" y="72"/>
                    </a:cubicBezTo>
                    <a:cubicBezTo>
                      <a:pt x="21" y="81"/>
                      <a:pt x="31" y="85"/>
                      <a:pt x="44" y="85"/>
                    </a:cubicBezTo>
                    <a:cubicBezTo>
                      <a:pt x="56" y="85"/>
                      <a:pt x="65" y="81"/>
                      <a:pt x="73" y="72"/>
                    </a:cubicBezTo>
                    <a:cubicBezTo>
                      <a:pt x="82" y="64"/>
                      <a:pt x="86" y="53"/>
                      <a:pt x="86" y="42"/>
                    </a:cubicBezTo>
                    <a:cubicBezTo>
                      <a:pt x="86" y="31"/>
                      <a:pt x="82" y="21"/>
                      <a:pt x="73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162" name="Freeform 480"/>
              <p:cNvSpPr>
                <a:spLocks/>
              </p:cNvSpPr>
              <p:nvPr/>
            </p:nvSpPr>
            <p:spPr bwMode="auto">
              <a:xfrm>
                <a:off x="4442" y="2374"/>
                <a:ext cx="44" cy="44"/>
              </a:xfrm>
              <a:custGeom>
                <a:avLst/>
                <a:gdLst>
                  <a:gd name="T0" fmla="*/ 72 w 85"/>
                  <a:gd name="T1" fmla="*/ 13 h 85"/>
                  <a:gd name="T2" fmla="*/ 43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3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3" y="0"/>
                    </a:cubicBezTo>
                    <a:cubicBezTo>
                      <a:pt x="30" y="0"/>
                      <a:pt x="21" y="5"/>
                      <a:pt x="13" y="13"/>
                    </a:cubicBezTo>
                    <a:cubicBezTo>
                      <a:pt x="4" y="21"/>
                      <a:pt x="0" y="31"/>
                      <a:pt x="0" y="42"/>
                    </a:cubicBezTo>
                    <a:cubicBezTo>
                      <a:pt x="0" y="54"/>
                      <a:pt x="4" y="64"/>
                      <a:pt x="13" y="72"/>
                    </a:cubicBezTo>
                    <a:cubicBezTo>
                      <a:pt x="21" y="81"/>
                      <a:pt x="30" y="85"/>
                      <a:pt x="43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4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163" name="Freeform 481"/>
              <p:cNvSpPr>
                <a:spLocks/>
              </p:cNvSpPr>
              <p:nvPr/>
            </p:nvSpPr>
            <p:spPr bwMode="auto">
              <a:xfrm>
                <a:off x="4375" y="2442"/>
                <a:ext cx="44" cy="43"/>
              </a:xfrm>
              <a:custGeom>
                <a:avLst/>
                <a:gdLst>
                  <a:gd name="T0" fmla="*/ 72 w 85"/>
                  <a:gd name="T1" fmla="*/ 13 h 85"/>
                  <a:gd name="T2" fmla="*/ 43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3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3" y="0"/>
                    </a:cubicBezTo>
                    <a:cubicBezTo>
                      <a:pt x="30" y="0"/>
                      <a:pt x="21" y="5"/>
                      <a:pt x="13" y="13"/>
                    </a:cubicBezTo>
                    <a:cubicBezTo>
                      <a:pt x="4" y="21"/>
                      <a:pt x="0" y="31"/>
                      <a:pt x="0" y="42"/>
                    </a:cubicBezTo>
                    <a:cubicBezTo>
                      <a:pt x="0" y="54"/>
                      <a:pt x="4" y="64"/>
                      <a:pt x="13" y="72"/>
                    </a:cubicBezTo>
                    <a:cubicBezTo>
                      <a:pt x="21" y="81"/>
                      <a:pt x="30" y="85"/>
                      <a:pt x="43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4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164" name="Freeform 482"/>
              <p:cNvSpPr>
                <a:spLocks/>
              </p:cNvSpPr>
              <p:nvPr/>
            </p:nvSpPr>
            <p:spPr bwMode="auto">
              <a:xfrm>
                <a:off x="4644" y="2509"/>
                <a:ext cx="44" cy="44"/>
              </a:xfrm>
              <a:custGeom>
                <a:avLst/>
                <a:gdLst>
                  <a:gd name="T0" fmla="*/ 72 w 85"/>
                  <a:gd name="T1" fmla="*/ 13 h 85"/>
                  <a:gd name="T2" fmla="*/ 43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3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3" y="0"/>
                    </a:cubicBezTo>
                    <a:cubicBezTo>
                      <a:pt x="30" y="0"/>
                      <a:pt x="21" y="5"/>
                      <a:pt x="13" y="13"/>
                    </a:cubicBezTo>
                    <a:cubicBezTo>
                      <a:pt x="4" y="21"/>
                      <a:pt x="0" y="31"/>
                      <a:pt x="0" y="42"/>
                    </a:cubicBezTo>
                    <a:cubicBezTo>
                      <a:pt x="0" y="54"/>
                      <a:pt x="4" y="64"/>
                      <a:pt x="13" y="72"/>
                    </a:cubicBezTo>
                    <a:cubicBezTo>
                      <a:pt x="21" y="81"/>
                      <a:pt x="30" y="85"/>
                      <a:pt x="43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4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165" name="Freeform 483"/>
              <p:cNvSpPr>
                <a:spLocks/>
              </p:cNvSpPr>
              <p:nvPr/>
            </p:nvSpPr>
            <p:spPr bwMode="auto">
              <a:xfrm>
                <a:off x="4510" y="2307"/>
                <a:ext cx="43" cy="44"/>
              </a:xfrm>
              <a:custGeom>
                <a:avLst/>
                <a:gdLst>
                  <a:gd name="T0" fmla="*/ 72 w 85"/>
                  <a:gd name="T1" fmla="*/ 13 h 85"/>
                  <a:gd name="T2" fmla="*/ 43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3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3" y="0"/>
                    </a:cubicBezTo>
                    <a:cubicBezTo>
                      <a:pt x="30" y="0"/>
                      <a:pt x="21" y="5"/>
                      <a:pt x="13" y="13"/>
                    </a:cubicBezTo>
                    <a:cubicBezTo>
                      <a:pt x="4" y="21"/>
                      <a:pt x="0" y="31"/>
                      <a:pt x="0" y="42"/>
                    </a:cubicBezTo>
                    <a:cubicBezTo>
                      <a:pt x="0" y="53"/>
                      <a:pt x="4" y="64"/>
                      <a:pt x="13" y="72"/>
                    </a:cubicBezTo>
                    <a:cubicBezTo>
                      <a:pt x="21" y="81"/>
                      <a:pt x="30" y="85"/>
                      <a:pt x="43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3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166" name="Freeform 484"/>
              <p:cNvSpPr>
                <a:spLocks/>
              </p:cNvSpPr>
              <p:nvPr/>
            </p:nvSpPr>
            <p:spPr bwMode="auto">
              <a:xfrm>
                <a:off x="4038" y="2240"/>
                <a:ext cx="43" cy="43"/>
              </a:xfrm>
              <a:custGeom>
                <a:avLst/>
                <a:gdLst>
                  <a:gd name="T0" fmla="*/ 72 w 85"/>
                  <a:gd name="T1" fmla="*/ 13 h 85"/>
                  <a:gd name="T2" fmla="*/ 44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4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4" y="0"/>
                    </a:cubicBezTo>
                    <a:cubicBezTo>
                      <a:pt x="30" y="0"/>
                      <a:pt x="21" y="5"/>
                      <a:pt x="13" y="13"/>
                    </a:cubicBezTo>
                    <a:cubicBezTo>
                      <a:pt x="4" y="21"/>
                      <a:pt x="0" y="31"/>
                      <a:pt x="0" y="42"/>
                    </a:cubicBezTo>
                    <a:cubicBezTo>
                      <a:pt x="0" y="53"/>
                      <a:pt x="4" y="64"/>
                      <a:pt x="13" y="72"/>
                    </a:cubicBezTo>
                    <a:cubicBezTo>
                      <a:pt x="21" y="81"/>
                      <a:pt x="30" y="85"/>
                      <a:pt x="44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3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167" name="Freeform 485"/>
              <p:cNvSpPr>
                <a:spLocks/>
              </p:cNvSpPr>
              <p:nvPr/>
            </p:nvSpPr>
            <p:spPr bwMode="auto">
              <a:xfrm>
                <a:off x="4308" y="2240"/>
                <a:ext cx="43" cy="43"/>
              </a:xfrm>
              <a:custGeom>
                <a:avLst/>
                <a:gdLst>
                  <a:gd name="T0" fmla="*/ 72 w 85"/>
                  <a:gd name="T1" fmla="*/ 13 h 85"/>
                  <a:gd name="T2" fmla="*/ 43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3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3" y="0"/>
                    </a:cubicBezTo>
                    <a:cubicBezTo>
                      <a:pt x="30" y="0"/>
                      <a:pt x="21" y="5"/>
                      <a:pt x="13" y="13"/>
                    </a:cubicBezTo>
                    <a:cubicBezTo>
                      <a:pt x="4" y="21"/>
                      <a:pt x="0" y="31"/>
                      <a:pt x="0" y="42"/>
                    </a:cubicBezTo>
                    <a:cubicBezTo>
                      <a:pt x="0" y="53"/>
                      <a:pt x="4" y="64"/>
                      <a:pt x="13" y="72"/>
                    </a:cubicBezTo>
                    <a:cubicBezTo>
                      <a:pt x="21" y="81"/>
                      <a:pt x="30" y="85"/>
                      <a:pt x="43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3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168" name="Freeform 486"/>
              <p:cNvSpPr>
                <a:spLocks/>
              </p:cNvSpPr>
              <p:nvPr/>
            </p:nvSpPr>
            <p:spPr bwMode="auto">
              <a:xfrm>
                <a:off x="4308" y="2307"/>
                <a:ext cx="43" cy="44"/>
              </a:xfrm>
              <a:custGeom>
                <a:avLst/>
                <a:gdLst>
                  <a:gd name="T0" fmla="*/ 72 w 85"/>
                  <a:gd name="T1" fmla="*/ 13 h 85"/>
                  <a:gd name="T2" fmla="*/ 43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3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3" y="0"/>
                    </a:cubicBezTo>
                    <a:cubicBezTo>
                      <a:pt x="30" y="0"/>
                      <a:pt x="21" y="5"/>
                      <a:pt x="13" y="13"/>
                    </a:cubicBezTo>
                    <a:cubicBezTo>
                      <a:pt x="4" y="21"/>
                      <a:pt x="0" y="31"/>
                      <a:pt x="0" y="42"/>
                    </a:cubicBezTo>
                    <a:cubicBezTo>
                      <a:pt x="0" y="53"/>
                      <a:pt x="4" y="64"/>
                      <a:pt x="13" y="72"/>
                    </a:cubicBezTo>
                    <a:cubicBezTo>
                      <a:pt x="21" y="81"/>
                      <a:pt x="30" y="85"/>
                      <a:pt x="43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3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169" name="Freeform 487"/>
              <p:cNvSpPr>
                <a:spLocks/>
              </p:cNvSpPr>
              <p:nvPr/>
            </p:nvSpPr>
            <p:spPr bwMode="auto">
              <a:xfrm>
                <a:off x="4442" y="2240"/>
                <a:ext cx="44" cy="43"/>
              </a:xfrm>
              <a:custGeom>
                <a:avLst/>
                <a:gdLst>
                  <a:gd name="T0" fmla="*/ 72 w 85"/>
                  <a:gd name="T1" fmla="*/ 13 h 85"/>
                  <a:gd name="T2" fmla="*/ 43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3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3" y="0"/>
                    </a:cubicBezTo>
                    <a:cubicBezTo>
                      <a:pt x="30" y="0"/>
                      <a:pt x="21" y="5"/>
                      <a:pt x="13" y="13"/>
                    </a:cubicBezTo>
                    <a:cubicBezTo>
                      <a:pt x="4" y="21"/>
                      <a:pt x="0" y="31"/>
                      <a:pt x="0" y="42"/>
                    </a:cubicBezTo>
                    <a:cubicBezTo>
                      <a:pt x="0" y="53"/>
                      <a:pt x="4" y="64"/>
                      <a:pt x="13" y="72"/>
                    </a:cubicBezTo>
                    <a:cubicBezTo>
                      <a:pt x="21" y="81"/>
                      <a:pt x="30" y="85"/>
                      <a:pt x="43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3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170" name="Freeform 488"/>
              <p:cNvSpPr>
                <a:spLocks/>
              </p:cNvSpPr>
              <p:nvPr/>
            </p:nvSpPr>
            <p:spPr bwMode="auto">
              <a:xfrm>
                <a:off x="4510" y="2240"/>
                <a:ext cx="43" cy="43"/>
              </a:xfrm>
              <a:custGeom>
                <a:avLst/>
                <a:gdLst>
                  <a:gd name="T0" fmla="*/ 72 w 85"/>
                  <a:gd name="T1" fmla="*/ 13 h 85"/>
                  <a:gd name="T2" fmla="*/ 43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3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3" y="0"/>
                    </a:cubicBezTo>
                    <a:cubicBezTo>
                      <a:pt x="30" y="0"/>
                      <a:pt x="21" y="5"/>
                      <a:pt x="13" y="13"/>
                    </a:cubicBezTo>
                    <a:cubicBezTo>
                      <a:pt x="4" y="21"/>
                      <a:pt x="0" y="31"/>
                      <a:pt x="0" y="42"/>
                    </a:cubicBezTo>
                    <a:cubicBezTo>
                      <a:pt x="0" y="53"/>
                      <a:pt x="4" y="64"/>
                      <a:pt x="13" y="72"/>
                    </a:cubicBezTo>
                    <a:cubicBezTo>
                      <a:pt x="21" y="81"/>
                      <a:pt x="30" y="85"/>
                      <a:pt x="43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3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171" name="Freeform 489"/>
              <p:cNvSpPr>
                <a:spLocks/>
              </p:cNvSpPr>
              <p:nvPr/>
            </p:nvSpPr>
            <p:spPr bwMode="auto">
              <a:xfrm>
                <a:off x="4105" y="2374"/>
                <a:ext cx="44" cy="44"/>
              </a:xfrm>
              <a:custGeom>
                <a:avLst/>
                <a:gdLst>
                  <a:gd name="T0" fmla="*/ 72 w 86"/>
                  <a:gd name="T1" fmla="*/ 13 h 85"/>
                  <a:gd name="T2" fmla="*/ 44 w 86"/>
                  <a:gd name="T3" fmla="*/ 0 h 85"/>
                  <a:gd name="T4" fmla="*/ 13 w 86"/>
                  <a:gd name="T5" fmla="*/ 13 h 85"/>
                  <a:gd name="T6" fmla="*/ 0 w 86"/>
                  <a:gd name="T7" fmla="*/ 42 h 85"/>
                  <a:gd name="T8" fmla="*/ 13 w 86"/>
                  <a:gd name="T9" fmla="*/ 72 h 85"/>
                  <a:gd name="T10" fmla="*/ 44 w 86"/>
                  <a:gd name="T11" fmla="*/ 85 h 85"/>
                  <a:gd name="T12" fmla="*/ 72 w 86"/>
                  <a:gd name="T13" fmla="*/ 72 h 85"/>
                  <a:gd name="T14" fmla="*/ 86 w 86"/>
                  <a:gd name="T15" fmla="*/ 42 h 85"/>
                  <a:gd name="T16" fmla="*/ 72 w 86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5">
                    <a:moveTo>
                      <a:pt x="72" y="13"/>
                    </a:moveTo>
                    <a:cubicBezTo>
                      <a:pt x="65" y="5"/>
                      <a:pt x="55" y="0"/>
                      <a:pt x="44" y="0"/>
                    </a:cubicBezTo>
                    <a:cubicBezTo>
                      <a:pt x="31" y="0"/>
                      <a:pt x="21" y="5"/>
                      <a:pt x="13" y="13"/>
                    </a:cubicBezTo>
                    <a:cubicBezTo>
                      <a:pt x="4" y="21"/>
                      <a:pt x="0" y="31"/>
                      <a:pt x="0" y="42"/>
                    </a:cubicBezTo>
                    <a:cubicBezTo>
                      <a:pt x="0" y="54"/>
                      <a:pt x="4" y="64"/>
                      <a:pt x="13" y="72"/>
                    </a:cubicBezTo>
                    <a:cubicBezTo>
                      <a:pt x="21" y="81"/>
                      <a:pt x="31" y="85"/>
                      <a:pt x="44" y="85"/>
                    </a:cubicBezTo>
                    <a:cubicBezTo>
                      <a:pt x="55" y="85"/>
                      <a:pt x="65" y="81"/>
                      <a:pt x="72" y="72"/>
                    </a:cubicBezTo>
                    <a:cubicBezTo>
                      <a:pt x="82" y="64"/>
                      <a:pt x="86" y="54"/>
                      <a:pt x="86" y="42"/>
                    </a:cubicBezTo>
                    <a:cubicBezTo>
                      <a:pt x="86" y="31"/>
                      <a:pt x="82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172" name="Freeform 490"/>
              <p:cNvSpPr>
                <a:spLocks/>
              </p:cNvSpPr>
              <p:nvPr/>
            </p:nvSpPr>
            <p:spPr bwMode="auto">
              <a:xfrm>
                <a:off x="4038" y="2374"/>
                <a:ext cx="43" cy="44"/>
              </a:xfrm>
              <a:custGeom>
                <a:avLst/>
                <a:gdLst>
                  <a:gd name="T0" fmla="*/ 72 w 85"/>
                  <a:gd name="T1" fmla="*/ 13 h 85"/>
                  <a:gd name="T2" fmla="*/ 44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4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4" y="0"/>
                    </a:cubicBezTo>
                    <a:cubicBezTo>
                      <a:pt x="30" y="0"/>
                      <a:pt x="21" y="5"/>
                      <a:pt x="13" y="13"/>
                    </a:cubicBezTo>
                    <a:cubicBezTo>
                      <a:pt x="4" y="21"/>
                      <a:pt x="0" y="31"/>
                      <a:pt x="0" y="42"/>
                    </a:cubicBezTo>
                    <a:cubicBezTo>
                      <a:pt x="0" y="54"/>
                      <a:pt x="4" y="64"/>
                      <a:pt x="13" y="72"/>
                    </a:cubicBezTo>
                    <a:cubicBezTo>
                      <a:pt x="21" y="81"/>
                      <a:pt x="30" y="85"/>
                      <a:pt x="44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4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173" name="Freeform 491"/>
              <p:cNvSpPr>
                <a:spLocks/>
              </p:cNvSpPr>
              <p:nvPr/>
            </p:nvSpPr>
            <p:spPr bwMode="auto">
              <a:xfrm>
                <a:off x="4308" y="2374"/>
                <a:ext cx="43" cy="44"/>
              </a:xfrm>
              <a:custGeom>
                <a:avLst/>
                <a:gdLst>
                  <a:gd name="T0" fmla="*/ 72 w 85"/>
                  <a:gd name="T1" fmla="*/ 13 h 85"/>
                  <a:gd name="T2" fmla="*/ 43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3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3" y="0"/>
                    </a:cubicBezTo>
                    <a:cubicBezTo>
                      <a:pt x="30" y="0"/>
                      <a:pt x="21" y="5"/>
                      <a:pt x="13" y="13"/>
                    </a:cubicBezTo>
                    <a:cubicBezTo>
                      <a:pt x="4" y="21"/>
                      <a:pt x="0" y="31"/>
                      <a:pt x="0" y="42"/>
                    </a:cubicBezTo>
                    <a:cubicBezTo>
                      <a:pt x="0" y="54"/>
                      <a:pt x="4" y="64"/>
                      <a:pt x="13" y="72"/>
                    </a:cubicBezTo>
                    <a:cubicBezTo>
                      <a:pt x="21" y="81"/>
                      <a:pt x="30" y="85"/>
                      <a:pt x="43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4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174" name="Freeform 492"/>
              <p:cNvSpPr>
                <a:spLocks/>
              </p:cNvSpPr>
              <p:nvPr/>
            </p:nvSpPr>
            <p:spPr bwMode="auto">
              <a:xfrm>
                <a:off x="4308" y="2442"/>
                <a:ext cx="43" cy="43"/>
              </a:xfrm>
              <a:custGeom>
                <a:avLst/>
                <a:gdLst>
                  <a:gd name="T0" fmla="*/ 72 w 85"/>
                  <a:gd name="T1" fmla="*/ 13 h 85"/>
                  <a:gd name="T2" fmla="*/ 43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3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3" y="0"/>
                    </a:cubicBezTo>
                    <a:cubicBezTo>
                      <a:pt x="30" y="0"/>
                      <a:pt x="21" y="5"/>
                      <a:pt x="13" y="13"/>
                    </a:cubicBezTo>
                    <a:cubicBezTo>
                      <a:pt x="4" y="21"/>
                      <a:pt x="0" y="31"/>
                      <a:pt x="0" y="42"/>
                    </a:cubicBezTo>
                    <a:cubicBezTo>
                      <a:pt x="0" y="54"/>
                      <a:pt x="4" y="64"/>
                      <a:pt x="13" y="72"/>
                    </a:cubicBezTo>
                    <a:cubicBezTo>
                      <a:pt x="21" y="81"/>
                      <a:pt x="30" y="85"/>
                      <a:pt x="43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4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175" name="Freeform 493"/>
              <p:cNvSpPr>
                <a:spLocks/>
              </p:cNvSpPr>
              <p:nvPr/>
            </p:nvSpPr>
            <p:spPr bwMode="auto">
              <a:xfrm>
                <a:off x="4240" y="2104"/>
                <a:ext cx="44" cy="45"/>
              </a:xfrm>
              <a:custGeom>
                <a:avLst/>
                <a:gdLst>
                  <a:gd name="T0" fmla="*/ 72 w 85"/>
                  <a:gd name="T1" fmla="*/ 13 h 86"/>
                  <a:gd name="T2" fmla="*/ 43 w 85"/>
                  <a:gd name="T3" fmla="*/ 0 h 86"/>
                  <a:gd name="T4" fmla="*/ 13 w 85"/>
                  <a:gd name="T5" fmla="*/ 13 h 86"/>
                  <a:gd name="T6" fmla="*/ 0 w 85"/>
                  <a:gd name="T7" fmla="*/ 42 h 86"/>
                  <a:gd name="T8" fmla="*/ 13 w 85"/>
                  <a:gd name="T9" fmla="*/ 72 h 86"/>
                  <a:gd name="T10" fmla="*/ 43 w 85"/>
                  <a:gd name="T11" fmla="*/ 86 h 86"/>
                  <a:gd name="T12" fmla="*/ 72 w 85"/>
                  <a:gd name="T13" fmla="*/ 72 h 86"/>
                  <a:gd name="T14" fmla="*/ 85 w 85"/>
                  <a:gd name="T15" fmla="*/ 42 h 86"/>
                  <a:gd name="T16" fmla="*/ 72 w 85"/>
                  <a:gd name="T17" fmla="*/ 1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6">
                    <a:moveTo>
                      <a:pt x="72" y="13"/>
                    </a:moveTo>
                    <a:cubicBezTo>
                      <a:pt x="64" y="6"/>
                      <a:pt x="55" y="0"/>
                      <a:pt x="43" y="0"/>
                    </a:cubicBezTo>
                    <a:cubicBezTo>
                      <a:pt x="30" y="0"/>
                      <a:pt x="21" y="6"/>
                      <a:pt x="13" y="13"/>
                    </a:cubicBezTo>
                    <a:cubicBezTo>
                      <a:pt x="4" y="21"/>
                      <a:pt x="0" y="32"/>
                      <a:pt x="0" y="42"/>
                    </a:cubicBezTo>
                    <a:cubicBezTo>
                      <a:pt x="0" y="54"/>
                      <a:pt x="4" y="65"/>
                      <a:pt x="13" y="72"/>
                    </a:cubicBezTo>
                    <a:cubicBezTo>
                      <a:pt x="21" y="82"/>
                      <a:pt x="30" y="86"/>
                      <a:pt x="43" y="86"/>
                    </a:cubicBezTo>
                    <a:cubicBezTo>
                      <a:pt x="55" y="86"/>
                      <a:pt x="64" y="82"/>
                      <a:pt x="72" y="72"/>
                    </a:cubicBezTo>
                    <a:cubicBezTo>
                      <a:pt x="81" y="65"/>
                      <a:pt x="85" y="54"/>
                      <a:pt x="85" y="42"/>
                    </a:cubicBezTo>
                    <a:cubicBezTo>
                      <a:pt x="85" y="32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176" name="Freeform 494"/>
              <p:cNvSpPr>
                <a:spLocks/>
              </p:cNvSpPr>
              <p:nvPr/>
            </p:nvSpPr>
            <p:spPr bwMode="auto">
              <a:xfrm>
                <a:off x="4308" y="2104"/>
                <a:ext cx="43" cy="45"/>
              </a:xfrm>
              <a:custGeom>
                <a:avLst/>
                <a:gdLst>
                  <a:gd name="T0" fmla="*/ 72 w 85"/>
                  <a:gd name="T1" fmla="*/ 13 h 86"/>
                  <a:gd name="T2" fmla="*/ 43 w 85"/>
                  <a:gd name="T3" fmla="*/ 0 h 86"/>
                  <a:gd name="T4" fmla="*/ 13 w 85"/>
                  <a:gd name="T5" fmla="*/ 13 h 86"/>
                  <a:gd name="T6" fmla="*/ 0 w 85"/>
                  <a:gd name="T7" fmla="*/ 42 h 86"/>
                  <a:gd name="T8" fmla="*/ 13 w 85"/>
                  <a:gd name="T9" fmla="*/ 72 h 86"/>
                  <a:gd name="T10" fmla="*/ 43 w 85"/>
                  <a:gd name="T11" fmla="*/ 86 h 86"/>
                  <a:gd name="T12" fmla="*/ 72 w 85"/>
                  <a:gd name="T13" fmla="*/ 72 h 86"/>
                  <a:gd name="T14" fmla="*/ 85 w 85"/>
                  <a:gd name="T15" fmla="*/ 42 h 86"/>
                  <a:gd name="T16" fmla="*/ 72 w 85"/>
                  <a:gd name="T17" fmla="*/ 1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6">
                    <a:moveTo>
                      <a:pt x="72" y="13"/>
                    </a:moveTo>
                    <a:cubicBezTo>
                      <a:pt x="64" y="6"/>
                      <a:pt x="55" y="0"/>
                      <a:pt x="43" y="0"/>
                    </a:cubicBezTo>
                    <a:cubicBezTo>
                      <a:pt x="30" y="0"/>
                      <a:pt x="21" y="6"/>
                      <a:pt x="13" y="13"/>
                    </a:cubicBezTo>
                    <a:cubicBezTo>
                      <a:pt x="4" y="21"/>
                      <a:pt x="0" y="32"/>
                      <a:pt x="0" y="42"/>
                    </a:cubicBezTo>
                    <a:cubicBezTo>
                      <a:pt x="0" y="54"/>
                      <a:pt x="4" y="65"/>
                      <a:pt x="13" y="72"/>
                    </a:cubicBezTo>
                    <a:cubicBezTo>
                      <a:pt x="21" y="82"/>
                      <a:pt x="30" y="86"/>
                      <a:pt x="43" y="86"/>
                    </a:cubicBezTo>
                    <a:cubicBezTo>
                      <a:pt x="55" y="86"/>
                      <a:pt x="64" y="82"/>
                      <a:pt x="72" y="72"/>
                    </a:cubicBezTo>
                    <a:cubicBezTo>
                      <a:pt x="81" y="65"/>
                      <a:pt x="85" y="54"/>
                      <a:pt x="85" y="42"/>
                    </a:cubicBezTo>
                    <a:cubicBezTo>
                      <a:pt x="85" y="32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177" name="Freeform 495"/>
              <p:cNvSpPr>
                <a:spLocks/>
              </p:cNvSpPr>
              <p:nvPr/>
            </p:nvSpPr>
            <p:spPr bwMode="auto">
              <a:xfrm>
                <a:off x="4308" y="2172"/>
                <a:ext cx="43" cy="44"/>
              </a:xfrm>
              <a:custGeom>
                <a:avLst/>
                <a:gdLst>
                  <a:gd name="T0" fmla="*/ 72 w 85"/>
                  <a:gd name="T1" fmla="*/ 14 h 86"/>
                  <a:gd name="T2" fmla="*/ 43 w 85"/>
                  <a:gd name="T3" fmla="*/ 0 h 86"/>
                  <a:gd name="T4" fmla="*/ 13 w 85"/>
                  <a:gd name="T5" fmla="*/ 14 h 86"/>
                  <a:gd name="T6" fmla="*/ 0 w 85"/>
                  <a:gd name="T7" fmla="*/ 42 h 86"/>
                  <a:gd name="T8" fmla="*/ 13 w 85"/>
                  <a:gd name="T9" fmla="*/ 73 h 86"/>
                  <a:gd name="T10" fmla="*/ 43 w 85"/>
                  <a:gd name="T11" fmla="*/ 86 h 86"/>
                  <a:gd name="T12" fmla="*/ 72 w 85"/>
                  <a:gd name="T13" fmla="*/ 73 h 86"/>
                  <a:gd name="T14" fmla="*/ 85 w 85"/>
                  <a:gd name="T15" fmla="*/ 42 h 86"/>
                  <a:gd name="T16" fmla="*/ 72 w 85"/>
                  <a:gd name="T17" fmla="*/ 14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6">
                    <a:moveTo>
                      <a:pt x="72" y="14"/>
                    </a:moveTo>
                    <a:cubicBezTo>
                      <a:pt x="64" y="6"/>
                      <a:pt x="55" y="0"/>
                      <a:pt x="43" y="0"/>
                    </a:cubicBezTo>
                    <a:cubicBezTo>
                      <a:pt x="30" y="0"/>
                      <a:pt x="21" y="6"/>
                      <a:pt x="13" y="14"/>
                    </a:cubicBezTo>
                    <a:cubicBezTo>
                      <a:pt x="4" y="21"/>
                      <a:pt x="0" y="32"/>
                      <a:pt x="0" y="42"/>
                    </a:cubicBezTo>
                    <a:cubicBezTo>
                      <a:pt x="0" y="54"/>
                      <a:pt x="4" y="65"/>
                      <a:pt x="13" y="73"/>
                    </a:cubicBezTo>
                    <a:cubicBezTo>
                      <a:pt x="21" y="82"/>
                      <a:pt x="30" y="86"/>
                      <a:pt x="43" y="86"/>
                    </a:cubicBezTo>
                    <a:cubicBezTo>
                      <a:pt x="55" y="86"/>
                      <a:pt x="64" y="82"/>
                      <a:pt x="72" y="73"/>
                    </a:cubicBezTo>
                    <a:cubicBezTo>
                      <a:pt x="81" y="65"/>
                      <a:pt x="85" y="54"/>
                      <a:pt x="85" y="42"/>
                    </a:cubicBezTo>
                    <a:cubicBezTo>
                      <a:pt x="85" y="32"/>
                      <a:pt x="81" y="21"/>
                      <a:pt x="72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178" name="Freeform 496"/>
              <p:cNvSpPr>
                <a:spLocks/>
              </p:cNvSpPr>
              <p:nvPr/>
            </p:nvSpPr>
            <p:spPr bwMode="auto">
              <a:xfrm>
                <a:off x="4442" y="2104"/>
                <a:ext cx="44" cy="45"/>
              </a:xfrm>
              <a:custGeom>
                <a:avLst/>
                <a:gdLst>
                  <a:gd name="T0" fmla="*/ 72 w 85"/>
                  <a:gd name="T1" fmla="*/ 13 h 86"/>
                  <a:gd name="T2" fmla="*/ 43 w 85"/>
                  <a:gd name="T3" fmla="*/ 0 h 86"/>
                  <a:gd name="T4" fmla="*/ 13 w 85"/>
                  <a:gd name="T5" fmla="*/ 13 h 86"/>
                  <a:gd name="T6" fmla="*/ 0 w 85"/>
                  <a:gd name="T7" fmla="*/ 42 h 86"/>
                  <a:gd name="T8" fmla="*/ 13 w 85"/>
                  <a:gd name="T9" fmla="*/ 72 h 86"/>
                  <a:gd name="T10" fmla="*/ 43 w 85"/>
                  <a:gd name="T11" fmla="*/ 86 h 86"/>
                  <a:gd name="T12" fmla="*/ 72 w 85"/>
                  <a:gd name="T13" fmla="*/ 72 h 86"/>
                  <a:gd name="T14" fmla="*/ 85 w 85"/>
                  <a:gd name="T15" fmla="*/ 42 h 86"/>
                  <a:gd name="T16" fmla="*/ 72 w 85"/>
                  <a:gd name="T17" fmla="*/ 1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6">
                    <a:moveTo>
                      <a:pt x="72" y="13"/>
                    </a:moveTo>
                    <a:cubicBezTo>
                      <a:pt x="64" y="6"/>
                      <a:pt x="55" y="0"/>
                      <a:pt x="43" y="0"/>
                    </a:cubicBezTo>
                    <a:cubicBezTo>
                      <a:pt x="30" y="0"/>
                      <a:pt x="21" y="6"/>
                      <a:pt x="13" y="13"/>
                    </a:cubicBezTo>
                    <a:cubicBezTo>
                      <a:pt x="4" y="21"/>
                      <a:pt x="0" y="32"/>
                      <a:pt x="0" y="42"/>
                    </a:cubicBezTo>
                    <a:cubicBezTo>
                      <a:pt x="0" y="54"/>
                      <a:pt x="4" y="65"/>
                      <a:pt x="13" y="72"/>
                    </a:cubicBezTo>
                    <a:cubicBezTo>
                      <a:pt x="21" y="82"/>
                      <a:pt x="30" y="86"/>
                      <a:pt x="43" y="86"/>
                    </a:cubicBezTo>
                    <a:cubicBezTo>
                      <a:pt x="55" y="86"/>
                      <a:pt x="64" y="82"/>
                      <a:pt x="72" y="72"/>
                    </a:cubicBezTo>
                    <a:cubicBezTo>
                      <a:pt x="81" y="65"/>
                      <a:pt x="85" y="54"/>
                      <a:pt x="85" y="42"/>
                    </a:cubicBezTo>
                    <a:cubicBezTo>
                      <a:pt x="85" y="32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179" name="Freeform 497"/>
              <p:cNvSpPr>
                <a:spLocks/>
              </p:cNvSpPr>
              <p:nvPr/>
            </p:nvSpPr>
            <p:spPr bwMode="auto">
              <a:xfrm>
                <a:off x="4510" y="2172"/>
                <a:ext cx="43" cy="44"/>
              </a:xfrm>
              <a:custGeom>
                <a:avLst/>
                <a:gdLst>
                  <a:gd name="T0" fmla="*/ 72 w 85"/>
                  <a:gd name="T1" fmla="*/ 14 h 86"/>
                  <a:gd name="T2" fmla="*/ 43 w 85"/>
                  <a:gd name="T3" fmla="*/ 0 h 86"/>
                  <a:gd name="T4" fmla="*/ 13 w 85"/>
                  <a:gd name="T5" fmla="*/ 14 h 86"/>
                  <a:gd name="T6" fmla="*/ 0 w 85"/>
                  <a:gd name="T7" fmla="*/ 42 h 86"/>
                  <a:gd name="T8" fmla="*/ 13 w 85"/>
                  <a:gd name="T9" fmla="*/ 73 h 86"/>
                  <a:gd name="T10" fmla="*/ 43 w 85"/>
                  <a:gd name="T11" fmla="*/ 86 h 86"/>
                  <a:gd name="T12" fmla="*/ 72 w 85"/>
                  <a:gd name="T13" fmla="*/ 73 h 86"/>
                  <a:gd name="T14" fmla="*/ 85 w 85"/>
                  <a:gd name="T15" fmla="*/ 42 h 86"/>
                  <a:gd name="T16" fmla="*/ 72 w 85"/>
                  <a:gd name="T17" fmla="*/ 14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6">
                    <a:moveTo>
                      <a:pt x="72" y="14"/>
                    </a:moveTo>
                    <a:cubicBezTo>
                      <a:pt x="64" y="6"/>
                      <a:pt x="55" y="0"/>
                      <a:pt x="43" y="0"/>
                    </a:cubicBezTo>
                    <a:cubicBezTo>
                      <a:pt x="30" y="0"/>
                      <a:pt x="21" y="6"/>
                      <a:pt x="13" y="14"/>
                    </a:cubicBezTo>
                    <a:cubicBezTo>
                      <a:pt x="4" y="21"/>
                      <a:pt x="0" y="32"/>
                      <a:pt x="0" y="42"/>
                    </a:cubicBezTo>
                    <a:cubicBezTo>
                      <a:pt x="0" y="54"/>
                      <a:pt x="4" y="65"/>
                      <a:pt x="13" y="73"/>
                    </a:cubicBezTo>
                    <a:cubicBezTo>
                      <a:pt x="21" y="82"/>
                      <a:pt x="30" y="86"/>
                      <a:pt x="43" y="86"/>
                    </a:cubicBezTo>
                    <a:cubicBezTo>
                      <a:pt x="55" y="86"/>
                      <a:pt x="64" y="82"/>
                      <a:pt x="72" y="73"/>
                    </a:cubicBezTo>
                    <a:cubicBezTo>
                      <a:pt x="81" y="65"/>
                      <a:pt x="85" y="54"/>
                      <a:pt x="85" y="42"/>
                    </a:cubicBezTo>
                    <a:cubicBezTo>
                      <a:pt x="85" y="32"/>
                      <a:pt x="81" y="21"/>
                      <a:pt x="72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180" name="Freeform 498"/>
              <p:cNvSpPr>
                <a:spLocks/>
              </p:cNvSpPr>
              <p:nvPr/>
            </p:nvSpPr>
            <p:spPr bwMode="auto">
              <a:xfrm>
                <a:off x="4442" y="1970"/>
                <a:ext cx="44" cy="43"/>
              </a:xfrm>
              <a:custGeom>
                <a:avLst/>
                <a:gdLst>
                  <a:gd name="T0" fmla="*/ 72 w 85"/>
                  <a:gd name="T1" fmla="*/ 13 h 85"/>
                  <a:gd name="T2" fmla="*/ 43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3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3" y="0"/>
                    </a:cubicBezTo>
                    <a:cubicBezTo>
                      <a:pt x="30" y="0"/>
                      <a:pt x="21" y="5"/>
                      <a:pt x="13" y="13"/>
                    </a:cubicBezTo>
                    <a:cubicBezTo>
                      <a:pt x="4" y="21"/>
                      <a:pt x="0" y="32"/>
                      <a:pt x="0" y="42"/>
                    </a:cubicBezTo>
                    <a:cubicBezTo>
                      <a:pt x="0" y="54"/>
                      <a:pt x="4" y="64"/>
                      <a:pt x="13" y="72"/>
                    </a:cubicBezTo>
                    <a:cubicBezTo>
                      <a:pt x="21" y="81"/>
                      <a:pt x="30" y="85"/>
                      <a:pt x="43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4"/>
                      <a:pt x="85" y="42"/>
                    </a:cubicBezTo>
                    <a:cubicBezTo>
                      <a:pt x="85" y="32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181" name="Freeform 499"/>
              <p:cNvSpPr>
                <a:spLocks/>
              </p:cNvSpPr>
              <p:nvPr/>
            </p:nvSpPr>
            <p:spPr bwMode="auto">
              <a:xfrm>
                <a:off x="4375" y="1902"/>
                <a:ext cx="44" cy="44"/>
              </a:xfrm>
              <a:custGeom>
                <a:avLst/>
                <a:gdLst>
                  <a:gd name="T0" fmla="*/ 72 w 85"/>
                  <a:gd name="T1" fmla="*/ 13 h 85"/>
                  <a:gd name="T2" fmla="*/ 43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3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3" y="0"/>
                    </a:cubicBezTo>
                    <a:cubicBezTo>
                      <a:pt x="30" y="0"/>
                      <a:pt x="21" y="5"/>
                      <a:pt x="13" y="13"/>
                    </a:cubicBezTo>
                    <a:cubicBezTo>
                      <a:pt x="4" y="21"/>
                      <a:pt x="0" y="32"/>
                      <a:pt x="0" y="42"/>
                    </a:cubicBezTo>
                    <a:cubicBezTo>
                      <a:pt x="0" y="55"/>
                      <a:pt x="4" y="64"/>
                      <a:pt x="13" y="72"/>
                    </a:cubicBezTo>
                    <a:cubicBezTo>
                      <a:pt x="21" y="81"/>
                      <a:pt x="30" y="85"/>
                      <a:pt x="43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2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182" name="Freeform 500"/>
              <p:cNvSpPr>
                <a:spLocks/>
              </p:cNvSpPr>
              <p:nvPr/>
            </p:nvSpPr>
            <p:spPr bwMode="auto">
              <a:xfrm>
                <a:off x="4375" y="2172"/>
                <a:ext cx="44" cy="44"/>
              </a:xfrm>
              <a:custGeom>
                <a:avLst/>
                <a:gdLst>
                  <a:gd name="T0" fmla="*/ 72 w 85"/>
                  <a:gd name="T1" fmla="*/ 14 h 86"/>
                  <a:gd name="T2" fmla="*/ 43 w 85"/>
                  <a:gd name="T3" fmla="*/ 0 h 86"/>
                  <a:gd name="T4" fmla="*/ 13 w 85"/>
                  <a:gd name="T5" fmla="*/ 14 h 86"/>
                  <a:gd name="T6" fmla="*/ 0 w 85"/>
                  <a:gd name="T7" fmla="*/ 42 h 86"/>
                  <a:gd name="T8" fmla="*/ 13 w 85"/>
                  <a:gd name="T9" fmla="*/ 73 h 86"/>
                  <a:gd name="T10" fmla="*/ 43 w 85"/>
                  <a:gd name="T11" fmla="*/ 86 h 86"/>
                  <a:gd name="T12" fmla="*/ 72 w 85"/>
                  <a:gd name="T13" fmla="*/ 73 h 86"/>
                  <a:gd name="T14" fmla="*/ 85 w 85"/>
                  <a:gd name="T15" fmla="*/ 42 h 86"/>
                  <a:gd name="T16" fmla="*/ 72 w 85"/>
                  <a:gd name="T17" fmla="*/ 14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6">
                    <a:moveTo>
                      <a:pt x="72" y="14"/>
                    </a:moveTo>
                    <a:cubicBezTo>
                      <a:pt x="64" y="6"/>
                      <a:pt x="55" y="0"/>
                      <a:pt x="43" y="0"/>
                    </a:cubicBezTo>
                    <a:cubicBezTo>
                      <a:pt x="30" y="0"/>
                      <a:pt x="21" y="6"/>
                      <a:pt x="13" y="14"/>
                    </a:cubicBezTo>
                    <a:cubicBezTo>
                      <a:pt x="4" y="21"/>
                      <a:pt x="0" y="32"/>
                      <a:pt x="0" y="42"/>
                    </a:cubicBezTo>
                    <a:cubicBezTo>
                      <a:pt x="0" y="54"/>
                      <a:pt x="4" y="65"/>
                      <a:pt x="13" y="73"/>
                    </a:cubicBezTo>
                    <a:cubicBezTo>
                      <a:pt x="21" y="82"/>
                      <a:pt x="30" y="86"/>
                      <a:pt x="43" y="86"/>
                    </a:cubicBezTo>
                    <a:cubicBezTo>
                      <a:pt x="55" y="86"/>
                      <a:pt x="64" y="82"/>
                      <a:pt x="72" y="73"/>
                    </a:cubicBezTo>
                    <a:cubicBezTo>
                      <a:pt x="81" y="65"/>
                      <a:pt x="85" y="54"/>
                      <a:pt x="85" y="42"/>
                    </a:cubicBezTo>
                    <a:cubicBezTo>
                      <a:pt x="85" y="32"/>
                      <a:pt x="81" y="21"/>
                      <a:pt x="72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183" name="Freeform 501"/>
              <p:cNvSpPr>
                <a:spLocks/>
              </p:cNvSpPr>
              <p:nvPr/>
            </p:nvSpPr>
            <p:spPr bwMode="auto">
              <a:xfrm>
                <a:off x="4442" y="2037"/>
                <a:ext cx="44" cy="44"/>
              </a:xfrm>
              <a:custGeom>
                <a:avLst/>
                <a:gdLst>
                  <a:gd name="T0" fmla="*/ 72 w 85"/>
                  <a:gd name="T1" fmla="*/ 13 h 85"/>
                  <a:gd name="T2" fmla="*/ 43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3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3" y="0"/>
                    </a:cubicBezTo>
                    <a:cubicBezTo>
                      <a:pt x="30" y="0"/>
                      <a:pt x="21" y="5"/>
                      <a:pt x="13" y="13"/>
                    </a:cubicBezTo>
                    <a:cubicBezTo>
                      <a:pt x="4" y="21"/>
                      <a:pt x="0" y="32"/>
                      <a:pt x="0" y="42"/>
                    </a:cubicBezTo>
                    <a:cubicBezTo>
                      <a:pt x="0" y="54"/>
                      <a:pt x="4" y="64"/>
                      <a:pt x="13" y="72"/>
                    </a:cubicBezTo>
                    <a:cubicBezTo>
                      <a:pt x="21" y="82"/>
                      <a:pt x="30" y="85"/>
                      <a:pt x="43" y="85"/>
                    </a:cubicBezTo>
                    <a:cubicBezTo>
                      <a:pt x="55" y="85"/>
                      <a:pt x="64" y="82"/>
                      <a:pt x="72" y="72"/>
                    </a:cubicBezTo>
                    <a:cubicBezTo>
                      <a:pt x="81" y="64"/>
                      <a:pt x="85" y="54"/>
                      <a:pt x="85" y="42"/>
                    </a:cubicBezTo>
                    <a:cubicBezTo>
                      <a:pt x="85" y="32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184" name="Freeform 502"/>
              <p:cNvSpPr>
                <a:spLocks/>
              </p:cNvSpPr>
              <p:nvPr/>
            </p:nvSpPr>
            <p:spPr bwMode="auto">
              <a:xfrm>
                <a:off x="4510" y="1970"/>
                <a:ext cx="43" cy="43"/>
              </a:xfrm>
              <a:custGeom>
                <a:avLst/>
                <a:gdLst>
                  <a:gd name="T0" fmla="*/ 72 w 85"/>
                  <a:gd name="T1" fmla="*/ 13 h 85"/>
                  <a:gd name="T2" fmla="*/ 43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3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3" y="0"/>
                    </a:cubicBezTo>
                    <a:cubicBezTo>
                      <a:pt x="30" y="0"/>
                      <a:pt x="21" y="5"/>
                      <a:pt x="13" y="13"/>
                    </a:cubicBezTo>
                    <a:cubicBezTo>
                      <a:pt x="4" y="21"/>
                      <a:pt x="0" y="32"/>
                      <a:pt x="0" y="42"/>
                    </a:cubicBezTo>
                    <a:cubicBezTo>
                      <a:pt x="0" y="54"/>
                      <a:pt x="4" y="64"/>
                      <a:pt x="13" y="72"/>
                    </a:cubicBezTo>
                    <a:cubicBezTo>
                      <a:pt x="21" y="81"/>
                      <a:pt x="30" y="85"/>
                      <a:pt x="43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4"/>
                      <a:pt x="85" y="42"/>
                    </a:cubicBezTo>
                    <a:cubicBezTo>
                      <a:pt x="85" y="32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185" name="Freeform 503"/>
              <p:cNvSpPr>
                <a:spLocks/>
              </p:cNvSpPr>
              <p:nvPr/>
            </p:nvSpPr>
            <p:spPr bwMode="auto">
              <a:xfrm>
                <a:off x="1611" y="757"/>
                <a:ext cx="44" cy="44"/>
              </a:xfrm>
              <a:custGeom>
                <a:avLst/>
                <a:gdLst>
                  <a:gd name="T0" fmla="*/ 73 w 86"/>
                  <a:gd name="T1" fmla="*/ 13 h 85"/>
                  <a:gd name="T2" fmla="*/ 42 w 86"/>
                  <a:gd name="T3" fmla="*/ 0 h 85"/>
                  <a:gd name="T4" fmla="*/ 14 w 86"/>
                  <a:gd name="T5" fmla="*/ 13 h 85"/>
                  <a:gd name="T6" fmla="*/ 0 w 86"/>
                  <a:gd name="T7" fmla="*/ 42 h 85"/>
                  <a:gd name="T8" fmla="*/ 14 w 86"/>
                  <a:gd name="T9" fmla="*/ 72 h 85"/>
                  <a:gd name="T10" fmla="*/ 42 w 86"/>
                  <a:gd name="T11" fmla="*/ 85 h 85"/>
                  <a:gd name="T12" fmla="*/ 73 w 86"/>
                  <a:gd name="T13" fmla="*/ 72 h 85"/>
                  <a:gd name="T14" fmla="*/ 86 w 86"/>
                  <a:gd name="T15" fmla="*/ 42 h 85"/>
                  <a:gd name="T16" fmla="*/ 73 w 86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5">
                    <a:moveTo>
                      <a:pt x="73" y="13"/>
                    </a:moveTo>
                    <a:cubicBezTo>
                      <a:pt x="65" y="6"/>
                      <a:pt x="54" y="0"/>
                      <a:pt x="42" y="0"/>
                    </a:cubicBezTo>
                    <a:cubicBezTo>
                      <a:pt x="32" y="0"/>
                      <a:pt x="21" y="6"/>
                      <a:pt x="14" y="13"/>
                    </a:cubicBezTo>
                    <a:cubicBezTo>
                      <a:pt x="6" y="21"/>
                      <a:pt x="0" y="32"/>
                      <a:pt x="0" y="42"/>
                    </a:cubicBezTo>
                    <a:cubicBezTo>
                      <a:pt x="0" y="55"/>
                      <a:pt x="6" y="65"/>
                      <a:pt x="14" y="72"/>
                    </a:cubicBezTo>
                    <a:cubicBezTo>
                      <a:pt x="21" y="82"/>
                      <a:pt x="32" y="85"/>
                      <a:pt x="42" y="85"/>
                    </a:cubicBezTo>
                    <a:cubicBezTo>
                      <a:pt x="54" y="85"/>
                      <a:pt x="65" y="82"/>
                      <a:pt x="73" y="72"/>
                    </a:cubicBezTo>
                    <a:cubicBezTo>
                      <a:pt x="82" y="65"/>
                      <a:pt x="86" y="55"/>
                      <a:pt x="86" y="42"/>
                    </a:cubicBezTo>
                    <a:cubicBezTo>
                      <a:pt x="86" y="32"/>
                      <a:pt x="82" y="21"/>
                      <a:pt x="73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186" name="Freeform 504"/>
              <p:cNvSpPr>
                <a:spLocks/>
              </p:cNvSpPr>
              <p:nvPr/>
            </p:nvSpPr>
            <p:spPr bwMode="auto">
              <a:xfrm>
                <a:off x="1611" y="824"/>
                <a:ext cx="44" cy="44"/>
              </a:xfrm>
              <a:custGeom>
                <a:avLst/>
                <a:gdLst>
                  <a:gd name="T0" fmla="*/ 73 w 86"/>
                  <a:gd name="T1" fmla="*/ 14 h 86"/>
                  <a:gd name="T2" fmla="*/ 42 w 86"/>
                  <a:gd name="T3" fmla="*/ 0 h 86"/>
                  <a:gd name="T4" fmla="*/ 14 w 86"/>
                  <a:gd name="T5" fmla="*/ 14 h 86"/>
                  <a:gd name="T6" fmla="*/ 0 w 86"/>
                  <a:gd name="T7" fmla="*/ 42 h 86"/>
                  <a:gd name="T8" fmla="*/ 14 w 86"/>
                  <a:gd name="T9" fmla="*/ 73 h 86"/>
                  <a:gd name="T10" fmla="*/ 42 w 86"/>
                  <a:gd name="T11" fmla="*/ 86 h 86"/>
                  <a:gd name="T12" fmla="*/ 73 w 86"/>
                  <a:gd name="T13" fmla="*/ 73 h 86"/>
                  <a:gd name="T14" fmla="*/ 86 w 86"/>
                  <a:gd name="T15" fmla="*/ 42 h 86"/>
                  <a:gd name="T16" fmla="*/ 73 w 86"/>
                  <a:gd name="T17" fmla="*/ 14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3" y="14"/>
                    </a:moveTo>
                    <a:cubicBezTo>
                      <a:pt x="65" y="6"/>
                      <a:pt x="54" y="0"/>
                      <a:pt x="42" y="0"/>
                    </a:cubicBezTo>
                    <a:cubicBezTo>
                      <a:pt x="32" y="0"/>
                      <a:pt x="21" y="6"/>
                      <a:pt x="14" y="14"/>
                    </a:cubicBezTo>
                    <a:cubicBezTo>
                      <a:pt x="6" y="21"/>
                      <a:pt x="0" y="32"/>
                      <a:pt x="0" y="42"/>
                    </a:cubicBezTo>
                    <a:cubicBezTo>
                      <a:pt x="0" y="55"/>
                      <a:pt x="6" y="65"/>
                      <a:pt x="14" y="73"/>
                    </a:cubicBezTo>
                    <a:cubicBezTo>
                      <a:pt x="21" y="82"/>
                      <a:pt x="32" y="86"/>
                      <a:pt x="42" y="86"/>
                    </a:cubicBezTo>
                    <a:cubicBezTo>
                      <a:pt x="54" y="86"/>
                      <a:pt x="65" y="82"/>
                      <a:pt x="73" y="73"/>
                    </a:cubicBezTo>
                    <a:cubicBezTo>
                      <a:pt x="82" y="65"/>
                      <a:pt x="86" y="55"/>
                      <a:pt x="86" y="42"/>
                    </a:cubicBezTo>
                    <a:cubicBezTo>
                      <a:pt x="86" y="32"/>
                      <a:pt x="82" y="21"/>
                      <a:pt x="73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187" name="Freeform 505"/>
              <p:cNvSpPr>
                <a:spLocks/>
              </p:cNvSpPr>
              <p:nvPr/>
            </p:nvSpPr>
            <p:spPr bwMode="auto">
              <a:xfrm>
                <a:off x="1611" y="892"/>
                <a:ext cx="44" cy="44"/>
              </a:xfrm>
              <a:custGeom>
                <a:avLst/>
                <a:gdLst>
                  <a:gd name="T0" fmla="*/ 73 w 86"/>
                  <a:gd name="T1" fmla="*/ 14 h 86"/>
                  <a:gd name="T2" fmla="*/ 42 w 86"/>
                  <a:gd name="T3" fmla="*/ 0 h 86"/>
                  <a:gd name="T4" fmla="*/ 14 w 86"/>
                  <a:gd name="T5" fmla="*/ 14 h 86"/>
                  <a:gd name="T6" fmla="*/ 0 w 86"/>
                  <a:gd name="T7" fmla="*/ 42 h 86"/>
                  <a:gd name="T8" fmla="*/ 14 w 86"/>
                  <a:gd name="T9" fmla="*/ 73 h 86"/>
                  <a:gd name="T10" fmla="*/ 42 w 86"/>
                  <a:gd name="T11" fmla="*/ 86 h 86"/>
                  <a:gd name="T12" fmla="*/ 73 w 86"/>
                  <a:gd name="T13" fmla="*/ 73 h 86"/>
                  <a:gd name="T14" fmla="*/ 86 w 86"/>
                  <a:gd name="T15" fmla="*/ 42 h 86"/>
                  <a:gd name="T16" fmla="*/ 73 w 86"/>
                  <a:gd name="T17" fmla="*/ 14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3" y="14"/>
                    </a:moveTo>
                    <a:cubicBezTo>
                      <a:pt x="65" y="6"/>
                      <a:pt x="54" y="0"/>
                      <a:pt x="42" y="0"/>
                    </a:cubicBezTo>
                    <a:cubicBezTo>
                      <a:pt x="32" y="0"/>
                      <a:pt x="21" y="6"/>
                      <a:pt x="14" y="14"/>
                    </a:cubicBezTo>
                    <a:cubicBezTo>
                      <a:pt x="6" y="21"/>
                      <a:pt x="0" y="32"/>
                      <a:pt x="0" y="42"/>
                    </a:cubicBezTo>
                    <a:cubicBezTo>
                      <a:pt x="0" y="56"/>
                      <a:pt x="6" y="65"/>
                      <a:pt x="14" y="73"/>
                    </a:cubicBezTo>
                    <a:cubicBezTo>
                      <a:pt x="21" y="82"/>
                      <a:pt x="32" y="86"/>
                      <a:pt x="42" y="86"/>
                    </a:cubicBezTo>
                    <a:cubicBezTo>
                      <a:pt x="54" y="86"/>
                      <a:pt x="65" y="82"/>
                      <a:pt x="73" y="73"/>
                    </a:cubicBezTo>
                    <a:cubicBezTo>
                      <a:pt x="82" y="65"/>
                      <a:pt x="86" y="56"/>
                      <a:pt x="86" y="42"/>
                    </a:cubicBezTo>
                    <a:cubicBezTo>
                      <a:pt x="86" y="32"/>
                      <a:pt x="82" y="21"/>
                      <a:pt x="73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188" name="Freeform 506"/>
              <p:cNvSpPr>
                <a:spLocks/>
              </p:cNvSpPr>
              <p:nvPr/>
            </p:nvSpPr>
            <p:spPr bwMode="auto">
              <a:xfrm>
                <a:off x="1611" y="959"/>
                <a:ext cx="44" cy="44"/>
              </a:xfrm>
              <a:custGeom>
                <a:avLst/>
                <a:gdLst>
                  <a:gd name="T0" fmla="*/ 73 w 86"/>
                  <a:gd name="T1" fmla="*/ 13 h 85"/>
                  <a:gd name="T2" fmla="*/ 42 w 86"/>
                  <a:gd name="T3" fmla="*/ 0 h 85"/>
                  <a:gd name="T4" fmla="*/ 14 w 86"/>
                  <a:gd name="T5" fmla="*/ 13 h 85"/>
                  <a:gd name="T6" fmla="*/ 0 w 86"/>
                  <a:gd name="T7" fmla="*/ 42 h 85"/>
                  <a:gd name="T8" fmla="*/ 14 w 86"/>
                  <a:gd name="T9" fmla="*/ 72 h 85"/>
                  <a:gd name="T10" fmla="*/ 42 w 86"/>
                  <a:gd name="T11" fmla="*/ 85 h 85"/>
                  <a:gd name="T12" fmla="*/ 73 w 86"/>
                  <a:gd name="T13" fmla="*/ 72 h 85"/>
                  <a:gd name="T14" fmla="*/ 86 w 86"/>
                  <a:gd name="T15" fmla="*/ 42 h 85"/>
                  <a:gd name="T16" fmla="*/ 73 w 86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5">
                    <a:moveTo>
                      <a:pt x="73" y="13"/>
                    </a:moveTo>
                    <a:cubicBezTo>
                      <a:pt x="65" y="5"/>
                      <a:pt x="54" y="0"/>
                      <a:pt x="42" y="0"/>
                    </a:cubicBezTo>
                    <a:cubicBezTo>
                      <a:pt x="32" y="0"/>
                      <a:pt x="21" y="5"/>
                      <a:pt x="14" y="13"/>
                    </a:cubicBezTo>
                    <a:cubicBezTo>
                      <a:pt x="6" y="21"/>
                      <a:pt x="0" y="31"/>
                      <a:pt x="0" y="42"/>
                    </a:cubicBezTo>
                    <a:cubicBezTo>
                      <a:pt x="0" y="55"/>
                      <a:pt x="6" y="64"/>
                      <a:pt x="14" y="72"/>
                    </a:cubicBezTo>
                    <a:cubicBezTo>
                      <a:pt x="21" y="81"/>
                      <a:pt x="32" y="85"/>
                      <a:pt x="42" y="85"/>
                    </a:cubicBezTo>
                    <a:cubicBezTo>
                      <a:pt x="54" y="85"/>
                      <a:pt x="65" y="81"/>
                      <a:pt x="73" y="72"/>
                    </a:cubicBezTo>
                    <a:cubicBezTo>
                      <a:pt x="82" y="64"/>
                      <a:pt x="86" y="55"/>
                      <a:pt x="86" y="42"/>
                    </a:cubicBezTo>
                    <a:cubicBezTo>
                      <a:pt x="86" y="31"/>
                      <a:pt x="82" y="21"/>
                      <a:pt x="73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189" name="Freeform 507"/>
              <p:cNvSpPr>
                <a:spLocks/>
              </p:cNvSpPr>
              <p:nvPr/>
            </p:nvSpPr>
            <p:spPr bwMode="auto">
              <a:xfrm>
                <a:off x="1611" y="1027"/>
                <a:ext cx="44" cy="43"/>
              </a:xfrm>
              <a:custGeom>
                <a:avLst/>
                <a:gdLst>
                  <a:gd name="T0" fmla="*/ 73 w 86"/>
                  <a:gd name="T1" fmla="*/ 13 h 85"/>
                  <a:gd name="T2" fmla="*/ 42 w 86"/>
                  <a:gd name="T3" fmla="*/ 0 h 85"/>
                  <a:gd name="T4" fmla="*/ 14 w 86"/>
                  <a:gd name="T5" fmla="*/ 13 h 85"/>
                  <a:gd name="T6" fmla="*/ 0 w 86"/>
                  <a:gd name="T7" fmla="*/ 42 h 85"/>
                  <a:gd name="T8" fmla="*/ 14 w 86"/>
                  <a:gd name="T9" fmla="*/ 72 h 85"/>
                  <a:gd name="T10" fmla="*/ 42 w 86"/>
                  <a:gd name="T11" fmla="*/ 85 h 85"/>
                  <a:gd name="T12" fmla="*/ 73 w 86"/>
                  <a:gd name="T13" fmla="*/ 72 h 85"/>
                  <a:gd name="T14" fmla="*/ 86 w 86"/>
                  <a:gd name="T15" fmla="*/ 42 h 85"/>
                  <a:gd name="T16" fmla="*/ 73 w 86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5">
                    <a:moveTo>
                      <a:pt x="73" y="13"/>
                    </a:moveTo>
                    <a:cubicBezTo>
                      <a:pt x="65" y="5"/>
                      <a:pt x="54" y="0"/>
                      <a:pt x="42" y="0"/>
                    </a:cubicBezTo>
                    <a:cubicBezTo>
                      <a:pt x="32" y="0"/>
                      <a:pt x="21" y="5"/>
                      <a:pt x="14" y="13"/>
                    </a:cubicBezTo>
                    <a:cubicBezTo>
                      <a:pt x="6" y="21"/>
                      <a:pt x="0" y="31"/>
                      <a:pt x="0" y="42"/>
                    </a:cubicBezTo>
                    <a:cubicBezTo>
                      <a:pt x="0" y="55"/>
                      <a:pt x="6" y="64"/>
                      <a:pt x="14" y="72"/>
                    </a:cubicBezTo>
                    <a:cubicBezTo>
                      <a:pt x="21" y="81"/>
                      <a:pt x="32" y="85"/>
                      <a:pt x="42" y="85"/>
                    </a:cubicBezTo>
                    <a:cubicBezTo>
                      <a:pt x="54" y="85"/>
                      <a:pt x="65" y="81"/>
                      <a:pt x="73" y="72"/>
                    </a:cubicBezTo>
                    <a:cubicBezTo>
                      <a:pt x="82" y="64"/>
                      <a:pt x="86" y="55"/>
                      <a:pt x="86" y="42"/>
                    </a:cubicBezTo>
                    <a:cubicBezTo>
                      <a:pt x="86" y="31"/>
                      <a:pt x="82" y="21"/>
                      <a:pt x="73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190" name="Freeform 508"/>
              <p:cNvSpPr>
                <a:spLocks/>
              </p:cNvSpPr>
              <p:nvPr/>
            </p:nvSpPr>
            <p:spPr bwMode="auto">
              <a:xfrm>
                <a:off x="1611" y="1094"/>
                <a:ext cx="44" cy="44"/>
              </a:xfrm>
              <a:custGeom>
                <a:avLst/>
                <a:gdLst>
                  <a:gd name="T0" fmla="*/ 73 w 86"/>
                  <a:gd name="T1" fmla="*/ 13 h 85"/>
                  <a:gd name="T2" fmla="*/ 42 w 86"/>
                  <a:gd name="T3" fmla="*/ 0 h 85"/>
                  <a:gd name="T4" fmla="*/ 14 w 86"/>
                  <a:gd name="T5" fmla="*/ 13 h 85"/>
                  <a:gd name="T6" fmla="*/ 0 w 86"/>
                  <a:gd name="T7" fmla="*/ 42 h 85"/>
                  <a:gd name="T8" fmla="*/ 14 w 86"/>
                  <a:gd name="T9" fmla="*/ 72 h 85"/>
                  <a:gd name="T10" fmla="*/ 42 w 86"/>
                  <a:gd name="T11" fmla="*/ 85 h 85"/>
                  <a:gd name="T12" fmla="*/ 73 w 86"/>
                  <a:gd name="T13" fmla="*/ 72 h 85"/>
                  <a:gd name="T14" fmla="*/ 86 w 86"/>
                  <a:gd name="T15" fmla="*/ 42 h 85"/>
                  <a:gd name="T16" fmla="*/ 73 w 86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5">
                    <a:moveTo>
                      <a:pt x="73" y="13"/>
                    </a:moveTo>
                    <a:cubicBezTo>
                      <a:pt x="65" y="5"/>
                      <a:pt x="54" y="0"/>
                      <a:pt x="42" y="0"/>
                    </a:cubicBezTo>
                    <a:cubicBezTo>
                      <a:pt x="32" y="0"/>
                      <a:pt x="21" y="5"/>
                      <a:pt x="14" y="13"/>
                    </a:cubicBezTo>
                    <a:cubicBezTo>
                      <a:pt x="6" y="21"/>
                      <a:pt x="0" y="31"/>
                      <a:pt x="0" y="42"/>
                    </a:cubicBezTo>
                    <a:cubicBezTo>
                      <a:pt x="0" y="55"/>
                      <a:pt x="6" y="64"/>
                      <a:pt x="14" y="72"/>
                    </a:cubicBezTo>
                    <a:cubicBezTo>
                      <a:pt x="21" y="81"/>
                      <a:pt x="32" y="85"/>
                      <a:pt x="42" y="85"/>
                    </a:cubicBezTo>
                    <a:cubicBezTo>
                      <a:pt x="54" y="85"/>
                      <a:pt x="65" y="81"/>
                      <a:pt x="73" y="72"/>
                    </a:cubicBezTo>
                    <a:cubicBezTo>
                      <a:pt x="82" y="64"/>
                      <a:pt x="86" y="55"/>
                      <a:pt x="86" y="42"/>
                    </a:cubicBezTo>
                    <a:cubicBezTo>
                      <a:pt x="86" y="31"/>
                      <a:pt x="82" y="21"/>
                      <a:pt x="73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191" name="Freeform 509"/>
              <p:cNvSpPr>
                <a:spLocks/>
              </p:cNvSpPr>
              <p:nvPr/>
            </p:nvSpPr>
            <p:spPr bwMode="auto">
              <a:xfrm>
                <a:off x="1611" y="1161"/>
                <a:ext cx="44" cy="44"/>
              </a:xfrm>
              <a:custGeom>
                <a:avLst/>
                <a:gdLst>
                  <a:gd name="T0" fmla="*/ 73 w 86"/>
                  <a:gd name="T1" fmla="*/ 13 h 85"/>
                  <a:gd name="T2" fmla="*/ 42 w 86"/>
                  <a:gd name="T3" fmla="*/ 0 h 85"/>
                  <a:gd name="T4" fmla="*/ 14 w 86"/>
                  <a:gd name="T5" fmla="*/ 13 h 85"/>
                  <a:gd name="T6" fmla="*/ 0 w 86"/>
                  <a:gd name="T7" fmla="*/ 42 h 85"/>
                  <a:gd name="T8" fmla="*/ 14 w 86"/>
                  <a:gd name="T9" fmla="*/ 72 h 85"/>
                  <a:gd name="T10" fmla="*/ 42 w 86"/>
                  <a:gd name="T11" fmla="*/ 85 h 85"/>
                  <a:gd name="T12" fmla="*/ 73 w 86"/>
                  <a:gd name="T13" fmla="*/ 72 h 85"/>
                  <a:gd name="T14" fmla="*/ 86 w 86"/>
                  <a:gd name="T15" fmla="*/ 42 h 85"/>
                  <a:gd name="T16" fmla="*/ 73 w 86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5">
                    <a:moveTo>
                      <a:pt x="73" y="13"/>
                    </a:moveTo>
                    <a:cubicBezTo>
                      <a:pt x="65" y="5"/>
                      <a:pt x="54" y="0"/>
                      <a:pt x="42" y="0"/>
                    </a:cubicBezTo>
                    <a:cubicBezTo>
                      <a:pt x="32" y="0"/>
                      <a:pt x="21" y="5"/>
                      <a:pt x="14" y="13"/>
                    </a:cubicBezTo>
                    <a:cubicBezTo>
                      <a:pt x="6" y="21"/>
                      <a:pt x="0" y="31"/>
                      <a:pt x="0" y="42"/>
                    </a:cubicBezTo>
                    <a:cubicBezTo>
                      <a:pt x="0" y="55"/>
                      <a:pt x="6" y="64"/>
                      <a:pt x="14" y="72"/>
                    </a:cubicBezTo>
                    <a:cubicBezTo>
                      <a:pt x="21" y="81"/>
                      <a:pt x="32" y="85"/>
                      <a:pt x="42" y="85"/>
                    </a:cubicBezTo>
                    <a:cubicBezTo>
                      <a:pt x="54" y="85"/>
                      <a:pt x="65" y="81"/>
                      <a:pt x="73" y="72"/>
                    </a:cubicBezTo>
                    <a:cubicBezTo>
                      <a:pt x="82" y="64"/>
                      <a:pt x="86" y="55"/>
                      <a:pt x="86" y="42"/>
                    </a:cubicBezTo>
                    <a:cubicBezTo>
                      <a:pt x="86" y="31"/>
                      <a:pt x="82" y="21"/>
                      <a:pt x="73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192" name="Freeform 510"/>
              <p:cNvSpPr>
                <a:spLocks/>
              </p:cNvSpPr>
              <p:nvPr/>
            </p:nvSpPr>
            <p:spPr bwMode="auto">
              <a:xfrm>
                <a:off x="1611" y="1229"/>
                <a:ext cx="44" cy="43"/>
              </a:xfrm>
              <a:custGeom>
                <a:avLst/>
                <a:gdLst>
                  <a:gd name="T0" fmla="*/ 73 w 86"/>
                  <a:gd name="T1" fmla="*/ 13 h 85"/>
                  <a:gd name="T2" fmla="*/ 42 w 86"/>
                  <a:gd name="T3" fmla="*/ 0 h 85"/>
                  <a:gd name="T4" fmla="*/ 14 w 86"/>
                  <a:gd name="T5" fmla="*/ 13 h 85"/>
                  <a:gd name="T6" fmla="*/ 0 w 86"/>
                  <a:gd name="T7" fmla="*/ 42 h 85"/>
                  <a:gd name="T8" fmla="*/ 14 w 86"/>
                  <a:gd name="T9" fmla="*/ 72 h 85"/>
                  <a:gd name="T10" fmla="*/ 42 w 86"/>
                  <a:gd name="T11" fmla="*/ 85 h 85"/>
                  <a:gd name="T12" fmla="*/ 73 w 86"/>
                  <a:gd name="T13" fmla="*/ 72 h 85"/>
                  <a:gd name="T14" fmla="*/ 86 w 86"/>
                  <a:gd name="T15" fmla="*/ 42 h 85"/>
                  <a:gd name="T16" fmla="*/ 73 w 86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5">
                    <a:moveTo>
                      <a:pt x="73" y="13"/>
                    </a:moveTo>
                    <a:cubicBezTo>
                      <a:pt x="65" y="5"/>
                      <a:pt x="54" y="0"/>
                      <a:pt x="42" y="0"/>
                    </a:cubicBezTo>
                    <a:cubicBezTo>
                      <a:pt x="32" y="0"/>
                      <a:pt x="21" y="5"/>
                      <a:pt x="14" y="13"/>
                    </a:cubicBezTo>
                    <a:cubicBezTo>
                      <a:pt x="6" y="21"/>
                      <a:pt x="0" y="31"/>
                      <a:pt x="0" y="42"/>
                    </a:cubicBezTo>
                    <a:cubicBezTo>
                      <a:pt x="0" y="55"/>
                      <a:pt x="6" y="64"/>
                      <a:pt x="14" y="72"/>
                    </a:cubicBezTo>
                    <a:cubicBezTo>
                      <a:pt x="21" y="81"/>
                      <a:pt x="32" y="85"/>
                      <a:pt x="42" y="85"/>
                    </a:cubicBezTo>
                    <a:cubicBezTo>
                      <a:pt x="54" y="85"/>
                      <a:pt x="65" y="81"/>
                      <a:pt x="73" y="72"/>
                    </a:cubicBezTo>
                    <a:cubicBezTo>
                      <a:pt x="82" y="64"/>
                      <a:pt x="86" y="55"/>
                      <a:pt x="86" y="42"/>
                    </a:cubicBezTo>
                    <a:cubicBezTo>
                      <a:pt x="86" y="31"/>
                      <a:pt x="82" y="21"/>
                      <a:pt x="73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193" name="Freeform 511"/>
              <p:cNvSpPr>
                <a:spLocks/>
              </p:cNvSpPr>
              <p:nvPr/>
            </p:nvSpPr>
            <p:spPr bwMode="auto">
              <a:xfrm>
                <a:off x="1611" y="1296"/>
                <a:ext cx="44" cy="44"/>
              </a:xfrm>
              <a:custGeom>
                <a:avLst/>
                <a:gdLst>
                  <a:gd name="T0" fmla="*/ 73 w 86"/>
                  <a:gd name="T1" fmla="*/ 13 h 85"/>
                  <a:gd name="T2" fmla="*/ 42 w 86"/>
                  <a:gd name="T3" fmla="*/ 0 h 85"/>
                  <a:gd name="T4" fmla="*/ 14 w 86"/>
                  <a:gd name="T5" fmla="*/ 13 h 85"/>
                  <a:gd name="T6" fmla="*/ 0 w 86"/>
                  <a:gd name="T7" fmla="*/ 42 h 85"/>
                  <a:gd name="T8" fmla="*/ 14 w 86"/>
                  <a:gd name="T9" fmla="*/ 72 h 85"/>
                  <a:gd name="T10" fmla="*/ 42 w 86"/>
                  <a:gd name="T11" fmla="*/ 85 h 85"/>
                  <a:gd name="T12" fmla="*/ 73 w 86"/>
                  <a:gd name="T13" fmla="*/ 72 h 85"/>
                  <a:gd name="T14" fmla="*/ 86 w 86"/>
                  <a:gd name="T15" fmla="*/ 42 h 85"/>
                  <a:gd name="T16" fmla="*/ 73 w 86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5">
                    <a:moveTo>
                      <a:pt x="73" y="13"/>
                    </a:moveTo>
                    <a:cubicBezTo>
                      <a:pt x="65" y="5"/>
                      <a:pt x="54" y="0"/>
                      <a:pt x="42" y="0"/>
                    </a:cubicBezTo>
                    <a:cubicBezTo>
                      <a:pt x="32" y="0"/>
                      <a:pt x="21" y="5"/>
                      <a:pt x="14" y="13"/>
                    </a:cubicBezTo>
                    <a:cubicBezTo>
                      <a:pt x="6" y="21"/>
                      <a:pt x="0" y="32"/>
                      <a:pt x="0" y="42"/>
                    </a:cubicBezTo>
                    <a:cubicBezTo>
                      <a:pt x="0" y="55"/>
                      <a:pt x="6" y="64"/>
                      <a:pt x="14" y="72"/>
                    </a:cubicBezTo>
                    <a:cubicBezTo>
                      <a:pt x="21" y="81"/>
                      <a:pt x="32" y="85"/>
                      <a:pt x="42" y="85"/>
                    </a:cubicBezTo>
                    <a:cubicBezTo>
                      <a:pt x="54" y="85"/>
                      <a:pt x="65" y="81"/>
                      <a:pt x="73" y="72"/>
                    </a:cubicBezTo>
                    <a:cubicBezTo>
                      <a:pt x="82" y="64"/>
                      <a:pt x="86" y="55"/>
                      <a:pt x="86" y="42"/>
                    </a:cubicBezTo>
                    <a:cubicBezTo>
                      <a:pt x="86" y="32"/>
                      <a:pt x="82" y="21"/>
                      <a:pt x="73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194" name="Freeform 512"/>
              <p:cNvSpPr>
                <a:spLocks/>
              </p:cNvSpPr>
              <p:nvPr/>
            </p:nvSpPr>
            <p:spPr bwMode="auto">
              <a:xfrm>
                <a:off x="1611" y="1363"/>
                <a:ext cx="44" cy="44"/>
              </a:xfrm>
              <a:custGeom>
                <a:avLst/>
                <a:gdLst>
                  <a:gd name="T0" fmla="*/ 73 w 86"/>
                  <a:gd name="T1" fmla="*/ 13 h 85"/>
                  <a:gd name="T2" fmla="*/ 42 w 86"/>
                  <a:gd name="T3" fmla="*/ 0 h 85"/>
                  <a:gd name="T4" fmla="*/ 14 w 86"/>
                  <a:gd name="T5" fmla="*/ 13 h 85"/>
                  <a:gd name="T6" fmla="*/ 0 w 86"/>
                  <a:gd name="T7" fmla="*/ 42 h 85"/>
                  <a:gd name="T8" fmla="*/ 14 w 86"/>
                  <a:gd name="T9" fmla="*/ 72 h 85"/>
                  <a:gd name="T10" fmla="*/ 42 w 86"/>
                  <a:gd name="T11" fmla="*/ 85 h 85"/>
                  <a:gd name="T12" fmla="*/ 73 w 86"/>
                  <a:gd name="T13" fmla="*/ 72 h 85"/>
                  <a:gd name="T14" fmla="*/ 86 w 86"/>
                  <a:gd name="T15" fmla="*/ 42 h 85"/>
                  <a:gd name="T16" fmla="*/ 73 w 86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5">
                    <a:moveTo>
                      <a:pt x="73" y="13"/>
                    </a:moveTo>
                    <a:cubicBezTo>
                      <a:pt x="65" y="6"/>
                      <a:pt x="54" y="0"/>
                      <a:pt x="42" y="0"/>
                    </a:cubicBezTo>
                    <a:cubicBezTo>
                      <a:pt x="32" y="0"/>
                      <a:pt x="21" y="6"/>
                      <a:pt x="14" y="13"/>
                    </a:cubicBezTo>
                    <a:cubicBezTo>
                      <a:pt x="6" y="21"/>
                      <a:pt x="0" y="32"/>
                      <a:pt x="0" y="42"/>
                    </a:cubicBezTo>
                    <a:cubicBezTo>
                      <a:pt x="0" y="55"/>
                      <a:pt x="6" y="64"/>
                      <a:pt x="14" y="72"/>
                    </a:cubicBezTo>
                    <a:cubicBezTo>
                      <a:pt x="21" y="82"/>
                      <a:pt x="32" y="85"/>
                      <a:pt x="42" y="85"/>
                    </a:cubicBezTo>
                    <a:cubicBezTo>
                      <a:pt x="54" y="85"/>
                      <a:pt x="65" y="82"/>
                      <a:pt x="73" y="72"/>
                    </a:cubicBezTo>
                    <a:cubicBezTo>
                      <a:pt x="82" y="64"/>
                      <a:pt x="86" y="55"/>
                      <a:pt x="86" y="42"/>
                    </a:cubicBezTo>
                    <a:cubicBezTo>
                      <a:pt x="86" y="32"/>
                      <a:pt x="82" y="21"/>
                      <a:pt x="73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195" name="Freeform 513"/>
              <p:cNvSpPr>
                <a:spLocks/>
              </p:cNvSpPr>
              <p:nvPr/>
            </p:nvSpPr>
            <p:spPr bwMode="auto">
              <a:xfrm>
                <a:off x="1611" y="1431"/>
                <a:ext cx="44" cy="44"/>
              </a:xfrm>
              <a:custGeom>
                <a:avLst/>
                <a:gdLst>
                  <a:gd name="T0" fmla="*/ 73 w 86"/>
                  <a:gd name="T1" fmla="*/ 13 h 86"/>
                  <a:gd name="T2" fmla="*/ 42 w 86"/>
                  <a:gd name="T3" fmla="*/ 0 h 86"/>
                  <a:gd name="T4" fmla="*/ 14 w 86"/>
                  <a:gd name="T5" fmla="*/ 13 h 86"/>
                  <a:gd name="T6" fmla="*/ 0 w 86"/>
                  <a:gd name="T7" fmla="*/ 42 h 86"/>
                  <a:gd name="T8" fmla="*/ 14 w 86"/>
                  <a:gd name="T9" fmla="*/ 72 h 86"/>
                  <a:gd name="T10" fmla="*/ 42 w 86"/>
                  <a:gd name="T11" fmla="*/ 86 h 86"/>
                  <a:gd name="T12" fmla="*/ 73 w 86"/>
                  <a:gd name="T13" fmla="*/ 72 h 86"/>
                  <a:gd name="T14" fmla="*/ 86 w 86"/>
                  <a:gd name="T15" fmla="*/ 42 h 86"/>
                  <a:gd name="T16" fmla="*/ 73 w 86"/>
                  <a:gd name="T17" fmla="*/ 1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3" y="13"/>
                    </a:moveTo>
                    <a:cubicBezTo>
                      <a:pt x="65" y="6"/>
                      <a:pt x="54" y="0"/>
                      <a:pt x="42" y="0"/>
                    </a:cubicBezTo>
                    <a:cubicBezTo>
                      <a:pt x="32" y="0"/>
                      <a:pt x="21" y="6"/>
                      <a:pt x="14" y="13"/>
                    </a:cubicBezTo>
                    <a:cubicBezTo>
                      <a:pt x="6" y="21"/>
                      <a:pt x="0" y="32"/>
                      <a:pt x="0" y="42"/>
                    </a:cubicBezTo>
                    <a:cubicBezTo>
                      <a:pt x="0" y="55"/>
                      <a:pt x="6" y="65"/>
                      <a:pt x="14" y="72"/>
                    </a:cubicBezTo>
                    <a:cubicBezTo>
                      <a:pt x="21" y="82"/>
                      <a:pt x="32" y="86"/>
                      <a:pt x="42" y="86"/>
                    </a:cubicBezTo>
                    <a:cubicBezTo>
                      <a:pt x="54" y="86"/>
                      <a:pt x="65" y="82"/>
                      <a:pt x="73" y="72"/>
                    </a:cubicBezTo>
                    <a:cubicBezTo>
                      <a:pt x="82" y="65"/>
                      <a:pt x="86" y="55"/>
                      <a:pt x="86" y="42"/>
                    </a:cubicBezTo>
                    <a:cubicBezTo>
                      <a:pt x="86" y="32"/>
                      <a:pt x="82" y="21"/>
                      <a:pt x="73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196" name="Freeform 514"/>
              <p:cNvSpPr>
                <a:spLocks/>
              </p:cNvSpPr>
              <p:nvPr/>
            </p:nvSpPr>
            <p:spPr bwMode="auto">
              <a:xfrm>
                <a:off x="1611" y="1498"/>
                <a:ext cx="44" cy="44"/>
              </a:xfrm>
              <a:custGeom>
                <a:avLst/>
                <a:gdLst>
                  <a:gd name="T0" fmla="*/ 73 w 86"/>
                  <a:gd name="T1" fmla="*/ 14 h 86"/>
                  <a:gd name="T2" fmla="*/ 42 w 86"/>
                  <a:gd name="T3" fmla="*/ 0 h 86"/>
                  <a:gd name="T4" fmla="*/ 14 w 86"/>
                  <a:gd name="T5" fmla="*/ 14 h 86"/>
                  <a:gd name="T6" fmla="*/ 0 w 86"/>
                  <a:gd name="T7" fmla="*/ 42 h 86"/>
                  <a:gd name="T8" fmla="*/ 14 w 86"/>
                  <a:gd name="T9" fmla="*/ 73 h 86"/>
                  <a:gd name="T10" fmla="*/ 42 w 86"/>
                  <a:gd name="T11" fmla="*/ 86 h 86"/>
                  <a:gd name="T12" fmla="*/ 73 w 86"/>
                  <a:gd name="T13" fmla="*/ 73 h 86"/>
                  <a:gd name="T14" fmla="*/ 86 w 86"/>
                  <a:gd name="T15" fmla="*/ 42 h 86"/>
                  <a:gd name="T16" fmla="*/ 73 w 86"/>
                  <a:gd name="T17" fmla="*/ 14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3" y="14"/>
                    </a:moveTo>
                    <a:cubicBezTo>
                      <a:pt x="65" y="6"/>
                      <a:pt x="54" y="0"/>
                      <a:pt x="42" y="0"/>
                    </a:cubicBezTo>
                    <a:cubicBezTo>
                      <a:pt x="32" y="0"/>
                      <a:pt x="21" y="6"/>
                      <a:pt x="14" y="14"/>
                    </a:cubicBezTo>
                    <a:cubicBezTo>
                      <a:pt x="6" y="21"/>
                      <a:pt x="0" y="32"/>
                      <a:pt x="0" y="42"/>
                    </a:cubicBezTo>
                    <a:cubicBezTo>
                      <a:pt x="0" y="56"/>
                      <a:pt x="6" y="65"/>
                      <a:pt x="14" y="73"/>
                    </a:cubicBezTo>
                    <a:cubicBezTo>
                      <a:pt x="21" y="82"/>
                      <a:pt x="32" y="86"/>
                      <a:pt x="42" y="86"/>
                    </a:cubicBezTo>
                    <a:cubicBezTo>
                      <a:pt x="54" y="86"/>
                      <a:pt x="65" y="82"/>
                      <a:pt x="73" y="73"/>
                    </a:cubicBezTo>
                    <a:cubicBezTo>
                      <a:pt x="82" y="65"/>
                      <a:pt x="86" y="56"/>
                      <a:pt x="86" y="42"/>
                    </a:cubicBezTo>
                    <a:cubicBezTo>
                      <a:pt x="86" y="32"/>
                      <a:pt x="82" y="21"/>
                      <a:pt x="73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197" name="Freeform 515"/>
              <p:cNvSpPr>
                <a:spLocks/>
              </p:cNvSpPr>
              <p:nvPr/>
            </p:nvSpPr>
            <p:spPr bwMode="auto">
              <a:xfrm>
                <a:off x="1611" y="1566"/>
                <a:ext cx="44" cy="44"/>
              </a:xfrm>
              <a:custGeom>
                <a:avLst/>
                <a:gdLst>
                  <a:gd name="T0" fmla="*/ 73 w 86"/>
                  <a:gd name="T1" fmla="*/ 13 h 85"/>
                  <a:gd name="T2" fmla="*/ 42 w 86"/>
                  <a:gd name="T3" fmla="*/ 0 h 85"/>
                  <a:gd name="T4" fmla="*/ 14 w 86"/>
                  <a:gd name="T5" fmla="*/ 13 h 85"/>
                  <a:gd name="T6" fmla="*/ 0 w 86"/>
                  <a:gd name="T7" fmla="*/ 42 h 85"/>
                  <a:gd name="T8" fmla="*/ 14 w 86"/>
                  <a:gd name="T9" fmla="*/ 72 h 85"/>
                  <a:gd name="T10" fmla="*/ 42 w 86"/>
                  <a:gd name="T11" fmla="*/ 85 h 85"/>
                  <a:gd name="T12" fmla="*/ 73 w 86"/>
                  <a:gd name="T13" fmla="*/ 72 h 85"/>
                  <a:gd name="T14" fmla="*/ 86 w 86"/>
                  <a:gd name="T15" fmla="*/ 42 h 85"/>
                  <a:gd name="T16" fmla="*/ 73 w 86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5">
                    <a:moveTo>
                      <a:pt x="73" y="13"/>
                    </a:moveTo>
                    <a:cubicBezTo>
                      <a:pt x="65" y="5"/>
                      <a:pt x="54" y="0"/>
                      <a:pt x="42" y="0"/>
                    </a:cubicBezTo>
                    <a:cubicBezTo>
                      <a:pt x="32" y="0"/>
                      <a:pt x="21" y="5"/>
                      <a:pt x="14" y="13"/>
                    </a:cubicBezTo>
                    <a:cubicBezTo>
                      <a:pt x="6" y="21"/>
                      <a:pt x="0" y="31"/>
                      <a:pt x="0" y="42"/>
                    </a:cubicBezTo>
                    <a:cubicBezTo>
                      <a:pt x="0" y="55"/>
                      <a:pt x="6" y="64"/>
                      <a:pt x="14" y="72"/>
                    </a:cubicBezTo>
                    <a:cubicBezTo>
                      <a:pt x="21" y="81"/>
                      <a:pt x="32" y="85"/>
                      <a:pt x="42" y="85"/>
                    </a:cubicBezTo>
                    <a:cubicBezTo>
                      <a:pt x="54" y="85"/>
                      <a:pt x="65" y="81"/>
                      <a:pt x="73" y="72"/>
                    </a:cubicBezTo>
                    <a:cubicBezTo>
                      <a:pt x="82" y="64"/>
                      <a:pt x="86" y="55"/>
                      <a:pt x="86" y="42"/>
                    </a:cubicBezTo>
                    <a:cubicBezTo>
                      <a:pt x="86" y="31"/>
                      <a:pt x="82" y="21"/>
                      <a:pt x="73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198" name="Freeform 516"/>
              <p:cNvSpPr>
                <a:spLocks/>
              </p:cNvSpPr>
              <p:nvPr/>
            </p:nvSpPr>
            <p:spPr bwMode="auto">
              <a:xfrm>
                <a:off x="1611" y="1633"/>
                <a:ext cx="44" cy="44"/>
              </a:xfrm>
              <a:custGeom>
                <a:avLst/>
                <a:gdLst>
                  <a:gd name="T0" fmla="*/ 73 w 86"/>
                  <a:gd name="T1" fmla="*/ 13 h 85"/>
                  <a:gd name="T2" fmla="*/ 42 w 86"/>
                  <a:gd name="T3" fmla="*/ 0 h 85"/>
                  <a:gd name="T4" fmla="*/ 14 w 86"/>
                  <a:gd name="T5" fmla="*/ 13 h 85"/>
                  <a:gd name="T6" fmla="*/ 0 w 86"/>
                  <a:gd name="T7" fmla="*/ 42 h 85"/>
                  <a:gd name="T8" fmla="*/ 14 w 86"/>
                  <a:gd name="T9" fmla="*/ 72 h 85"/>
                  <a:gd name="T10" fmla="*/ 42 w 86"/>
                  <a:gd name="T11" fmla="*/ 85 h 85"/>
                  <a:gd name="T12" fmla="*/ 73 w 86"/>
                  <a:gd name="T13" fmla="*/ 72 h 85"/>
                  <a:gd name="T14" fmla="*/ 86 w 86"/>
                  <a:gd name="T15" fmla="*/ 42 h 85"/>
                  <a:gd name="T16" fmla="*/ 73 w 86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5">
                    <a:moveTo>
                      <a:pt x="73" y="13"/>
                    </a:moveTo>
                    <a:cubicBezTo>
                      <a:pt x="65" y="5"/>
                      <a:pt x="54" y="0"/>
                      <a:pt x="42" y="0"/>
                    </a:cubicBezTo>
                    <a:cubicBezTo>
                      <a:pt x="32" y="0"/>
                      <a:pt x="21" y="5"/>
                      <a:pt x="14" y="13"/>
                    </a:cubicBezTo>
                    <a:cubicBezTo>
                      <a:pt x="6" y="21"/>
                      <a:pt x="0" y="31"/>
                      <a:pt x="0" y="42"/>
                    </a:cubicBezTo>
                    <a:cubicBezTo>
                      <a:pt x="0" y="55"/>
                      <a:pt x="6" y="64"/>
                      <a:pt x="14" y="72"/>
                    </a:cubicBezTo>
                    <a:cubicBezTo>
                      <a:pt x="21" y="81"/>
                      <a:pt x="32" y="85"/>
                      <a:pt x="42" y="85"/>
                    </a:cubicBezTo>
                    <a:cubicBezTo>
                      <a:pt x="54" y="85"/>
                      <a:pt x="65" y="81"/>
                      <a:pt x="73" y="72"/>
                    </a:cubicBezTo>
                    <a:cubicBezTo>
                      <a:pt x="82" y="64"/>
                      <a:pt x="86" y="55"/>
                      <a:pt x="86" y="42"/>
                    </a:cubicBezTo>
                    <a:cubicBezTo>
                      <a:pt x="86" y="31"/>
                      <a:pt x="82" y="21"/>
                      <a:pt x="73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199" name="Freeform 517"/>
              <p:cNvSpPr>
                <a:spLocks/>
              </p:cNvSpPr>
              <p:nvPr/>
            </p:nvSpPr>
            <p:spPr bwMode="auto">
              <a:xfrm>
                <a:off x="1611" y="1700"/>
                <a:ext cx="44" cy="44"/>
              </a:xfrm>
              <a:custGeom>
                <a:avLst/>
                <a:gdLst>
                  <a:gd name="T0" fmla="*/ 73 w 86"/>
                  <a:gd name="T1" fmla="*/ 13 h 85"/>
                  <a:gd name="T2" fmla="*/ 42 w 86"/>
                  <a:gd name="T3" fmla="*/ 0 h 85"/>
                  <a:gd name="T4" fmla="*/ 14 w 86"/>
                  <a:gd name="T5" fmla="*/ 13 h 85"/>
                  <a:gd name="T6" fmla="*/ 0 w 86"/>
                  <a:gd name="T7" fmla="*/ 42 h 85"/>
                  <a:gd name="T8" fmla="*/ 14 w 86"/>
                  <a:gd name="T9" fmla="*/ 72 h 85"/>
                  <a:gd name="T10" fmla="*/ 42 w 86"/>
                  <a:gd name="T11" fmla="*/ 85 h 85"/>
                  <a:gd name="T12" fmla="*/ 73 w 86"/>
                  <a:gd name="T13" fmla="*/ 72 h 85"/>
                  <a:gd name="T14" fmla="*/ 86 w 86"/>
                  <a:gd name="T15" fmla="*/ 42 h 85"/>
                  <a:gd name="T16" fmla="*/ 73 w 86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5">
                    <a:moveTo>
                      <a:pt x="73" y="13"/>
                    </a:moveTo>
                    <a:cubicBezTo>
                      <a:pt x="65" y="5"/>
                      <a:pt x="54" y="0"/>
                      <a:pt x="42" y="0"/>
                    </a:cubicBezTo>
                    <a:cubicBezTo>
                      <a:pt x="32" y="0"/>
                      <a:pt x="21" y="5"/>
                      <a:pt x="14" y="13"/>
                    </a:cubicBezTo>
                    <a:cubicBezTo>
                      <a:pt x="6" y="21"/>
                      <a:pt x="0" y="31"/>
                      <a:pt x="0" y="42"/>
                    </a:cubicBezTo>
                    <a:cubicBezTo>
                      <a:pt x="0" y="55"/>
                      <a:pt x="6" y="64"/>
                      <a:pt x="14" y="72"/>
                    </a:cubicBezTo>
                    <a:cubicBezTo>
                      <a:pt x="21" y="81"/>
                      <a:pt x="32" y="85"/>
                      <a:pt x="42" y="85"/>
                    </a:cubicBezTo>
                    <a:cubicBezTo>
                      <a:pt x="54" y="85"/>
                      <a:pt x="65" y="81"/>
                      <a:pt x="73" y="72"/>
                    </a:cubicBezTo>
                    <a:cubicBezTo>
                      <a:pt x="82" y="64"/>
                      <a:pt x="86" y="55"/>
                      <a:pt x="86" y="42"/>
                    </a:cubicBezTo>
                    <a:cubicBezTo>
                      <a:pt x="86" y="31"/>
                      <a:pt x="82" y="21"/>
                      <a:pt x="73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200" name="Freeform 518"/>
              <p:cNvSpPr>
                <a:spLocks/>
              </p:cNvSpPr>
              <p:nvPr/>
            </p:nvSpPr>
            <p:spPr bwMode="auto">
              <a:xfrm>
                <a:off x="1679" y="757"/>
                <a:ext cx="44" cy="44"/>
              </a:xfrm>
              <a:custGeom>
                <a:avLst/>
                <a:gdLst>
                  <a:gd name="T0" fmla="*/ 72 w 85"/>
                  <a:gd name="T1" fmla="*/ 13 h 85"/>
                  <a:gd name="T2" fmla="*/ 41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1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6"/>
                      <a:pt x="53" y="0"/>
                      <a:pt x="41" y="0"/>
                    </a:cubicBezTo>
                    <a:cubicBezTo>
                      <a:pt x="31" y="0"/>
                      <a:pt x="21" y="6"/>
                      <a:pt x="13" y="13"/>
                    </a:cubicBezTo>
                    <a:cubicBezTo>
                      <a:pt x="5" y="21"/>
                      <a:pt x="0" y="32"/>
                      <a:pt x="0" y="42"/>
                    </a:cubicBezTo>
                    <a:cubicBezTo>
                      <a:pt x="0" y="55"/>
                      <a:pt x="5" y="65"/>
                      <a:pt x="13" y="72"/>
                    </a:cubicBezTo>
                    <a:cubicBezTo>
                      <a:pt x="21" y="82"/>
                      <a:pt x="31" y="85"/>
                      <a:pt x="41" y="85"/>
                    </a:cubicBezTo>
                    <a:cubicBezTo>
                      <a:pt x="53" y="85"/>
                      <a:pt x="64" y="82"/>
                      <a:pt x="72" y="72"/>
                    </a:cubicBezTo>
                    <a:cubicBezTo>
                      <a:pt x="81" y="65"/>
                      <a:pt x="85" y="55"/>
                      <a:pt x="85" y="42"/>
                    </a:cubicBezTo>
                    <a:cubicBezTo>
                      <a:pt x="85" y="32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201" name="Freeform 519"/>
              <p:cNvSpPr>
                <a:spLocks/>
              </p:cNvSpPr>
              <p:nvPr/>
            </p:nvSpPr>
            <p:spPr bwMode="auto">
              <a:xfrm>
                <a:off x="1679" y="824"/>
                <a:ext cx="44" cy="44"/>
              </a:xfrm>
              <a:custGeom>
                <a:avLst/>
                <a:gdLst>
                  <a:gd name="T0" fmla="*/ 72 w 85"/>
                  <a:gd name="T1" fmla="*/ 14 h 86"/>
                  <a:gd name="T2" fmla="*/ 41 w 85"/>
                  <a:gd name="T3" fmla="*/ 0 h 86"/>
                  <a:gd name="T4" fmla="*/ 13 w 85"/>
                  <a:gd name="T5" fmla="*/ 14 h 86"/>
                  <a:gd name="T6" fmla="*/ 0 w 85"/>
                  <a:gd name="T7" fmla="*/ 42 h 86"/>
                  <a:gd name="T8" fmla="*/ 13 w 85"/>
                  <a:gd name="T9" fmla="*/ 73 h 86"/>
                  <a:gd name="T10" fmla="*/ 41 w 85"/>
                  <a:gd name="T11" fmla="*/ 86 h 86"/>
                  <a:gd name="T12" fmla="*/ 72 w 85"/>
                  <a:gd name="T13" fmla="*/ 73 h 86"/>
                  <a:gd name="T14" fmla="*/ 85 w 85"/>
                  <a:gd name="T15" fmla="*/ 42 h 86"/>
                  <a:gd name="T16" fmla="*/ 72 w 85"/>
                  <a:gd name="T17" fmla="*/ 14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6">
                    <a:moveTo>
                      <a:pt x="72" y="14"/>
                    </a:moveTo>
                    <a:cubicBezTo>
                      <a:pt x="64" y="6"/>
                      <a:pt x="53" y="0"/>
                      <a:pt x="41" y="0"/>
                    </a:cubicBezTo>
                    <a:cubicBezTo>
                      <a:pt x="31" y="0"/>
                      <a:pt x="21" y="6"/>
                      <a:pt x="13" y="14"/>
                    </a:cubicBezTo>
                    <a:cubicBezTo>
                      <a:pt x="5" y="21"/>
                      <a:pt x="0" y="32"/>
                      <a:pt x="0" y="42"/>
                    </a:cubicBezTo>
                    <a:cubicBezTo>
                      <a:pt x="0" y="55"/>
                      <a:pt x="5" y="65"/>
                      <a:pt x="13" y="73"/>
                    </a:cubicBezTo>
                    <a:cubicBezTo>
                      <a:pt x="21" y="82"/>
                      <a:pt x="31" y="86"/>
                      <a:pt x="41" y="86"/>
                    </a:cubicBezTo>
                    <a:cubicBezTo>
                      <a:pt x="53" y="86"/>
                      <a:pt x="64" y="82"/>
                      <a:pt x="72" y="73"/>
                    </a:cubicBezTo>
                    <a:cubicBezTo>
                      <a:pt x="81" y="65"/>
                      <a:pt x="85" y="55"/>
                      <a:pt x="85" y="42"/>
                    </a:cubicBezTo>
                    <a:cubicBezTo>
                      <a:pt x="85" y="32"/>
                      <a:pt x="81" y="21"/>
                      <a:pt x="72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202" name="Freeform 520"/>
              <p:cNvSpPr>
                <a:spLocks/>
              </p:cNvSpPr>
              <p:nvPr/>
            </p:nvSpPr>
            <p:spPr bwMode="auto">
              <a:xfrm>
                <a:off x="1679" y="892"/>
                <a:ext cx="44" cy="44"/>
              </a:xfrm>
              <a:custGeom>
                <a:avLst/>
                <a:gdLst>
                  <a:gd name="T0" fmla="*/ 72 w 85"/>
                  <a:gd name="T1" fmla="*/ 14 h 86"/>
                  <a:gd name="T2" fmla="*/ 41 w 85"/>
                  <a:gd name="T3" fmla="*/ 0 h 86"/>
                  <a:gd name="T4" fmla="*/ 13 w 85"/>
                  <a:gd name="T5" fmla="*/ 14 h 86"/>
                  <a:gd name="T6" fmla="*/ 0 w 85"/>
                  <a:gd name="T7" fmla="*/ 42 h 86"/>
                  <a:gd name="T8" fmla="*/ 13 w 85"/>
                  <a:gd name="T9" fmla="*/ 73 h 86"/>
                  <a:gd name="T10" fmla="*/ 41 w 85"/>
                  <a:gd name="T11" fmla="*/ 86 h 86"/>
                  <a:gd name="T12" fmla="*/ 72 w 85"/>
                  <a:gd name="T13" fmla="*/ 73 h 86"/>
                  <a:gd name="T14" fmla="*/ 85 w 85"/>
                  <a:gd name="T15" fmla="*/ 42 h 86"/>
                  <a:gd name="T16" fmla="*/ 72 w 85"/>
                  <a:gd name="T17" fmla="*/ 14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6">
                    <a:moveTo>
                      <a:pt x="72" y="14"/>
                    </a:moveTo>
                    <a:cubicBezTo>
                      <a:pt x="64" y="6"/>
                      <a:pt x="53" y="0"/>
                      <a:pt x="41" y="0"/>
                    </a:cubicBezTo>
                    <a:cubicBezTo>
                      <a:pt x="31" y="0"/>
                      <a:pt x="21" y="6"/>
                      <a:pt x="13" y="14"/>
                    </a:cubicBezTo>
                    <a:cubicBezTo>
                      <a:pt x="5" y="21"/>
                      <a:pt x="0" y="32"/>
                      <a:pt x="0" y="42"/>
                    </a:cubicBezTo>
                    <a:cubicBezTo>
                      <a:pt x="0" y="56"/>
                      <a:pt x="5" y="65"/>
                      <a:pt x="13" y="73"/>
                    </a:cubicBezTo>
                    <a:cubicBezTo>
                      <a:pt x="21" y="82"/>
                      <a:pt x="31" y="86"/>
                      <a:pt x="41" y="86"/>
                    </a:cubicBezTo>
                    <a:cubicBezTo>
                      <a:pt x="53" y="86"/>
                      <a:pt x="64" y="82"/>
                      <a:pt x="72" y="73"/>
                    </a:cubicBezTo>
                    <a:cubicBezTo>
                      <a:pt x="81" y="65"/>
                      <a:pt x="85" y="56"/>
                      <a:pt x="85" y="42"/>
                    </a:cubicBezTo>
                    <a:cubicBezTo>
                      <a:pt x="85" y="32"/>
                      <a:pt x="81" y="21"/>
                      <a:pt x="72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203" name="Freeform 521"/>
              <p:cNvSpPr>
                <a:spLocks/>
              </p:cNvSpPr>
              <p:nvPr/>
            </p:nvSpPr>
            <p:spPr bwMode="auto">
              <a:xfrm>
                <a:off x="1679" y="959"/>
                <a:ext cx="44" cy="44"/>
              </a:xfrm>
              <a:custGeom>
                <a:avLst/>
                <a:gdLst>
                  <a:gd name="T0" fmla="*/ 72 w 85"/>
                  <a:gd name="T1" fmla="*/ 13 h 85"/>
                  <a:gd name="T2" fmla="*/ 41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1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3" y="0"/>
                      <a:pt x="41" y="0"/>
                    </a:cubicBezTo>
                    <a:cubicBezTo>
                      <a:pt x="31" y="0"/>
                      <a:pt x="21" y="5"/>
                      <a:pt x="13" y="13"/>
                    </a:cubicBezTo>
                    <a:cubicBezTo>
                      <a:pt x="5" y="21"/>
                      <a:pt x="0" y="31"/>
                      <a:pt x="0" y="42"/>
                    </a:cubicBezTo>
                    <a:cubicBezTo>
                      <a:pt x="0" y="55"/>
                      <a:pt x="5" y="64"/>
                      <a:pt x="13" y="72"/>
                    </a:cubicBezTo>
                    <a:cubicBezTo>
                      <a:pt x="21" y="81"/>
                      <a:pt x="31" y="85"/>
                      <a:pt x="41" y="85"/>
                    </a:cubicBezTo>
                    <a:cubicBezTo>
                      <a:pt x="53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204" name="Freeform 522"/>
              <p:cNvSpPr>
                <a:spLocks/>
              </p:cNvSpPr>
              <p:nvPr/>
            </p:nvSpPr>
            <p:spPr bwMode="auto">
              <a:xfrm>
                <a:off x="1679" y="1027"/>
                <a:ext cx="44" cy="43"/>
              </a:xfrm>
              <a:custGeom>
                <a:avLst/>
                <a:gdLst>
                  <a:gd name="T0" fmla="*/ 72 w 85"/>
                  <a:gd name="T1" fmla="*/ 13 h 85"/>
                  <a:gd name="T2" fmla="*/ 41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1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3" y="0"/>
                      <a:pt x="41" y="0"/>
                    </a:cubicBezTo>
                    <a:cubicBezTo>
                      <a:pt x="31" y="0"/>
                      <a:pt x="21" y="5"/>
                      <a:pt x="13" y="13"/>
                    </a:cubicBezTo>
                    <a:cubicBezTo>
                      <a:pt x="5" y="21"/>
                      <a:pt x="0" y="31"/>
                      <a:pt x="0" y="42"/>
                    </a:cubicBezTo>
                    <a:cubicBezTo>
                      <a:pt x="0" y="55"/>
                      <a:pt x="5" y="64"/>
                      <a:pt x="13" y="72"/>
                    </a:cubicBezTo>
                    <a:cubicBezTo>
                      <a:pt x="21" y="81"/>
                      <a:pt x="31" y="85"/>
                      <a:pt x="41" y="85"/>
                    </a:cubicBezTo>
                    <a:cubicBezTo>
                      <a:pt x="53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205" name="Freeform 523"/>
              <p:cNvSpPr>
                <a:spLocks/>
              </p:cNvSpPr>
              <p:nvPr/>
            </p:nvSpPr>
            <p:spPr bwMode="auto">
              <a:xfrm>
                <a:off x="1679" y="1094"/>
                <a:ext cx="44" cy="44"/>
              </a:xfrm>
              <a:custGeom>
                <a:avLst/>
                <a:gdLst>
                  <a:gd name="T0" fmla="*/ 72 w 85"/>
                  <a:gd name="T1" fmla="*/ 13 h 85"/>
                  <a:gd name="T2" fmla="*/ 41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1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3" y="0"/>
                      <a:pt x="41" y="0"/>
                    </a:cubicBezTo>
                    <a:cubicBezTo>
                      <a:pt x="31" y="0"/>
                      <a:pt x="21" y="5"/>
                      <a:pt x="13" y="13"/>
                    </a:cubicBezTo>
                    <a:cubicBezTo>
                      <a:pt x="5" y="21"/>
                      <a:pt x="0" y="31"/>
                      <a:pt x="0" y="42"/>
                    </a:cubicBezTo>
                    <a:cubicBezTo>
                      <a:pt x="0" y="55"/>
                      <a:pt x="5" y="64"/>
                      <a:pt x="13" y="72"/>
                    </a:cubicBezTo>
                    <a:cubicBezTo>
                      <a:pt x="21" y="81"/>
                      <a:pt x="31" y="85"/>
                      <a:pt x="41" y="85"/>
                    </a:cubicBezTo>
                    <a:cubicBezTo>
                      <a:pt x="53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206" name="Freeform 524"/>
              <p:cNvSpPr>
                <a:spLocks/>
              </p:cNvSpPr>
              <p:nvPr/>
            </p:nvSpPr>
            <p:spPr bwMode="auto">
              <a:xfrm>
                <a:off x="1679" y="1161"/>
                <a:ext cx="44" cy="44"/>
              </a:xfrm>
              <a:custGeom>
                <a:avLst/>
                <a:gdLst>
                  <a:gd name="T0" fmla="*/ 72 w 85"/>
                  <a:gd name="T1" fmla="*/ 13 h 85"/>
                  <a:gd name="T2" fmla="*/ 41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1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3" y="0"/>
                      <a:pt x="41" y="0"/>
                    </a:cubicBezTo>
                    <a:cubicBezTo>
                      <a:pt x="31" y="0"/>
                      <a:pt x="21" y="5"/>
                      <a:pt x="13" y="13"/>
                    </a:cubicBezTo>
                    <a:cubicBezTo>
                      <a:pt x="5" y="21"/>
                      <a:pt x="0" y="31"/>
                      <a:pt x="0" y="42"/>
                    </a:cubicBezTo>
                    <a:cubicBezTo>
                      <a:pt x="0" y="55"/>
                      <a:pt x="5" y="64"/>
                      <a:pt x="13" y="72"/>
                    </a:cubicBezTo>
                    <a:cubicBezTo>
                      <a:pt x="21" y="81"/>
                      <a:pt x="31" y="85"/>
                      <a:pt x="41" y="85"/>
                    </a:cubicBezTo>
                    <a:cubicBezTo>
                      <a:pt x="53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207" name="Freeform 525"/>
              <p:cNvSpPr>
                <a:spLocks/>
              </p:cNvSpPr>
              <p:nvPr/>
            </p:nvSpPr>
            <p:spPr bwMode="auto">
              <a:xfrm>
                <a:off x="1679" y="1229"/>
                <a:ext cx="44" cy="43"/>
              </a:xfrm>
              <a:custGeom>
                <a:avLst/>
                <a:gdLst>
                  <a:gd name="T0" fmla="*/ 72 w 85"/>
                  <a:gd name="T1" fmla="*/ 13 h 85"/>
                  <a:gd name="T2" fmla="*/ 41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1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3" y="0"/>
                      <a:pt x="41" y="0"/>
                    </a:cubicBezTo>
                    <a:cubicBezTo>
                      <a:pt x="31" y="0"/>
                      <a:pt x="21" y="5"/>
                      <a:pt x="13" y="13"/>
                    </a:cubicBezTo>
                    <a:cubicBezTo>
                      <a:pt x="5" y="21"/>
                      <a:pt x="0" y="31"/>
                      <a:pt x="0" y="42"/>
                    </a:cubicBezTo>
                    <a:cubicBezTo>
                      <a:pt x="0" y="55"/>
                      <a:pt x="5" y="64"/>
                      <a:pt x="13" y="72"/>
                    </a:cubicBezTo>
                    <a:cubicBezTo>
                      <a:pt x="21" y="81"/>
                      <a:pt x="31" y="85"/>
                      <a:pt x="41" y="85"/>
                    </a:cubicBezTo>
                    <a:cubicBezTo>
                      <a:pt x="53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208" name="Freeform 526"/>
              <p:cNvSpPr>
                <a:spLocks/>
              </p:cNvSpPr>
              <p:nvPr/>
            </p:nvSpPr>
            <p:spPr bwMode="auto">
              <a:xfrm>
                <a:off x="1679" y="1296"/>
                <a:ext cx="44" cy="44"/>
              </a:xfrm>
              <a:custGeom>
                <a:avLst/>
                <a:gdLst>
                  <a:gd name="T0" fmla="*/ 72 w 85"/>
                  <a:gd name="T1" fmla="*/ 13 h 85"/>
                  <a:gd name="T2" fmla="*/ 41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1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3" y="0"/>
                      <a:pt x="41" y="0"/>
                    </a:cubicBezTo>
                    <a:cubicBezTo>
                      <a:pt x="31" y="0"/>
                      <a:pt x="21" y="5"/>
                      <a:pt x="13" y="13"/>
                    </a:cubicBezTo>
                    <a:cubicBezTo>
                      <a:pt x="5" y="21"/>
                      <a:pt x="0" y="32"/>
                      <a:pt x="0" y="42"/>
                    </a:cubicBezTo>
                    <a:cubicBezTo>
                      <a:pt x="0" y="55"/>
                      <a:pt x="5" y="64"/>
                      <a:pt x="13" y="72"/>
                    </a:cubicBezTo>
                    <a:cubicBezTo>
                      <a:pt x="21" y="81"/>
                      <a:pt x="31" y="85"/>
                      <a:pt x="41" y="85"/>
                    </a:cubicBezTo>
                    <a:cubicBezTo>
                      <a:pt x="53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2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209" name="Freeform 527"/>
              <p:cNvSpPr>
                <a:spLocks/>
              </p:cNvSpPr>
              <p:nvPr/>
            </p:nvSpPr>
            <p:spPr bwMode="auto">
              <a:xfrm>
                <a:off x="1679" y="1363"/>
                <a:ext cx="44" cy="44"/>
              </a:xfrm>
              <a:custGeom>
                <a:avLst/>
                <a:gdLst>
                  <a:gd name="T0" fmla="*/ 72 w 85"/>
                  <a:gd name="T1" fmla="*/ 13 h 85"/>
                  <a:gd name="T2" fmla="*/ 41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1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6"/>
                      <a:pt x="53" y="0"/>
                      <a:pt x="41" y="0"/>
                    </a:cubicBezTo>
                    <a:cubicBezTo>
                      <a:pt x="31" y="0"/>
                      <a:pt x="21" y="6"/>
                      <a:pt x="13" y="13"/>
                    </a:cubicBezTo>
                    <a:cubicBezTo>
                      <a:pt x="5" y="21"/>
                      <a:pt x="0" y="32"/>
                      <a:pt x="0" y="42"/>
                    </a:cubicBezTo>
                    <a:cubicBezTo>
                      <a:pt x="0" y="55"/>
                      <a:pt x="5" y="64"/>
                      <a:pt x="13" y="72"/>
                    </a:cubicBezTo>
                    <a:cubicBezTo>
                      <a:pt x="21" y="82"/>
                      <a:pt x="31" y="85"/>
                      <a:pt x="41" y="85"/>
                    </a:cubicBezTo>
                    <a:cubicBezTo>
                      <a:pt x="53" y="85"/>
                      <a:pt x="64" y="82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2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210" name="Freeform 528"/>
              <p:cNvSpPr>
                <a:spLocks/>
              </p:cNvSpPr>
              <p:nvPr/>
            </p:nvSpPr>
            <p:spPr bwMode="auto">
              <a:xfrm>
                <a:off x="1679" y="1431"/>
                <a:ext cx="44" cy="44"/>
              </a:xfrm>
              <a:custGeom>
                <a:avLst/>
                <a:gdLst>
                  <a:gd name="T0" fmla="*/ 72 w 85"/>
                  <a:gd name="T1" fmla="*/ 13 h 86"/>
                  <a:gd name="T2" fmla="*/ 41 w 85"/>
                  <a:gd name="T3" fmla="*/ 0 h 86"/>
                  <a:gd name="T4" fmla="*/ 13 w 85"/>
                  <a:gd name="T5" fmla="*/ 13 h 86"/>
                  <a:gd name="T6" fmla="*/ 0 w 85"/>
                  <a:gd name="T7" fmla="*/ 42 h 86"/>
                  <a:gd name="T8" fmla="*/ 13 w 85"/>
                  <a:gd name="T9" fmla="*/ 72 h 86"/>
                  <a:gd name="T10" fmla="*/ 41 w 85"/>
                  <a:gd name="T11" fmla="*/ 86 h 86"/>
                  <a:gd name="T12" fmla="*/ 72 w 85"/>
                  <a:gd name="T13" fmla="*/ 72 h 86"/>
                  <a:gd name="T14" fmla="*/ 85 w 85"/>
                  <a:gd name="T15" fmla="*/ 42 h 86"/>
                  <a:gd name="T16" fmla="*/ 72 w 85"/>
                  <a:gd name="T17" fmla="*/ 1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6">
                    <a:moveTo>
                      <a:pt x="72" y="13"/>
                    </a:moveTo>
                    <a:cubicBezTo>
                      <a:pt x="64" y="6"/>
                      <a:pt x="53" y="0"/>
                      <a:pt x="41" y="0"/>
                    </a:cubicBezTo>
                    <a:cubicBezTo>
                      <a:pt x="31" y="0"/>
                      <a:pt x="21" y="6"/>
                      <a:pt x="13" y="13"/>
                    </a:cubicBezTo>
                    <a:cubicBezTo>
                      <a:pt x="5" y="21"/>
                      <a:pt x="0" y="32"/>
                      <a:pt x="0" y="42"/>
                    </a:cubicBezTo>
                    <a:cubicBezTo>
                      <a:pt x="0" y="55"/>
                      <a:pt x="5" y="65"/>
                      <a:pt x="13" y="72"/>
                    </a:cubicBezTo>
                    <a:cubicBezTo>
                      <a:pt x="21" y="82"/>
                      <a:pt x="31" y="86"/>
                      <a:pt x="41" y="86"/>
                    </a:cubicBezTo>
                    <a:cubicBezTo>
                      <a:pt x="53" y="86"/>
                      <a:pt x="64" y="82"/>
                      <a:pt x="72" y="72"/>
                    </a:cubicBezTo>
                    <a:cubicBezTo>
                      <a:pt x="81" y="65"/>
                      <a:pt x="85" y="55"/>
                      <a:pt x="85" y="42"/>
                    </a:cubicBezTo>
                    <a:cubicBezTo>
                      <a:pt x="85" y="32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211" name="Freeform 529"/>
              <p:cNvSpPr>
                <a:spLocks/>
              </p:cNvSpPr>
              <p:nvPr/>
            </p:nvSpPr>
            <p:spPr bwMode="auto">
              <a:xfrm>
                <a:off x="1679" y="1498"/>
                <a:ext cx="44" cy="44"/>
              </a:xfrm>
              <a:custGeom>
                <a:avLst/>
                <a:gdLst>
                  <a:gd name="T0" fmla="*/ 72 w 85"/>
                  <a:gd name="T1" fmla="*/ 14 h 86"/>
                  <a:gd name="T2" fmla="*/ 41 w 85"/>
                  <a:gd name="T3" fmla="*/ 0 h 86"/>
                  <a:gd name="T4" fmla="*/ 13 w 85"/>
                  <a:gd name="T5" fmla="*/ 14 h 86"/>
                  <a:gd name="T6" fmla="*/ 0 w 85"/>
                  <a:gd name="T7" fmla="*/ 42 h 86"/>
                  <a:gd name="T8" fmla="*/ 13 w 85"/>
                  <a:gd name="T9" fmla="*/ 73 h 86"/>
                  <a:gd name="T10" fmla="*/ 41 w 85"/>
                  <a:gd name="T11" fmla="*/ 86 h 86"/>
                  <a:gd name="T12" fmla="*/ 72 w 85"/>
                  <a:gd name="T13" fmla="*/ 73 h 86"/>
                  <a:gd name="T14" fmla="*/ 85 w 85"/>
                  <a:gd name="T15" fmla="*/ 42 h 86"/>
                  <a:gd name="T16" fmla="*/ 72 w 85"/>
                  <a:gd name="T17" fmla="*/ 14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6">
                    <a:moveTo>
                      <a:pt x="72" y="14"/>
                    </a:moveTo>
                    <a:cubicBezTo>
                      <a:pt x="64" y="6"/>
                      <a:pt x="53" y="0"/>
                      <a:pt x="41" y="0"/>
                    </a:cubicBezTo>
                    <a:cubicBezTo>
                      <a:pt x="31" y="0"/>
                      <a:pt x="21" y="6"/>
                      <a:pt x="13" y="14"/>
                    </a:cubicBezTo>
                    <a:cubicBezTo>
                      <a:pt x="5" y="21"/>
                      <a:pt x="0" y="32"/>
                      <a:pt x="0" y="42"/>
                    </a:cubicBezTo>
                    <a:cubicBezTo>
                      <a:pt x="0" y="56"/>
                      <a:pt x="5" y="65"/>
                      <a:pt x="13" y="73"/>
                    </a:cubicBezTo>
                    <a:cubicBezTo>
                      <a:pt x="21" y="82"/>
                      <a:pt x="31" y="86"/>
                      <a:pt x="41" y="86"/>
                    </a:cubicBezTo>
                    <a:cubicBezTo>
                      <a:pt x="53" y="86"/>
                      <a:pt x="64" y="82"/>
                      <a:pt x="72" y="73"/>
                    </a:cubicBezTo>
                    <a:cubicBezTo>
                      <a:pt x="81" y="65"/>
                      <a:pt x="85" y="56"/>
                      <a:pt x="85" y="42"/>
                    </a:cubicBezTo>
                    <a:cubicBezTo>
                      <a:pt x="85" y="32"/>
                      <a:pt x="81" y="21"/>
                      <a:pt x="72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212" name="Freeform 530"/>
              <p:cNvSpPr>
                <a:spLocks/>
              </p:cNvSpPr>
              <p:nvPr/>
            </p:nvSpPr>
            <p:spPr bwMode="auto">
              <a:xfrm>
                <a:off x="1679" y="1566"/>
                <a:ext cx="44" cy="44"/>
              </a:xfrm>
              <a:custGeom>
                <a:avLst/>
                <a:gdLst>
                  <a:gd name="T0" fmla="*/ 72 w 85"/>
                  <a:gd name="T1" fmla="*/ 13 h 85"/>
                  <a:gd name="T2" fmla="*/ 41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1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3" y="0"/>
                      <a:pt x="41" y="0"/>
                    </a:cubicBezTo>
                    <a:cubicBezTo>
                      <a:pt x="31" y="0"/>
                      <a:pt x="21" y="5"/>
                      <a:pt x="13" y="13"/>
                    </a:cubicBezTo>
                    <a:cubicBezTo>
                      <a:pt x="5" y="21"/>
                      <a:pt x="0" y="31"/>
                      <a:pt x="0" y="42"/>
                    </a:cubicBezTo>
                    <a:cubicBezTo>
                      <a:pt x="0" y="55"/>
                      <a:pt x="5" y="64"/>
                      <a:pt x="13" y="72"/>
                    </a:cubicBezTo>
                    <a:cubicBezTo>
                      <a:pt x="21" y="81"/>
                      <a:pt x="31" y="85"/>
                      <a:pt x="41" y="85"/>
                    </a:cubicBezTo>
                    <a:cubicBezTo>
                      <a:pt x="53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213" name="Freeform 531"/>
              <p:cNvSpPr>
                <a:spLocks/>
              </p:cNvSpPr>
              <p:nvPr/>
            </p:nvSpPr>
            <p:spPr bwMode="auto">
              <a:xfrm>
                <a:off x="1679" y="1633"/>
                <a:ext cx="44" cy="44"/>
              </a:xfrm>
              <a:custGeom>
                <a:avLst/>
                <a:gdLst>
                  <a:gd name="T0" fmla="*/ 72 w 85"/>
                  <a:gd name="T1" fmla="*/ 13 h 85"/>
                  <a:gd name="T2" fmla="*/ 41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1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3" y="0"/>
                      <a:pt x="41" y="0"/>
                    </a:cubicBezTo>
                    <a:cubicBezTo>
                      <a:pt x="31" y="0"/>
                      <a:pt x="21" y="5"/>
                      <a:pt x="13" y="13"/>
                    </a:cubicBezTo>
                    <a:cubicBezTo>
                      <a:pt x="5" y="21"/>
                      <a:pt x="0" y="31"/>
                      <a:pt x="0" y="42"/>
                    </a:cubicBezTo>
                    <a:cubicBezTo>
                      <a:pt x="0" y="55"/>
                      <a:pt x="5" y="64"/>
                      <a:pt x="13" y="72"/>
                    </a:cubicBezTo>
                    <a:cubicBezTo>
                      <a:pt x="21" y="81"/>
                      <a:pt x="31" y="85"/>
                      <a:pt x="41" y="85"/>
                    </a:cubicBezTo>
                    <a:cubicBezTo>
                      <a:pt x="53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214" name="Freeform 532"/>
              <p:cNvSpPr>
                <a:spLocks/>
              </p:cNvSpPr>
              <p:nvPr/>
            </p:nvSpPr>
            <p:spPr bwMode="auto">
              <a:xfrm>
                <a:off x="1679" y="1700"/>
                <a:ext cx="44" cy="44"/>
              </a:xfrm>
              <a:custGeom>
                <a:avLst/>
                <a:gdLst>
                  <a:gd name="T0" fmla="*/ 72 w 85"/>
                  <a:gd name="T1" fmla="*/ 13 h 85"/>
                  <a:gd name="T2" fmla="*/ 41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1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3" y="0"/>
                      <a:pt x="41" y="0"/>
                    </a:cubicBezTo>
                    <a:cubicBezTo>
                      <a:pt x="31" y="0"/>
                      <a:pt x="21" y="5"/>
                      <a:pt x="13" y="13"/>
                    </a:cubicBezTo>
                    <a:cubicBezTo>
                      <a:pt x="5" y="21"/>
                      <a:pt x="0" y="31"/>
                      <a:pt x="0" y="42"/>
                    </a:cubicBezTo>
                    <a:cubicBezTo>
                      <a:pt x="0" y="55"/>
                      <a:pt x="5" y="64"/>
                      <a:pt x="13" y="72"/>
                    </a:cubicBezTo>
                    <a:cubicBezTo>
                      <a:pt x="21" y="81"/>
                      <a:pt x="31" y="85"/>
                      <a:pt x="41" y="85"/>
                    </a:cubicBezTo>
                    <a:cubicBezTo>
                      <a:pt x="53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215" name="Freeform 533"/>
              <p:cNvSpPr>
                <a:spLocks/>
              </p:cNvSpPr>
              <p:nvPr/>
            </p:nvSpPr>
            <p:spPr bwMode="auto">
              <a:xfrm>
                <a:off x="1746" y="757"/>
                <a:ext cx="44" cy="44"/>
              </a:xfrm>
              <a:custGeom>
                <a:avLst/>
                <a:gdLst>
                  <a:gd name="T0" fmla="*/ 72 w 85"/>
                  <a:gd name="T1" fmla="*/ 13 h 85"/>
                  <a:gd name="T2" fmla="*/ 42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2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6"/>
                      <a:pt x="53" y="0"/>
                      <a:pt x="42" y="0"/>
                    </a:cubicBezTo>
                    <a:cubicBezTo>
                      <a:pt x="31" y="0"/>
                      <a:pt x="21" y="6"/>
                      <a:pt x="13" y="13"/>
                    </a:cubicBezTo>
                    <a:cubicBezTo>
                      <a:pt x="5" y="21"/>
                      <a:pt x="0" y="32"/>
                      <a:pt x="0" y="42"/>
                    </a:cubicBezTo>
                    <a:cubicBezTo>
                      <a:pt x="0" y="55"/>
                      <a:pt x="5" y="65"/>
                      <a:pt x="13" y="72"/>
                    </a:cubicBezTo>
                    <a:cubicBezTo>
                      <a:pt x="21" y="82"/>
                      <a:pt x="31" y="85"/>
                      <a:pt x="42" y="85"/>
                    </a:cubicBezTo>
                    <a:cubicBezTo>
                      <a:pt x="53" y="85"/>
                      <a:pt x="64" y="82"/>
                      <a:pt x="72" y="72"/>
                    </a:cubicBezTo>
                    <a:cubicBezTo>
                      <a:pt x="81" y="65"/>
                      <a:pt x="85" y="55"/>
                      <a:pt x="85" y="42"/>
                    </a:cubicBezTo>
                    <a:cubicBezTo>
                      <a:pt x="85" y="32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216" name="Freeform 534"/>
              <p:cNvSpPr>
                <a:spLocks/>
              </p:cNvSpPr>
              <p:nvPr/>
            </p:nvSpPr>
            <p:spPr bwMode="auto">
              <a:xfrm>
                <a:off x="1746" y="824"/>
                <a:ext cx="44" cy="44"/>
              </a:xfrm>
              <a:custGeom>
                <a:avLst/>
                <a:gdLst>
                  <a:gd name="T0" fmla="*/ 72 w 85"/>
                  <a:gd name="T1" fmla="*/ 14 h 86"/>
                  <a:gd name="T2" fmla="*/ 42 w 85"/>
                  <a:gd name="T3" fmla="*/ 0 h 86"/>
                  <a:gd name="T4" fmla="*/ 13 w 85"/>
                  <a:gd name="T5" fmla="*/ 14 h 86"/>
                  <a:gd name="T6" fmla="*/ 0 w 85"/>
                  <a:gd name="T7" fmla="*/ 42 h 86"/>
                  <a:gd name="T8" fmla="*/ 13 w 85"/>
                  <a:gd name="T9" fmla="*/ 73 h 86"/>
                  <a:gd name="T10" fmla="*/ 42 w 85"/>
                  <a:gd name="T11" fmla="*/ 86 h 86"/>
                  <a:gd name="T12" fmla="*/ 72 w 85"/>
                  <a:gd name="T13" fmla="*/ 73 h 86"/>
                  <a:gd name="T14" fmla="*/ 85 w 85"/>
                  <a:gd name="T15" fmla="*/ 42 h 86"/>
                  <a:gd name="T16" fmla="*/ 72 w 85"/>
                  <a:gd name="T17" fmla="*/ 14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6">
                    <a:moveTo>
                      <a:pt x="72" y="14"/>
                    </a:moveTo>
                    <a:cubicBezTo>
                      <a:pt x="64" y="6"/>
                      <a:pt x="53" y="0"/>
                      <a:pt x="42" y="0"/>
                    </a:cubicBezTo>
                    <a:cubicBezTo>
                      <a:pt x="31" y="0"/>
                      <a:pt x="21" y="6"/>
                      <a:pt x="13" y="14"/>
                    </a:cubicBezTo>
                    <a:cubicBezTo>
                      <a:pt x="5" y="21"/>
                      <a:pt x="0" y="32"/>
                      <a:pt x="0" y="42"/>
                    </a:cubicBezTo>
                    <a:cubicBezTo>
                      <a:pt x="0" y="55"/>
                      <a:pt x="5" y="65"/>
                      <a:pt x="13" y="73"/>
                    </a:cubicBezTo>
                    <a:cubicBezTo>
                      <a:pt x="21" y="82"/>
                      <a:pt x="31" y="86"/>
                      <a:pt x="42" y="86"/>
                    </a:cubicBezTo>
                    <a:cubicBezTo>
                      <a:pt x="53" y="86"/>
                      <a:pt x="64" y="82"/>
                      <a:pt x="72" y="73"/>
                    </a:cubicBezTo>
                    <a:cubicBezTo>
                      <a:pt x="81" y="65"/>
                      <a:pt x="85" y="55"/>
                      <a:pt x="85" y="42"/>
                    </a:cubicBezTo>
                    <a:cubicBezTo>
                      <a:pt x="85" y="32"/>
                      <a:pt x="81" y="21"/>
                      <a:pt x="72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217" name="Freeform 535"/>
              <p:cNvSpPr>
                <a:spLocks/>
              </p:cNvSpPr>
              <p:nvPr/>
            </p:nvSpPr>
            <p:spPr bwMode="auto">
              <a:xfrm>
                <a:off x="1746" y="892"/>
                <a:ext cx="44" cy="44"/>
              </a:xfrm>
              <a:custGeom>
                <a:avLst/>
                <a:gdLst>
                  <a:gd name="T0" fmla="*/ 72 w 85"/>
                  <a:gd name="T1" fmla="*/ 14 h 86"/>
                  <a:gd name="T2" fmla="*/ 42 w 85"/>
                  <a:gd name="T3" fmla="*/ 0 h 86"/>
                  <a:gd name="T4" fmla="*/ 13 w 85"/>
                  <a:gd name="T5" fmla="*/ 14 h 86"/>
                  <a:gd name="T6" fmla="*/ 0 w 85"/>
                  <a:gd name="T7" fmla="*/ 42 h 86"/>
                  <a:gd name="T8" fmla="*/ 13 w 85"/>
                  <a:gd name="T9" fmla="*/ 73 h 86"/>
                  <a:gd name="T10" fmla="*/ 42 w 85"/>
                  <a:gd name="T11" fmla="*/ 86 h 86"/>
                  <a:gd name="T12" fmla="*/ 72 w 85"/>
                  <a:gd name="T13" fmla="*/ 73 h 86"/>
                  <a:gd name="T14" fmla="*/ 85 w 85"/>
                  <a:gd name="T15" fmla="*/ 42 h 86"/>
                  <a:gd name="T16" fmla="*/ 72 w 85"/>
                  <a:gd name="T17" fmla="*/ 14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6">
                    <a:moveTo>
                      <a:pt x="72" y="14"/>
                    </a:moveTo>
                    <a:cubicBezTo>
                      <a:pt x="64" y="6"/>
                      <a:pt x="53" y="0"/>
                      <a:pt x="42" y="0"/>
                    </a:cubicBezTo>
                    <a:cubicBezTo>
                      <a:pt x="31" y="0"/>
                      <a:pt x="21" y="6"/>
                      <a:pt x="13" y="14"/>
                    </a:cubicBezTo>
                    <a:cubicBezTo>
                      <a:pt x="5" y="21"/>
                      <a:pt x="0" y="32"/>
                      <a:pt x="0" y="42"/>
                    </a:cubicBezTo>
                    <a:cubicBezTo>
                      <a:pt x="0" y="56"/>
                      <a:pt x="5" y="65"/>
                      <a:pt x="13" y="73"/>
                    </a:cubicBezTo>
                    <a:cubicBezTo>
                      <a:pt x="21" y="82"/>
                      <a:pt x="31" y="86"/>
                      <a:pt x="42" y="86"/>
                    </a:cubicBezTo>
                    <a:cubicBezTo>
                      <a:pt x="53" y="86"/>
                      <a:pt x="64" y="82"/>
                      <a:pt x="72" y="73"/>
                    </a:cubicBezTo>
                    <a:cubicBezTo>
                      <a:pt x="81" y="65"/>
                      <a:pt x="85" y="56"/>
                      <a:pt x="85" y="42"/>
                    </a:cubicBezTo>
                    <a:cubicBezTo>
                      <a:pt x="85" y="32"/>
                      <a:pt x="81" y="21"/>
                      <a:pt x="72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218" name="Freeform 536"/>
              <p:cNvSpPr>
                <a:spLocks/>
              </p:cNvSpPr>
              <p:nvPr/>
            </p:nvSpPr>
            <p:spPr bwMode="auto">
              <a:xfrm>
                <a:off x="1746" y="959"/>
                <a:ext cx="44" cy="44"/>
              </a:xfrm>
              <a:custGeom>
                <a:avLst/>
                <a:gdLst>
                  <a:gd name="T0" fmla="*/ 72 w 85"/>
                  <a:gd name="T1" fmla="*/ 13 h 85"/>
                  <a:gd name="T2" fmla="*/ 42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2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3" y="0"/>
                      <a:pt x="42" y="0"/>
                    </a:cubicBezTo>
                    <a:cubicBezTo>
                      <a:pt x="31" y="0"/>
                      <a:pt x="21" y="5"/>
                      <a:pt x="13" y="13"/>
                    </a:cubicBezTo>
                    <a:cubicBezTo>
                      <a:pt x="5" y="21"/>
                      <a:pt x="0" y="31"/>
                      <a:pt x="0" y="42"/>
                    </a:cubicBezTo>
                    <a:cubicBezTo>
                      <a:pt x="0" y="55"/>
                      <a:pt x="5" y="64"/>
                      <a:pt x="13" y="72"/>
                    </a:cubicBezTo>
                    <a:cubicBezTo>
                      <a:pt x="21" y="81"/>
                      <a:pt x="31" y="85"/>
                      <a:pt x="42" y="85"/>
                    </a:cubicBezTo>
                    <a:cubicBezTo>
                      <a:pt x="53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219" name="Freeform 537"/>
              <p:cNvSpPr>
                <a:spLocks/>
              </p:cNvSpPr>
              <p:nvPr/>
            </p:nvSpPr>
            <p:spPr bwMode="auto">
              <a:xfrm>
                <a:off x="1746" y="1027"/>
                <a:ext cx="44" cy="43"/>
              </a:xfrm>
              <a:custGeom>
                <a:avLst/>
                <a:gdLst>
                  <a:gd name="T0" fmla="*/ 72 w 85"/>
                  <a:gd name="T1" fmla="*/ 13 h 85"/>
                  <a:gd name="T2" fmla="*/ 42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2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3" y="0"/>
                      <a:pt x="42" y="0"/>
                    </a:cubicBezTo>
                    <a:cubicBezTo>
                      <a:pt x="31" y="0"/>
                      <a:pt x="21" y="5"/>
                      <a:pt x="13" y="13"/>
                    </a:cubicBezTo>
                    <a:cubicBezTo>
                      <a:pt x="5" y="21"/>
                      <a:pt x="0" y="31"/>
                      <a:pt x="0" y="42"/>
                    </a:cubicBezTo>
                    <a:cubicBezTo>
                      <a:pt x="0" y="55"/>
                      <a:pt x="5" y="64"/>
                      <a:pt x="13" y="72"/>
                    </a:cubicBezTo>
                    <a:cubicBezTo>
                      <a:pt x="21" y="81"/>
                      <a:pt x="31" y="85"/>
                      <a:pt x="42" y="85"/>
                    </a:cubicBezTo>
                    <a:cubicBezTo>
                      <a:pt x="53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220" name="Freeform 538"/>
              <p:cNvSpPr>
                <a:spLocks/>
              </p:cNvSpPr>
              <p:nvPr/>
            </p:nvSpPr>
            <p:spPr bwMode="auto">
              <a:xfrm>
                <a:off x="1746" y="1094"/>
                <a:ext cx="44" cy="44"/>
              </a:xfrm>
              <a:custGeom>
                <a:avLst/>
                <a:gdLst>
                  <a:gd name="T0" fmla="*/ 72 w 85"/>
                  <a:gd name="T1" fmla="*/ 13 h 85"/>
                  <a:gd name="T2" fmla="*/ 42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2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3" y="0"/>
                      <a:pt x="42" y="0"/>
                    </a:cubicBezTo>
                    <a:cubicBezTo>
                      <a:pt x="31" y="0"/>
                      <a:pt x="21" y="5"/>
                      <a:pt x="13" y="13"/>
                    </a:cubicBezTo>
                    <a:cubicBezTo>
                      <a:pt x="5" y="21"/>
                      <a:pt x="0" y="31"/>
                      <a:pt x="0" y="42"/>
                    </a:cubicBezTo>
                    <a:cubicBezTo>
                      <a:pt x="0" y="55"/>
                      <a:pt x="5" y="64"/>
                      <a:pt x="13" y="72"/>
                    </a:cubicBezTo>
                    <a:cubicBezTo>
                      <a:pt x="21" y="81"/>
                      <a:pt x="31" y="85"/>
                      <a:pt x="42" y="85"/>
                    </a:cubicBezTo>
                    <a:cubicBezTo>
                      <a:pt x="53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221" name="Freeform 539"/>
              <p:cNvSpPr>
                <a:spLocks/>
              </p:cNvSpPr>
              <p:nvPr/>
            </p:nvSpPr>
            <p:spPr bwMode="auto">
              <a:xfrm>
                <a:off x="1746" y="1161"/>
                <a:ext cx="44" cy="44"/>
              </a:xfrm>
              <a:custGeom>
                <a:avLst/>
                <a:gdLst>
                  <a:gd name="T0" fmla="*/ 72 w 85"/>
                  <a:gd name="T1" fmla="*/ 13 h 85"/>
                  <a:gd name="T2" fmla="*/ 42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2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3" y="0"/>
                      <a:pt x="42" y="0"/>
                    </a:cubicBezTo>
                    <a:cubicBezTo>
                      <a:pt x="31" y="0"/>
                      <a:pt x="21" y="5"/>
                      <a:pt x="13" y="13"/>
                    </a:cubicBezTo>
                    <a:cubicBezTo>
                      <a:pt x="5" y="21"/>
                      <a:pt x="0" y="31"/>
                      <a:pt x="0" y="42"/>
                    </a:cubicBezTo>
                    <a:cubicBezTo>
                      <a:pt x="0" y="55"/>
                      <a:pt x="5" y="64"/>
                      <a:pt x="13" y="72"/>
                    </a:cubicBezTo>
                    <a:cubicBezTo>
                      <a:pt x="21" y="81"/>
                      <a:pt x="31" y="85"/>
                      <a:pt x="42" y="85"/>
                    </a:cubicBezTo>
                    <a:cubicBezTo>
                      <a:pt x="53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222" name="Freeform 540"/>
              <p:cNvSpPr>
                <a:spLocks/>
              </p:cNvSpPr>
              <p:nvPr/>
            </p:nvSpPr>
            <p:spPr bwMode="auto">
              <a:xfrm>
                <a:off x="1746" y="1296"/>
                <a:ext cx="44" cy="44"/>
              </a:xfrm>
              <a:custGeom>
                <a:avLst/>
                <a:gdLst>
                  <a:gd name="T0" fmla="*/ 72 w 85"/>
                  <a:gd name="T1" fmla="*/ 13 h 85"/>
                  <a:gd name="T2" fmla="*/ 42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2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3" y="0"/>
                      <a:pt x="42" y="0"/>
                    </a:cubicBezTo>
                    <a:cubicBezTo>
                      <a:pt x="31" y="0"/>
                      <a:pt x="21" y="5"/>
                      <a:pt x="13" y="13"/>
                    </a:cubicBezTo>
                    <a:cubicBezTo>
                      <a:pt x="5" y="21"/>
                      <a:pt x="0" y="32"/>
                      <a:pt x="0" y="42"/>
                    </a:cubicBezTo>
                    <a:cubicBezTo>
                      <a:pt x="0" y="55"/>
                      <a:pt x="5" y="64"/>
                      <a:pt x="13" y="72"/>
                    </a:cubicBezTo>
                    <a:cubicBezTo>
                      <a:pt x="21" y="81"/>
                      <a:pt x="31" y="85"/>
                      <a:pt x="42" y="85"/>
                    </a:cubicBezTo>
                    <a:cubicBezTo>
                      <a:pt x="53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2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223" name="Freeform 541"/>
              <p:cNvSpPr>
                <a:spLocks/>
              </p:cNvSpPr>
              <p:nvPr/>
            </p:nvSpPr>
            <p:spPr bwMode="auto">
              <a:xfrm>
                <a:off x="1746" y="1363"/>
                <a:ext cx="44" cy="44"/>
              </a:xfrm>
              <a:custGeom>
                <a:avLst/>
                <a:gdLst>
                  <a:gd name="T0" fmla="*/ 72 w 85"/>
                  <a:gd name="T1" fmla="*/ 13 h 85"/>
                  <a:gd name="T2" fmla="*/ 42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2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6"/>
                      <a:pt x="53" y="0"/>
                      <a:pt x="42" y="0"/>
                    </a:cubicBezTo>
                    <a:cubicBezTo>
                      <a:pt x="31" y="0"/>
                      <a:pt x="21" y="6"/>
                      <a:pt x="13" y="13"/>
                    </a:cubicBezTo>
                    <a:cubicBezTo>
                      <a:pt x="5" y="21"/>
                      <a:pt x="0" y="32"/>
                      <a:pt x="0" y="42"/>
                    </a:cubicBezTo>
                    <a:cubicBezTo>
                      <a:pt x="0" y="55"/>
                      <a:pt x="5" y="64"/>
                      <a:pt x="13" y="72"/>
                    </a:cubicBezTo>
                    <a:cubicBezTo>
                      <a:pt x="21" y="82"/>
                      <a:pt x="31" y="85"/>
                      <a:pt x="42" y="85"/>
                    </a:cubicBezTo>
                    <a:cubicBezTo>
                      <a:pt x="53" y="85"/>
                      <a:pt x="64" y="82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2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224" name="Freeform 542"/>
              <p:cNvSpPr>
                <a:spLocks/>
              </p:cNvSpPr>
              <p:nvPr/>
            </p:nvSpPr>
            <p:spPr bwMode="auto">
              <a:xfrm>
                <a:off x="1746" y="1431"/>
                <a:ext cx="44" cy="44"/>
              </a:xfrm>
              <a:custGeom>
                <a:avLst/>
                <a:gdLst>
                  <a:gd name="T0" fmla="*/ 72 w 85"/>
                  <a:gd name="T1" fmla="*/ 13 h 86"/>
                  <a:gd name="T2" fmla="*/ 42 w 85"/>
                  <a:gd name="T3" fmla="*/ 0 h 86"/>
                  <a:gd name="T4" fmla="*/ 13 w 85"/>
                  <a:gd name="T5" fmla="*/ 13 h 86"/>
                  <a:gd name="T6" fmla="*/ 0 w 85"/>
                  <a:gd name="T7" fmla="*/ 42 h 86"/>
                  <a:gd name="T8" fmla="*/ 13 w 85"/>
                  <a:gd name="T9" fmla="*/ 72 h 86"/>
                  <a:gd name="T10" fmla="*/ 42 w 85"/>
                  <a:gd name="T11" fmla="*/ 86 h 86"/>
                  <a:gd name="T12" fmla="*/ 72 w 85"/>
                  <a:gd name="T13" fmla="*/ 72 h 86"/>
                  <a:gd name="T14" fmla="*/ 85 w 85"/>
                  <a:gd name="T15" fmla="*/ 42 h 86"/>
                  <a:gd name="T16" fmla="*/ 72 w 85"/>
                  <a:gd name="T17" fmla="*/ 1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6">
                    <a:moveTo>
                      <a:pt x="72" y="13"/>
                    </a:moveTo>
                    <a:cubicBezTo>
                      <a:pt x="64" y="6"/>
                      <a:pt x="53" y="0"/>
                      <a:pt x="42" y="0"/>
                    </a:cubicBezTo>
                    <a:cubicBezTo>
                      <a:pt x="31" y="0"/>
                      <a:pt x="21" y="6"/>
                      <a:pt x="13" y="13"/>
                    </a:cubicBezTo>
                    <a:cubicBezTo>
                      <a:pt x="5" y="21"/>
                      <a:pt x="0" y="32"/>
                      <a:pt x="0" y="42"/>
                    </a:cubicBezTo>
                    <a:cubicBezTo>
                      <a:pt x="0" y="55"/>
                      <a:pt x="5" y="65"/>
                      <a:pt x="13" y="72"/>
                    </a:cubicBezTo>
                    <a:cubicBezTo>
                      <a:pt x="21" y="82"/>
                      <a:pt x="31" y="86"/>
                      <a:pt x="42" y="86"/>
                    </a:cubicBezTo>
                    <a:cubicBezTo>
                      <a:pt x="53" y="86"/>
                      <a:pt x="64" y="82"/>
                      <a:pt x="72" y="72"/>
                    </a:cubicBezTo>
                    <a:cubicBezTo>
                      <a:pt x="81" y="65"/>
                      <a:pt x="85" y="55"/>
                      <a:pt x="85" y="42"/>
                    </a:cubicBezTo>
                    <a:cubicBezTo>
                      <a:pt x="85" y="32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225" name="Freeform 543"/>
              <p:cNvSpPr>
                <a:spLocks/>
              </p:cNvSpPr>
              <p:nvPr/>
            </p:nvSpPr>
            <p:spPr bwMode="auto">
              <a:xfrm>
                <a:off x="1746" y="1498"/>
                <a:ext cx="44" cy="44"/>
              </a:xfrm>
              <a:custGeom>
                <a:avLst/>
                <a:gdLst>
                  <a:gd name="T0" fmla="*/ 72 w 85"/>
                  <a:gd name="T1" fmla="*/ 14 h 86"/>
                  <a:gd name="T2" fmla="*/ 42 w 85"/>
                  <a:gd name="T3" fmla="*/ 0 h 86"/>
                  <a:gd name="T4" fmla="*/ 13 w 85"/>
                  <a:gd name="T5" fmla="*/ 14 h 86"/>
                  <a:gd name="T6" fmla="*/ 0 w 85"/>
                  <a:gd name="T7" fmla="*/ 42 h 86"/>
                  <a:gd name="T8" fmla="*/ 13 w 85"/>
                  <a:gd name="T9" fmla="*/ 73 h 86"/>
                  <a:gd name="T10" fmla="*/ 42 w 85"/>
                  <a:gd name="T11" fmla="*/ 86 h 86"/>
                  <a:gd name="T12" fmla="*/ 72 w 85"/>
                  <a:gd name="T13" fmla="*/ 73 h 86"/>
                  <a:gd name="T14" fmla="*/ 85 w 85"/>
                  <a:gd name="T15" fmla="*/ 42 h 86"/>
                  <a:gd name="T16" fmla="*/ 72 w 85"/>
                  <a:gd name="T17" fmla="*/ 14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6">
                    <a:moveTo>
                      <a:pt x="72" y="14"/>
                    </a:moveTo>
                    <a:cubicBezTo>
                      <a:pt x="64" y="6"/>
                      <a:pt x="53" y="0"/>
                      <a:pt x="42" y="0"/>
                    </a:cubicBezTo>
                    <a:cubicBezTo>
                      <a:pt x="31" y="0"/>
                      <a:pt x="21" y="6"/>
                      <a:pt x="13" y="14"/>
                    </a:cubicBezTo>
                    <a:cubicBezTo>
                      <a:pt x="5" y="21"/>
                      <a:pt x="0" y="32"/>
                      <a:pt x="0" y="42"/>
                    </a:cubicBezTo>
                    <a:cubicBezTo>
                      <a:pt x="0" y="56"/>
                      <a:pt x="5" y="65"/>
                      <a:pt x="13" y="73"/>
                    </a:cubicBezTo>
                    <a:cubicBezTo>
                      <a:pt x="21" y="82"/>
                      <a:pt x="31" y="86"/>
                      <a:pt x="42" y="86"/>
                    </a:cubicBezTo>
                    <a:cubicBezTo>
                      <a:pt x="53" y="86"/>
                      <a:pt x="64" y="82"/>
                      <a:pt x="72" y="73"/>
                    </a:cubicBezTo>
                    <a:cubicBezTo>
                      <a:pt x="81" y="65"/>
                      <a:pt x="85" y="56"/>
                      <a:pt x="85" y="42"/>
                    </a:cubicBezTo>
                    <a:cubicBezTo>
                      <a:pt x="85" y="32"/>
                      <a:pt x="81" y="21"/>
                      <a:pt x="72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226" name="Freeform 544"/>
              <p:cNvSpPr>
                <a:spLocks/>
              </p:cNvSpPr>
              <p:nvPr/>
            </p:nvSpPr>
            <p:spPr bwMode="auto">
              <a:xfrm>
                <a:off x="1746" y="1566"/>
                <a:ext cx="44" cy="44"/>
              </a:xfrm>
              <a:custGeom>
                <a:avLst/>
                <a:gdLst>
                  <a:gd name="T0" fmla="*/ 72 w 85"/>
                  <a:gd name="T1" fmla="*/ 13 h 85"/>
                  <a:gd name="T2" fmla="*/ 42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2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3" y="0"/>
                      <a:pt x="42" y="0"/>
                    </a:cubicBezTo>
                    <a:cubicBezTo>
                      <a:pt x="31" y="0"/>
                      <a:pt x="21" y="5"/>
                      <a:pt x="13" y="13"/>
                    </a:cubicBezTo>
                    <a:cubicBezTo>
                      <a:pt x="5" y="21"/>
                      <a:pt x="0" y="31"/>
                      <a:pt x="0" y="42"/>
                    </a:cubicBezTo>
                    <a:cubicBezTo>
                      <a:pt x="0" y="55"/>
                      <a:pt x="5" y="64"/>
                      <a:pt x="13" y="72"/>
                    </a:cubicBezTo>
                    <a:cubicBezTo>
                      <a:pt x="21" y="81"/>
                      <a:pt x="31" y="85"/>
                      <a:pt x="42" y="85"/>
                    </a:cubicBezTo>
                    <a:cubicBezTo>
                      <a:pt x="53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227" name="Freeform 545"/>
              <p:cNvSpPr>
                <a:spLocks/>
              </p:cNvSpPr>
              <p:nvPr/>
            </p:nvSpPr>
            <p:spPr bwMode="auto">
              <a:xfrm>
                <a:off x="1814" y="757"/>
                <a:ext cx="43" cy="44"/>
              </a:xfrm>
              <a:custGeom>
                <a:avLst/>
                <a:gdLst>
                  <a:gd name="T0" fmla="*/ 72 w 85"/>
                  <a:gd name="T1" fmla="*/ 13 h 85"/>
                  <a:gd name="T2" fmla="*/ 42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2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6"/>
                      <a:pt x="54" y="0"/>
                      <a:pt x="42" y="0"/>
                    </a:cubicBezTo>
                    <a:cubicBezTo>
                      <a:pt x="31" y="0"/>
                      <a:pt x="21" y="6"/>
                      <a:pt x="13" y="13"/>
                    </a:cubicBezTo>
                    <a:cubicBezTo>
                      <a:pt x="5" y="21"/>
                      <a:pt x="0" y="32"/>
                      <a:pt x="0" y="42"/>
                    </a:cubicBezTo>
                    <a:cubicBezTo>
                      <a:pt x="0" y="55"/>
                      <a:pt x="5" y="65"/>
                      <a:pt x="13" y="72"/>
                    </a:cubicBezTo>
                    <a:cubicBezTo>
                      <a:pt x="21" y="82"/>
                      <a:pt x="31" y="85"/>
                      <a:pt x="42" y="85"/>
                    </a:cubicBezTo>
                    <a:cubicBezTo>
                      <a:pt x="54" y="85"/>
                      <a:pt x="64" y="82"/>
                      <a:pt x="72" y="72"/>
                    </a:cubicBezTo>
                    <a:cubicBezTo>
                      <a:pt x="81" y="65"/>
                      <a:pt x="85" y="55"/>
                      <a:pt x="85" y="42"/>
                    </a:cubicBezTo>
                    <a:cubicBezTo>
                      <a:pt x="85" y="32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228" name="Freeform 546"/>
              <p:cNvSpPr>
                <a:spLocks/>
              </p:cNvSpPr>
              <p:nvPr/>
            </p:nvSpPr>
            <p:spPr bwMode="auto">
              <a:xfrm>
                <a:off x="1814" y="824"/>
                <a:ext cx="43" cy="44"/>
              </a:xfrm>
              <a:custGeom>
                <a:avLst/>
                <a:gdLst>
                  <a:gd name="T0" fmla="*/ 72 w 85"/>
                  <a:gd name="T1" fmla="*/ 14 h 86"/>
                  <a:gd name="T2" fmla="*/ 42 w 85"/>
                  <a:gd name="T3" fmla="*/ 0 h 86"/>
                  <a:gd name="T4" fmla="*/ 13 w 85"/>
                  <a:gd name="T5" fmla="*/ 14 h 86"/>
                  <a:gd name="T6" fmla="*/ 0 w 85"/>
                  <a:gd name="T7" fmla="*/ 42 h 86"/>
                  <a:gd name="T8" fmla="*/ 13 w 85"/>
                  <a:gd name="T9" fmla="*/ 73 h 86"/>
                  <a:gd name="T10" fmla="*/ 42 w 85"/>
                  <a:gd name="T11" fmla="*/ 86 h 86"/>
                  <a:gd name="T12" fmla="*/ 72 w 85"/>
                  <a:gd name="T13" fmla="*/ 73 h 86"/>
                  <a:gd name="T14" fmla="*/ 85 w 85"/>
                  <a:gd name="T15" fmla="*/ 42 h 86"/>
                  <a:gd name="T16" fmla="*/ 72 w 85"/>
                  <a:gd name="T17" fmla="*/ 14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6">
                    <a:moveTo>
                      <a:pt x="72" y="14"/>
                    </a:moveTo>
                    <a:cubicBezTo>
                      <a:pt x="64" y="6"/>
                      <a:pt x="54" y="0"/>
                      <a:pt x="42" y="0"/>
                    </a:cubicBezTo>
                    <a:cubicBezTo>
                      <a:pt x="31" y="0"/>
                      <a:pt x="21" y="6"/>
                      <a:pt x="13" y="14"/>
                    </a:cubicBezTo>
                    <a:cubicBezTo>
                      <a:pt x="5" y="21"/>
                      <a:pt x="0" y="32"/>
                      <a:pt x="0" y="42"/>
                    </a:cubicBezTo>
                    <a:cubicBezTo>
                      <a:pt x="0" y="55"/>
                      <a:pt x="5" y="65"/>
                      <a:pt x="13" y="73"/>
                    </a:cubicBezTo>
                    <a:cubicBezTo>
                      <a:pt x="21" y="82"/>
                      <a:pt x="31" y="86"/>
                      <a:pt x="42" y="86"/>
                    </a:cubicBezTo>
                    <a:cubicBezTo>
                      <a:pt x="54" y="86"/>
                      <a:pt x="64" y="82"/>
                      <a:pt x="72" y="73"/>
                    </a:cubicBezTo>
                    <a:cubicBezTo>
                      <a:pt x="81" y="65"/>
                      <a:pt x="85" y="55"/>
                      <a:pt x="85" y="42"/>
                    </a:cubicBezTo>
                    <a:cubicBezTo>
                      <a:pt x="85" y="32"/>
                      <a:pt x="81" y="21"/>
                      <a:pt x="72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229" name="Freeform 547"/>
              <p:cNvSpPr>
                <a:spLocks/>
              </p:cNvSpPr>
              <p:nvPr/>
            </p:nvSpPr>
            <p:spPr bwMode="auto">
              <a:xfrm>
                <a:off x="1814" y="892"/>
                <a:ext cx="43" cy="44"/>
              </a:xfrm>
              <a:custGeom>
                <a:avLst/>
                <a:gdLst>
                  <a:gd name="T0" fmla="*/ 72 w 85"/>
                  <a:gd name="T1" fmla="*/ 14 h 86"/>
                  <a:gd name="T2" fmla="*/ 42 w 85"/>
                  <a:gd name="T3" fmla="*/ 0 h 86"/>
                  <a:gd name="T4" fmla="*/ 13 w 85"/>
                  <a:gd name="T5" fmla="*/ 14 h 86"/>
                  <a:gd name="T6" fmla="*/ 0 w 85"/>
                  <a:gd name="T7" fmla="*/ 42 h 86"/>
                  <a:gd name="T8" fmla="*/ 13 w 85"/>
                  <a:gd name="T9" fmla="*/ 73 h 86"/>
                  <a:gd name="T10" fmla="*/ 42 w 85"/>
                  <a:gd name="T11" fmla="*/ 86 h 86"/>
                  <a:gd name="T12" fmla="*/ 72 w 85"/>
                  <a:gd name="T13" fmla="*/ 73 h 86"/>
                  <a:gd name="T14" fmla="*/ 85 w 85"/>
                  <a:gd name="T15" fmla="*/ 42 h 86"/>
                  <a:gd name="T16" fmla="*/ 72 w 85"/>
                  <a:gd name="T17" fmla="*/ 14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6">
                    <a:moveTo>
                      <a:pt x="72" y="14"/>
                    </a:moveTo>
                    <a:cubicBezTo>
                      <a:pt x="64" y="6"/>
                      <a:pt x="54" y="0"/>
                      <a:pt x="42" y="0"/>
                    </a:cubicBezTo>
                    <a:cubicBezTo>
                      <a:pt x="31" y="0"/>
                      <a:pt x="21" y="6"/>
                      <a:pt x="13" y="14"/>
                    </a:cubicBezTo>
                    <a:cubicBezTo>
                      <a:pt x="5" y="21"/>
                      <a:pt x="0" y="32"/>
                      <a:pt x="0" y="42"/>
                    </a:cubicBezTo>
                    <a:cubicBezTo>
                      <a:pt x="0" y="56"/>
                      <a:pt x="5" y="65"/>
                      <a:pt x="13" y="73"/>
                    </a:cubicBezTo>
                    <a:cubicBezTo>
                      <a:pt x="21" y="82"/>
                      <a:pt x="31" y="86"/>
                      <a:pt x="42" y="86"/>
                    </a:cubicBezTo>
                    <a:cubicBezTo>
                      <a:pt x="54" y="86"/>
                      <a:pt x="64" y="82"/>
                      <a:pt x="72" y="73"/>
                    </a:cubicBezTo>
                    <a:cubicBezTo>
                      <a:pt x="81" y="65"/>
                      <a:pt x="85" y="56"/>
                      <a:pt x="85" y="42"/>
                    </a:cubicBezTo>
                    <a:cubicBezTo>
                      <a:pt x="85" y="32"/>
                      <a:pt x="81" y="21"/>
                      <a:pt x="72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230" name="Freeform 548"/>
              <p:cNvSpPr>
                <a:spLocks/>
              </p:cNvSpPr>
              <p:nvPr/>
            </p:nvSpPr>
            <p:spPr bwMode="auto">
              <a:xfrm>
                <a:off x="1814" y="959"/>
                <a:ext cx="43" cy="44"/>
              </a:xfrm>
              <a:custGeom>
                <a:avLst/>
                <a:gdLst>
                  <a:gd name="T0" fmla="*/ 72 w 85"/>
                  <a:gd name="T1" fmla="*/ 13 h 85"/>
                  <a:gd name="T2" fmla="*/ 42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2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4" y="0"/>
                      <a:pt x="42" y="0"/>
                    </a:cubicBezTo>
                    <a:cubicBezTo>
                      <a:pt x="31" y="0"/>
                      <a:pt x="21" y="5"/>
                      <a:pt x="13" y="13"/>
                    </a:cubicBezTo>
                    <a:cubicBezTo>
                      <a:pt x="5" y="21"/>
                      <a:pt x="0" y="31"/>
                      <a:pt x="0" y="42"/>
                    </a:cubicBezTo>
                    <a:cubicBezTo>
                      <a:pt x="0" y="55"/>
                      <a:pt x="5" y="64"/>
                      <a:pt x="13" y="72"/>
                    </a:cubicBezTo>
                    <a:cubicBezTo>
                      <a:pt x="21" y="81"/>
                      <a:pt x="31" y="85"/>
                      <a:pt x="42" y="85"/>
                    </a:cubicBezTo>
                    <a:cubicBezTo>
                      <a:pt x="54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231" name="Freeform 549"/>
              <p:cNvSpPr>
                <a:spLocks/>
              </p:cNvSpPr>
              <p:nvPr/>
            </p:nvSpPr>
            <p:spPr bwMode="auto">
              <a:xfrm>
                <a:off x="1814" y="1027"/>
                <a:ext cx="43" cy="43"/>
              </a:xfrm>
              <a:custGeom>
                <a:avLst/>
                <a:gdLst>
                  <a:gd name="T0" fmla="*/ 72 w 85"/>
                  <a:gd name="T1" fmla="*/ 13 h 85"/>
                  <a:gd name="T2" fmla="*/ 42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2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4" y="0"/>
                      <a:pt x="42" y="0"/>
                    </a:cubicBezTo>
                    <a:cubicBezTo>
                      <a:pt x="31" y="0"/>
                      <a:pt x="21" y="5"/>
                      <a:pt x="13" y="13"/>
                    </a:cubicBezTo>
                    <a:cubicBezTo>
                      <a:pt x="5" y="21"/>
                      <a:pt x="0" y="31"/>
                      <a:pt x="0" y="42"/>
                    </a:cubicBezTo>
                    <a:cubicBezTo>
                      <a:pt x="0" y="55"/>
                      <a:pt x="5" y="64"/>
                      <a:pt x="13" y="72"/>
                    </a:cubicBezTo>
                    <a:cubicBezTo>
                      <a:pt x="21" y="81"/>
                      <a:pt x="31" y="85"/>
                      <a:pt x="42" y="85"/>
                    </a:cubicBezTo>
                    <a:cubicBezTo>
                      <a:pt x="54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232" name="Freeform 550"/>
              <p:cNvSpPr>
                <a:spLocks/>
              </p:cNvSpPr>
              <p:nvPr/>
            </p:nvSpPr>
            <p:spPr bwMode="auto">
              <a:xfrm>
                <a:off x="1814" y="1363"/>
                <a:ext cx="43" cy="44"/>
              </a:xfrm>
              <a:custGeom>
                <a:avLst/>
                <a:gdLst>
                  <a:gd name="T0" fmla="*/ 72 w 85"/>
                  <a:gd name="T1" fmla="*/ 13 h 85"/>
                  <a:gd name="T2" fmla="*/ 42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2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6"/>
                      <a:pt x="54" y="0"/>
                      <a:pt x="42" y="0"/>
                    </a:cubicBezTo>
                    <a:cubicBezTo>
                      <a:pt x="31" y="0"/>
                      <a:pt x="21" y="6"/>
                      <a:pt x="13" y="13"/>
                    </a:cubicBezTo>
                    <a:cubicBezTo>
                      <a:pt x="5" y="21"/>
                      <a:pt x="0" y="32"/>
                      <a:pt x="0" y="42"/>
                    </a:cubicBezTo>
                    <a:cubicBezTo>
                      <a:pt x="0" y="55"/>
                      <a:pt x="5" y="64"/>
                      <a:pt x="13" y="72"/>
                    </a:cubicBezTo>
                    <a:cubicBezTo>
                      <a:pt x="21" y="82"/>
                      <a:pt x="31" y="85"/>
                      <a:pt x="42" y="85"/>
                    </a:cubicBezTo>
                    <a:cubicBezTo>
                      <a:pt x="54" y="85"/>
                      <a:pt x="64" y="82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2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233" name="Freeform 551"/>
              <p:cNvSpPr>
                <a:spLocks/>
              </p:cNvSpPr>
              <p:nvPr/>
            </p:nvSpPr>
            <p:spPr bwMode="auto">
              <a:xfrm>
                <a:off x="1814" y="1431"/>
                <a:ext cx="43" cy="44"/>
              </a:xfrm>
              <a:custGeom>
                <a:avLst/>
                <a:gdLst>
                  <a:gd name="T0" fmla="*/ 72 w 85"/>
                  <a:gd name="T1" fmla="*/ 13 h 86"/>
                  <a:gd name="T2" fmla="*/ 42 w 85"/>
                  <a:gd name="T3" fmla="*/ 0 h 86"/>
                  <a:gd name="T4" fmla="*/ 13 w 85"/>
                  <a:gd name="T5" fmla="*/ 13 h 86"/>
                  <a:gd name="T6" fmla="*/ 0 w 85"/>
                  <a:gd name="T7" fmla="*/ 42 h 86"/>
                  <a:gd name="T8" fmla="*/ 13 w 85"/>
                  <a:gd name="T9" fmla="*/ 72 h 86"/>
                  <a:gd name="T10" fmla="*/ 42 w 85"/>
                  <a:gd name="T11" fmla="*/ 86 h 86"/>
                  <a:gd name="T12" fmla="*/ 72 w 85"/>
                  <a:gd name="T13" fmla="*/ 72 h 86"/>
                  <a:gd name="T14" fmla="*/ 85 w 85"/>
                  <a:gd name="T15" fmla="*/ 42 h 86"/>
                  <a:gd name="T16" fmla="*/ 72 w 85"/>
                  <a:gd name="T17" fmla="*/ 1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6">
                    <a:moveTo>
                      <a:pt x="72" y="13"/>
                    </a:moveTo>
                    <a:cubicBezTo>
                      <a:pt x="64" y="6"/>
                      <a:pt x="54" y="0"/>
                      <a:pt x="42" y="0"/>
                    </a:cubicBezTo>
                    <a:cubicBezTo>
                      <a:pt x="31" y="0"/>
                      <a:pt x="21" y="6"/>
                      <a:pt x="13" y="13"/>
                    </a:cubicBezTo>
                    <a:cubicBezTo>
                      <a:pt x="5" y="21"/>
                      <a:pt x="0" y="32"/>
                      <a:pt x="0" y="42"/>
                    </a:cubicBezTo>
                    <a:cubicBezTo>
                      <a:pt x="0" y="55"/>
                      <a:pt x="5" y="65"/>
                      <a:pt x="13" y="72"/>
                    </a:cubicBezTo>
                    <a:cubicBezTo>
                      <a:pt x="21" y="82"/>
                      <a:pt x="31" y="86"/>
                      <a:pt x="42" y="86"/>
                    </a:cubicBezTo>
                    <a:cubicBezTo>
                      <a:pt x="54" y="86"/>
                      <a:pt x="64" y="82"/>
                      <a:pt x="72" y="72"/>
                    </a:cubicBezTo>
                    <a:cubicBezTo>
                      <a:pt x="81" y="65"/>
                      <a:pt x="85" y="55"/>
                      <a:pt x="85" y="42"/>
                    </a:cubicBezTo>
                    <a:cubicBezTo>
                      <a:pt x="85" y="32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234" name="Freeform 552"/>
              <p:cNvSpPr>
                <a:spLocks/>
              </p:cNvSpPr>
              <p:nvPr/>
            </p:nvSpPr>
            <p:spPr bwMode="auto">
              <a:xfrm>
                <a:off x="1814" y="1498"/>
                <a:ext cx="43" cy="44"/>
              </a:xfrm>
              <a:custGeom>
                <a:avLst/>
                <a:gdLst>
                  <a:gd name="T0" fmla="*/ 72 w 85"/>
                  <a:gd name="T1" fmla="*/ 14 h 86"/>
                  <a:gd name="T2" fmla="*/ 42 w 85"/>
                  <a:gd name="T3" fmla="*/ 0 h 86"/>
                  <a:gd name="T4" fmla="*/ 13 w 85"/>
                  <a:gd name="T5" fmla="*/ 14 h 86"/>
                  <a:gd name="T6" fmla="*/ 0 w 85"/>
                  <a:gd name="T7" fmla="*/ 42 h 86"/>
                  <a:gd name="T8" fmla="*/ 13 w 85"/>
                  <a:gd name="T9" fmla="*/ 73 h 86"/>
                  <a:gd name="T10" fmla="*/ 42 w 85"/>
                  <a:gd name="T11" fmla="*/ 86 h 86"/>
                  <a:gd name="T12" fmla="*/ 72 w 85"/>
                  <a:gd name="T13" fmla="*/ 73 h 86"/>
                  <a:gd name="T14" fmla="*/ 85 w 85"/>
                  <a:gd name="T15" fmla="*/ 42 h 86"/>
                  <a:gd name="T16" fmla="*/ 72 w 85"/>
                  <a:gd name="T17" fmla="*/ 14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6">
                    <a:moveTo>
                      <a:pt x="72" y="14"/>
                    </a:moveTo>
                    <a:cubicBezTo>
                      <a:pt x="64" y="6"/>
                      <a:pt x="54" y="0"/>
                      <a:pt x="42" y="0"/>
                    </a:cubicBezTo>
                    <a:cubicBezTo>
                      <a:pt x="31" y="0"/>
                      <a:pt x="21" y="6"/>
                      <a:pt x="13" y="14"/>
                    </a:cubicBezTo>
                    <a:cubicBezTo>
                      <a:pt x="5" y="21"/>
                      <a:pt x="0" y="32"/>
                      <a:pt x="0" y="42"/>
                    </a:cubicBezTo>
                    <a:cubicBezTo>
                      <a:pt x="0" y="56"/>
                      <a:pt x="5" y="65"/>
                      <a:pt x="13" y="73"/>
                    </a:cubicBezTo>
                    <a:cubicBezTo>
                      <a:pt x="21" y="82"/>
                      <a:pt x="31" y="86"/>
                      <a:pt x="42" y="86"/>
                    </a:cubicBezTo>
                    <a:cubicBezTo>
                      <a:pt x="54" y="86"/>
                      <a:pt x="64" y="82"/>
                      <a:pt x="72" y="73"/>
                    </a:cubicBezTo>
                    <a:cubicBezTo>
                      <a:pt x="81" y="65"/>
                      <a:pt x="85" y="56"/>
                      <a:pt x="85" y="42"/>
                    </a:cubicBezTo>
                    <a:cubicBezTo>
                      <a:pt x="85" y="32"/>
                      <a:pt x="81" y="21"/>
                      <a:pt x="72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235" name="Freeform 553"/>
              <p:cNvSpPr>
                <a:spLocks/>
              </p:cNvSpPr>
              <p:nvPr/>
            </p:nvSpPr>
            <p:spPr bwMode="auto">
              <a:xfrm>
                <a:off x="1814" y="1566"/>
                <a:ext cx="43" cy="44"/>
              </a:xfrm>
              <a:custGeom>
                <a:avLst/>
                <a:gdLst>
                  <a:gd name="T0" fmla="*/ 72 w 85"/>
                  <a:gd name="T1" fmla="*/ 13 h 85"/>
                  <a:gd name="T2" fmla="*/ 42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2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4" y="0"/>
                      <a:pt x="42" y="0"/>
                    </a:cubicBezTo>
                    <a:cubicBezTo>
                      <a:pt x="31" y="0"/>
                      <a:pt x="21" y="5"/>
                      <a:pt x="13" y="13"/>
                    </a:cubicBezTo>
                    <a:cubicBezTo>
                      <a:pt x="5" y="21"/>
                      <a:pt x="0" y="31"/>
                      <a:pt x="0" y="42"/>
                    </a:cubicBezTo>
                    <a:cubicBezTo>
                      <a:pt x="0" y="55"/>
                      <a:pt x="5" y="64"/>
                      <a:pt x="13" y="72"/>
                    </a:cubicBezTo>
                    <a:cubicBezTo>
                      <a:pt x="21" y="81"/>
                      <a:pt x="31" y="85"/>
                      <a:pt x="42" y="85"/>
                    </a:cubicBezTo>
                    <a:cubicBezTo>
                      <a:pt x="54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236" name="Freeform 554"/>
              <p:cNvSpPr>
                <a:spLocks/>
              </p:cNvSpPr>
              <p:nvPr/>
            </p:nvSpPr>
            <p:spPr bwMode="auto">
              <a:xfrm>
                <a:off x="1881" y="1633"/>
                <a:ext cx="44" cy="44"/>
              </a:xfrm>
              <a:custGeom>
                <a:avLst/>
                <a:gdLst>
                  <a:gd name="T0" fmla="*/ 72 w 85"/>
                  <a:gd name="T1" fmla="*/ 13 h 85"/>
                  <a:gd name="T2" fmla="*/ 42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2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4" y="0"/>
                      <a:pt x="42" y="0"/>
                    </a:cubicBezTo>
                    <a:cubicBezTo>
                      <a:pt x="31" y="0"/>
                      <a:pt x="21" y="5"/>
                      <a:pt x="13" y="13"/>
                    </a:cubicBezTo>
                    <a:cubicBezTo>
                      <a:pt x="5" y="21"/>
                      <a:pt x="0" y="31"/>
                      <a:pt x="0" y="42"/>
                    </a:cubicBezTo>
                    <a:cubicBezTo>
                      <a:pt x="0" y="55"/>
                      <a:pt x="5" y="64"/>
                      <a:pt x="13" y="72"/>
                    </a:cubicBezTo>
                    <a:cubicBezTo>
                      <a:pt x="21" y="81"/>
                      <a:pt x="31" y="85"/>
                      <a:pt x="42" y="85"/>
                    </a:cubicBezTo>
                    <a:cubicBezTo>
                      <a:pt x="54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237" name="Freeform 555"/>
              <p:cNvSpPr>
                <a:spLocks/>
              </p:cNvSpPr>
              <p:nvPr/>
            </p:nvSpPr>
            <p:spPr bwMode="auto">
              <a:xfrm>
                <a:off x="1746" y="690"/>
                <a:ext cx="44" cy="43"/>
              </a:xfrm>
              <a:custGeom>
                <a:avLst/>
                <a:gdLst>
                  <a:gd name="T0" fmla="*/ 72 w 85"/>
                  <a:gd name="T1" fmla="*/ 13 h 85"/>
                  <a:gd name="T2" fmla="*/ 42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2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3" y="0"/>
                      <a:pt x="42" y="0"/>
                    </a:cubicBezTo>
                    <a:cubicBezTo>
                      <a:pt x="31" y="0"/>
                      <a:pt x="21" y="5"/>
                      <a:pt x="13" y="13"/>
                    </a:cubicBezTo>
                    <a:cubicBezTo>
                      <a:pt x="5" y="21"/>
                      <a:pt x="0" y="32"/>
                      <a:pt x="0" y="42"/>
                    </a:cubicBezTo>
                    <a:cubicBezTo>
                      <a:pt x="0" y="55"/>
                      <a:pt x="5" y="64"/>
                      <a:pt x="13" y="72"/>
                    </a:cubicBezTo>
                    <a:cubicBezTo>
                      <a:pt x="21" y="81"/>
                      <a:pt x="31" y="85"/>
                      <a:pt x="42" y="85"/>
                    </a:cubicBezTo>
                    <a:cubicBezTo>
                      <a:pt x="53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2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238" name="Freeform 556"/>
              <p:cNvSpPr>
                <a:spLocks/>
              </p:cNvSpPr>
              <p:nvPr/>
            </p:nvSpPr>
            <p:spPr bwMode="auto">
              <a:xfrm>
                <a:off x="1814" y="622"/>
                <a:ext cx="43" cy="44"/>
              </a:xfrm>
              <a:custGeom>
                <a:avLst/>
                <a:gdLst>
                  <a:gd name="T0" fmla="*/ 72 w 85"/>
                  <a:gd name="T1" fmla="*/ 13 h 85"/>
                  <a:gd name="T2" fmla="*/ 42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2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4" y="0"/>
                      <a:pt x="42" y="0"/>
                    </a:cubicBezTo>
                    <a:cubicBezTo>
                      <a:pt x="31" y="0"/>
                      <a:pt x="21" y="5"/>
                      <a:pt x="13" y="13"/>
                    </a:cubicBezTo>
                    <a:cubicBezTo>
                      <a:pt x="5" y="21"/>
                      <a:pt x="0" y="32"/>
                      <a:pt x="0" y="42"/>
                    </a:cubicBezTo>
                    <a:cubicBezTo>
                      <a:pt x="0" y="55"/>
                      <a:pt x="5" y="64"/>
                      <a:pt x="13" y="72"/>
                    </a:cubicBezTo>
                    <a:cubicBezTo>
                      <a:pt x="21" y="81"/>
                      <a:pt x="31" y="85"/>
                      <a:pt x="42" y="85"/>
                    </a:cubicBezTo>
                    <a:cubicBezTo>
                      <a:pt x="54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2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239" name="Freeform 557"/>
              <p:cNvSpPr>
                <a:spLocks/>
              </p:cNvSpPr>
              <p:nvPr/>
            </p:nvSpPr>
            <p:spPr bwMode="auto">
              <a:xfrm>
                <a:off x="1814" y="690"/>
                <a:ext cx="43" cy="43"/>
              </a:xfrm>
              <a:custGeom>
                <a:avLst/>
                <a:gdLst>
                  <a:gd name="T0" fmla="*/ 72 w 85"/>
                  <a:gd name="T1" fmla="*/ 13 h 85"/>
                  <a:gd name="T2" fmla="*/ 42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2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4" y="0"/>
                      <a:pt x="42" y="0"/>
                    </a:cubicBezTo>
                    <a:cubicBezTo>
                      <a:pt x="31" y="0"/>
                      <a:pt x="21" y="5"/>
                      <a:pt x="13" y="13"/>
                    </a:cubicBezTo>
                    <a:cubicBezTo>
                      <a:pt x="5" y="21"/>
                      <a:pt x="0" y="32"/>
                      <a:pt x="0" y="42"/>
                    </a:cubicBezTo>
                    <a:cubicBezTo>
                      <a:pt x="0" y="55"/>
                      <a:pt x="5" y="64"/>
                      <a:pt x="13" y="72"/>
                    </a:cubicBezTo>
                    <a:cubicBezTo>
                      <a:pt x="21" y="81"/>
                      <a:pt x="31" y="85"/>
                      <a:pt x="42" y="85"/>
                    </a:cubicBezTo>
                    <a:cubicBezTo>
                      <a:pt x="54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2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240" name="Freeform 558"/>
              <p:cNvSpPr>
                <a:spLocks/>
              </p:cNvSpPr>
              <p:nvPr/>
            </p:nvSpPr>
            <p:spPr bwMode="auto">
              <a:xfrm>
                <a:off x="1881" y="757"/>
                <a:ext cx="44" cy="44"/>
              </a:xfrm>
              <a:custGeom>
                <a:avLst/>
                <a:gdLst>
                  <a:gd name="T0" fmla="*/ 72 w 85"/>
                  <a:gd name="T1" fmla="*/ 13 h 85"/>
                  <a:gd name="T2" fmla="*/ 42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2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6"/>
                      <a:pt x="54" y="0"/>
                      <a:pt x="42" y="0"/>
                    </a:cubicBezTo>
                    <a:cubicBezTo>
                      <a:pt x="31" y="0"/>
                      <a:pt x="21" y="6"/>
                      <a:pt x="13" y="13"/>
                    </a:cubicBezTo>
                    <a:cubicBezTo>
                      <a:pt x="5" y="21"/>
                      <a:pt x="0" y="32"/>
                      <a:pt x="0" y="42"/>
                    </a:cubicBezTo>
                    <a:cubicBezTo>
                      <a:pt x="0" y="55"/>
                      <a:pt x="5" y="65"/>
                      <a:pt x="13" y="72"/>
                    </a:cubicBezTo>
                    <a:cubicBezTo>
                      <a:pt x="21" y="82"/>
                      <a:pt x="31" y="85"/>
                      <a:pt x="42" y="85"/>
                    </a:cubicBezTo>
                    <a:cubicBezTo>
                      <a:pt x="54" y="85"/>
                      <a:pt x="64" y="82"/>
                      <a:pt x="72" y="72"/>
                    </a:cubicBezTo>
                    <a:cubicBezTo>
                      <a:pt x="81" y="65"/>
                      <a:pt x="85" y="55"/>
                      <a:pt x="85" y="42"/>
                    </a:cubicBezTo>
                    <a:cubicBezTo>
                      <a:pt x="85" y="32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241" name="Freeform 559"/>
              <p:cNvSpPr>
                <a:spLocks/>
              </p:cNvSpPr>
              <p:nvPr/>
            </p:nvSpPr>
            <p:spPr bwMode="auto">
              <a:xfrm>
                <a:off x="1881" y="959"/>
                <a:ext cx="44" cy="44"/>
              </a:xfrm>
              <a:custGeom>
                <a:avLst/>
                <a:gdLst>
                  <a:gd name="T0" fmla="*/ 72 w 85"/>
                  <a:gd name="T1" fmla="*/ 13 h 85"/>
                  <a:gd name="T2" fmla="*/ 42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2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4" y="0"/>
                      <a:pt x="42" y="0"/>
                    </a:cubicBezTo>
                    <a:cubicBezTo>
                      <a:pt x="31" y="0"/>
                      <a:pt x="21" y="5"/>
                      <a:pt x="13" y="13"/>
                    </a:cubicBezTo>
                    <a:cubicBezTo>
                      <a:pt x="5" y="21"/>
                      <a:pt x="0" y="31"/>
                      <a:pt x="0" y="42"/>
                    </a:cubicBezTo>
                    <a:cubicBezTo>
                      <a:pt x="0" y="55"/>
                      <a:pt x="5" y="64"/>
                      <a:pt x="13" y="72"/>
                    </a:cubicBezTo>
                    <a:cubicBezTo>
                      <a:pt x="21" y="81"/>
                      <a:pt x="31" y="85"/>
                      <a:pt x="42" y="85"/>
                    </a:cubicBezTo>
                    <a:cubicBezTo>
                      <a:pt x="54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242" name="Freeform 560"/>
              <p:cNvSpPr>
                <a:spLocks/>
              </p:cNvSpPr>
              <p:nvPr/>
            </p:nvSpPr>
            <p:spPr bwMode="auto">
              <a:xfrm>
                <a:off x="1881" y="1027"/>
                <a:ext cx="44" cy="43"/>
              </a:xfrm>
              <a:custGeom>
                <a:avLst/>
                <a:gdLst>
                  <a:gd name="T0" fmla="*/ 72 w 85"/>
                  <a:gd name="T1" fmla="*/ 13 h 85"/>
                  <a:gd name="T2" fmla="*/ 42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2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4" y="0"/>
                      <a:pt x="42" y="0"/>
                    </a:cubicBezTo>
                    <a:cubicBezTo>
                      <a:pt x="31" y="0"/>
                      <a:pt x="21" y="5"/>
                      <a:pt x="13" y="13"/>
                    </a:cubicBezTo>
                    <a:cubicBezTo>
                      <a:pt x="5" y="21"/>
                      <a:pt x="0" y="31"/>
                      <a:pt x="0" y="42"/>
                    </a:cubicBezTo>
                    <a:cubicBezTo>
                      <a:pt x="0" y="55"/>
                      <a:pt x="5" y="64"/>
                      <a:pt x="13" y="72"/>
                    </a:cubicBezTo>
                    <a:cubicBezTo>
                      <a:pt x="21" y="81"/>
                      <a:pt x="31" y="85"/>
                      <a:pt x="42" y="85"/>
                    </a:cubicBezTo>
                    <a:cubicBezTo>
                      <a:pt x="54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243" name="Freeform 561"/>
              <p:cNvSpPr>
                <a:spLocks/>
              </p:cNvSpPr>
              <p:nvPr/>
            </p:nvSpPr>
            <p:spPr bwMode="auto">
              <a:xfrm>
                <a:off x="1881" y="1094"/>
                <a:ext cx="44" cy="44"/>
              </a:xfrm>
              <a:custGeom>
                <a:avLst/>
                <a:gdLst>
                  <a:gd name="T0" fmla="*/ 72 w 85"/>
                  <a:gd name="T1" fmla="*/ 13 h 85"/>
                  <a:gd name="T2" fmla="*/ 42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2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4" y="0"/>
                      <a:pt x="42" y="0"/>
                    </a:cubicBezTo>
                    <a:cubicBezTo>
                      <a:pt x="31" y="0"/>
                      <a:pt x="21" y="5"/>
                      <a:pt x="13" y="13"/>
                    </a:cubicBezTo>
                    <a:cubicBezTo>
                      <a:pt x="5" y="21"/>
                      <a:pt x="0" y="31"/>
                      <a:pt x="0" y="42"/>
                    </a:cubicBezTo>
                    <a:cubicBezTo>
                      <a:pt x="0" y="55"/>
                      <a:pt x="5" y="64"/>
                      <a:pt x="13" y="72"/>
                    </a:cubicBezTo>
                    <a:cubicBezTo>
                      <a:pt x="21" y="81"/>
                      <a:pt x="31" y="85"/>
                      <a:pt x="42" y="85"/>
                    </a:cubicBezTo>
                    <a:cubicBezTo>
                      <a:pt x="54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244" name="Freeform 562"/>
              <p:cNvSpPr>
                <a:spLocks/>
              </p:cNvSpPr>
              <p:nvPr/>
            </p:nvSpPr>
            <p:spPr bwMode="auto">
              <a:xfrm>
                <a:off x="1881" y="1161"/>
                <a:ext cx="44" cy="44"/>
              </a:xfrm>
              <a:custGeom>
                <a:avLst/>
                <a:gdLst>
                  <a:gd name="T0" fmla="*/ 72 w 85"/>
                  <a:gd name="T1" fmla="*/ 13 h 85"/>
                  <a:gd name="T2" fmla="*/ 42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2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4" y="0"/>
                      <a:pt x="42" y="0"/>
                    </a:cubicBezTo>
                    <a:cubicBezTo>
                      <a:pt x="31" y="0"/>
                      <a:pt x="21" y="5"/>
                      <a:pt x="13" y="13"/>
                    </a:cubicBezTo>
                    <a:cubicBezTo>
                      <a:pt x="5" y="21"/>
                      <a:pt x="0" y="31"/>
                      <a:pt x="0" y="42"/>
                    </a:cubicBezTo>
                    <a:cubicBezTo>
                      <a:pt x="0" y="55"/>
                      <a:pt x="5" y="64"/>
                      <a:pt x="13" y="72"/>
                    </a:cubicBezTo>
                    <a:cubicBezTo>
                      <a:pt x="21" y="81"/>
                      <a:pt x="31" y="85"/>
                      <a:pt x="42" y="85"/>
                    </a:cubicBezTo>
                    <a:cubicBezTo>
                      <a:pt x="54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245" name="Freeform 563"/>
              <p:cNvSpPr>
                <a:spLocks/>
              </p:cNvSpPr>
              <p:nvPr/>
            </p:nvSpPr>
            <p:spPr bwMode="auto">
              <a:xfrm>
                <a:off x="1881" y="1229"/>
                <a:ext cx="44" cy="43"/>
              </a:xfrm>
              <a:custGeom>
                <a:avLst/>
                <a:gdLst>
                  <a:gd name="T0" fmla="*/ 72 w 85"/>
                  <a:gd name="T1" fmla="*/ 13 h 85"/>
                  <a:gd name="T2" fmla="*/ 42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2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4" y="0"/>
                      <a:pt x="42" y="0"/>
                    </a:cubicBezTo>
                    <a:cubicBezTo>
                      <a:pt x="31" y="0"/>
                      <a:pt x="21" y="5"/>
                      <a:pt x="13" y="13"/>
                    </a:cubicBezTo>
                    <a:cubicBezTo>
                      <a:pt x="5" y="21"/>
                      <a:pt x="0" y="31"/>
                      <a:pt x="0" y="42"/>
                    </a:cubicBezTo>
                    <a:cubicBezTo>
                      <a:pt x="0" y="55"/>
                      <a:pt x="5" y="64"/>
                      <a:pt x="13" y="72"/>
                    </a:cubicBezTo>
                    <a:cubicBezTo>
                      <a:pt x="21" y="81"/>
                      <a:pt x="31" y="85"/>
                      <a:pt x="42" y="85"/>
                    </a:cubicBezTo>
                    <a:cubicBezTo>
                      <a:pt x="54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246" name="Freeform 564"/>
              <p:cNvSpPr>
                <a:spLocks/>
              </p:cNvSpPr>
              <p:nvPr/>
            </p:nvSpPr>
            <p:spPr bwMode="auto">
              <a:xfrm>
                <a:off x="1881" y="1296"/>
                <a:ext cx="44" cy="44"/>
              </a:xfrm>
              <a:custGeom>
                <a:avLst/>
                <a:gdLst>
                  <a:gd name="T0" fmla="*/ 72 w 85"/>
                  <a:gd name="T1" fmla="*/ 13 h 85"/>
                  <a:gd name="T2" fmla="*/ 42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2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4" y="0"/>
                      <a:pt x="42" y="0"/>
                    </a:cubicBezTo>
                    <a:cubicBezTo>
                      <a:pt x="31" y="0"/>
                      <a:pt x="21" y="5"/>
                      <a:pt x="13" y="13"/>
                    </a:cubicBezTo>
                    <a:cubicBezTo>
                      <a:pt x="5" y="21"/>
                      <a:pt x="0" y="32"/>
                      <a:pt x="0" y="42"/>
                    </a:cubicBezTo>
                    <a:cubicBezTo>
                      <a:pt x="0" y="55"/>
                      <a:pt x="5" y="64"/>
                      <a:pt x="13" y="72"/>
                    </a:cubicBezTo>
                    <a:cubicBezTo>
                      <a:pt x="21" y="81"/>
                      <a:pt x="31" y="85"/>
                      <a:pt x="42" y="85"/>
                    </a:cubicBezTo>
                    <a:cubicBezTo>
                      <a:pt x="54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2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247" name="Freeform 565"/>
              <p:cNvSpPr>
                <a:spLocks/>
              </p:cNvSpPr>
              <p:nvPr/>
            </p:nvSpPr>
            <p:spPr bwMode="auto">
              <a:xfrm>
                <a:off x="1881" y="1363"/>
                <a:ext cx="44" cy="44"/>
              </a:xfrm>
              <a:custGeom>
                <a:avLst/>
                <a:gdLst>
                  <a:gd name="T0" fmla="*/ 72 w 85"/>
                  <a:gd name="T1" fmla="*/ 13 h 85"/>
                  <a:gd name="T2" fmla="*/ 42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2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6"/>
                      <a:pt x="54" y="0"/>
                      <a:pt x="42" y="0"/>
                    </a:cubicBezTo>
                    <a:cubicBezTo>
                      <a:pt x="31" y="0"/>
                      <a:pt x="21" y="6"/>
                      <a:pt x="13" y="13"/>
                    </a:cubicBezTo>
                    <a:cubicBezTo>
                      <a:pt x="5" y="21"/>
                      <a:pt x="0" y="32"/>
                      <a:pt x="0" y="42"/>
                    </a:cubicBezTo>
                    <a:cubicBezTo>
                      <a:pt x="0" y="55"/>
                      <a:pt x="5" y="64"/>
                      <a:pt x="13" y="72"/>
                    </a:cubicBezTo>
                    <a:cubicBezTo>
                      <a:pt x="21" y="82"/>
                      <a:pt x="31" y="85"/>
                      <a:pt x="42" y="85"/>
                    </a:cubicBezTo>
                    <a:cubicBezTo>
                      <a:pt x="54" y="85"/>
                      <a:pt x="64" y="82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2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248" name="Freeform 566"/>
              <p:cNvSpPr>
                <a:spLocks/>
              </p:cNvSpPr>
              <p:nvPr/>
            </p:nvSpPr>
            <p:spPr bwMode="auto">
              <a:xfrm>
                <a:off x="1881" y="1431"/>
                <a:ext cx="44" cy="44"/>
              </a:xfrm>
              <a:custGeom>
                <a:avLst/>
                <a:gdLst>
                  <a:gd name="T0" fmla="*/ 72 w 85"/>
                  <a:gd name="T1" fmla="*/ 13 h 86"/>
                  <a:gd name="T2" fmla="*/ 42 w 85"/>
                  <a:gd name="T3" fmla="*/ 0 h 86"/>
                  <a:gd name="T4" fmla="*/ 13 w 85"/>
                  <a:gd name="T5" fmla="*/ 13 h 86"/>
                  <a:gd name="T6" fmla="*/ 0 w 85"/>
                  <a:gd name="T7" fmla="*/ 42 h 86"/>
                  <a:gd name="T8" fmla="*/ 13 w 85"/>
                  <a:gd name="T9" fmla="*/ 72 h 86"/>
                  <a:gd name="T10" fmla="*/ 42 w 85"/>
                  <a:gd name="T11" fmla="*/ 86 h 86"/>
                  <a:gd name="T12" fmla="*/ 72 w 85"/>
                  <a:gd name="T13" fmla="*/ 72 h 86"/>
                  <a:gd name="T14" fmla="*/ 85 w 85"/>
                  <a:gd name="T15" fmla="*/ 42 h 86"/>
                  <a:gd name="T16" fmla="*/ 72 w 85"/>
                  <a:gd name="T17" fmla="*/ 1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6">
                    <a:moveTo>
                      <a:pt x="72" y="13"/>
                    </a:moveTo>
                    <a:cubicBezTo>
                      <a:pt x="64" y="6"/>
                      <a:pt x="54" y="0"/>
                      <a:pt x="42" y="0"/>
                    </a:cubicBezTo>
                    <a:cubicBezTo>
                      <a:pt x="31" y="0"/>
                      <a:pt x="21" y="6"/>
                      <a:pt x="13" y="13"/>
                    </a:cubicBezTo>
                    <a:cubicBezTo>
                      <a:pt x="5" y="21"/>
                      <a:pt x="0" y="32"/>
                      <a:pt x="0" y="42"/>
                    </a:cubicBezTo>
                    <a:cubicBezTo>
                      <a:pt x="0" y="55"/>
                      <a:pt x="5" y="65"/>
                      <a:pt x="13" y="72"/>
                    </a:cubicBezTo>
                    <a:cubicBezTo>
                      <a:pt x="21" y="82"/>
                      <a:pt x="31" y="86"/>
                      <a:pt x="42" y="86"/>
                    </a:cubicBezTo>
                    <a:cubicBezTo>
                      <a:pt x="54" y="86"/>
                      <a:pt x="64" y="82"/>
                      <a:pt x="72" y="72"/>
                    </a:cubicBezTo>
                    <a:cubicBezTo>
                      <a:pt x="81" y="65"/>
                      <a:pt x="85" y="55"/>
                      <a:pt x="85" y="42"/>
                    </a:cubicBezTo>
                    <a:cubicBezTo>
                      <a:pt x="85" y="32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249" name="Freeform 567"/>
              <p:cNvSpPr>
                <a:spLocks/>
              </p:cNvSpPr>
              <p:nvPr/>
            </p:nvSpPr>
            <p:spPr bwMode="auto">
              <a:xfrm>
                <a:off x="1881" y="1498"/>
                <a:ext cx="44" cy="44"/>
              </a:xfrm>
              <a:custGeom>
                <a:avLst/>
                <a:gdLst>
                  <a:gd name="T0" fmla="*/ 72 w 85"/>
                  <a:gd name="T1" fmla="*/ 14 h 86"/>
                  <a:gd name="T2" fmla="*/ 42 w 85"/>
                  <a:gd name="T3" fmla="*/ 0 h 86"/>
                  <a:gd name="T4" fmla="*/ 13 w 85"/>
                  <a:gd name="T5" fmla="*/ 14 h 86"/>
                  <a:gd name="T6" fmla="*/ 0 w 85"/>
                  <a:gd name="T7" fmla="*/ 42 h 86"/>
                  <a:gd name="T8" fmla="*/ 13 w 85"/>
                  <a:gd name="T9" fmla="*/ 73 h 86"/>
                  <a:gd name="T10" fmla="*/ 42 w 85"/>
                  <a:gd name="T11" fmla="*/ 86 h 86"/>
                  <a:gd name="T12" fmla="*/ 72 w 85"/>
                  <a:gd name="T13" fmla="*/ 73 h 86"/>
                  <a:gd name="T14" fmla="*/ 85 w 85"/>
                  <a:gd name="T15" fmla="*/ 42 h 86"/>
                  <a:gd name="T16" fmla="*/ 72 w 85"/>
                  <a:gd name="T17" fmla="*/ 14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6">
                    <a:moveTo>
                      <a:pt x="72" y="14"/>
                    </a:moveTo>
                    <a:cubicBezTo>
                      <a:pt x="64" y="6"/>
                      <a:pt x="54" y="0"/>
                      <a:pt x="42" y="0"/>
                    </a:cubicBezTo>
                    <a:cubicBezTo>
                      <a:pt x="31" y="0"/>
                      <a:pt x="21" y="6"/>
                      <a:pt x="13" y="14"/>
                    </a:cubicBezTo>
                    <a:cubicBezTo>
                      <a:pt x="5" y="21"/>
                      <a:pt x="0" y="32"/>
                      <a:pt x="0" y="42"/>
                    </a:cubicBezTo>
                    <a:cubicBezTo>
                      <a:pt x="0" y="56"/>
                      <a:pt x="5" y="65"/>
                      <a:pt x="13" y="73"/>
                    </a:cubicBezTo>
                    <a:cubicBezTo>
                      <a:pt x="21" y="82"/>
                      <a:pt x="31" y="86"/>
                      <a:pt x="42" y="86"/>
                    </a:cubicBezTo>
                    <a:cubicBezTo>
                      <a:pt x="54" y="86"/>
                      <a:pt x="64" y="82"/>
                      <a:pt x="72" y="73"/>
                    </a:cubicBezTo>
                    <a:cubicBezTo>
                      <a:pt x="81" y="65"/>
                      <a:pt x="85" y="56"/>
                      <a:pt x="85" y="42"/>
                    </a:cubicBezTo>
                    <a:cubicBezTo>
                      <a:pt x="85" y="32"/>
                      <a:pt x="81" y="21"/>
                      <a:pt x="72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250" name="Freeform 568"/>
              <p:cNvSpPr>
                <a:spLocks/>
              </p:cNvSpPr>
              <p:nvPr/>
            </p:nvSpPr>
            <p:spPr bwMode="auto">
              <a:xfrm>
                <a:off x="1881" y="1566"/>
                <a:ext cx="44" cy="44"/>
              </a:xfrm>
              <a:custGeom>
                <a:avLst/>
                <a:gdLst>
                  <a:gd name="T0" fmla="*/ 72 w 85"/>
                  <a:gd name="T1" fmla="*/ 13 h 85"/>
                  <a:gd name="T2" fmla="*/ 42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2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4" y="0"/>
                      <a:pt x="42" y="0"/>
                    </a:cubicBezTo>
                    <a:cubicBezTo>
                      <a:pt x="31" y="0"/>
                      <a:pt x="21" y="5"/>
                      <a:pt x="13" y="13"/>
                    </a:cubicBezTo>
                    <a:cubicBezTo>
                      <a:pt x="5" y="21"/>
                      <a:pt x="0" y="31"/>
                      <a:pt x="0" y="42"/>
                    </a:cubicBezTo>
                    <a:cubicBezTo>
                      <a:pt x="0" y="55"/>
                      <a:pt x="5" y="64"/>
                      <a:pt x="13" y="72"/>
                    </a:cubicBezTo>
                    <a:cubicBezTo>
                      <a:pt x="21" y="81"/>
                      <a:pt x="31" y="85"/>
                      <a:pt x="42" y="85"/>
                    </a:cubicBezTo>
                    <a:cubicBezTo>
                      <a:pt x="54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251" name="Freeform 569"/>
              <p:cNvSpPr>
                <a:spLocks/>
              </p:cNvSpPr>
              <p:nvPr/>
            </p:nvSpPr>
            <p:spPr bwMode="auto">
              <a:xfrm>
                <a:off x="1881" y="824"/>
                <a:ext cx="44" cy="44"/>
              </a:xfrm>
              <a:custGeom>
                <a:avLst/>
                <a:gdLst>
                  <a:gd name="T0" fmla="*/ 72 w 85"/>
                  <a:gd name="T1" fmla="*/ 14 h 86"/>
                  <a:gd name="T2" fmla="*/ 42 w 85"/>
                  <a:gd name="T3" fmla="*/ 0 h 86"/>
                  <a:gd name="T4" fmla="*/ 13 w 85"/>
                  <a:gd name="T5" fmla="*/ 14 h 86"/>
                  <a:gd name="T6" fmla="*/ 0 w 85"/>
                  <a:gd name="T7" fmla="*/ 42 h 86"/>
                  <a:gd name="T8" fmla="*/ 13 w 85"/>
                  <a:gd name="T9" fmla="*/ 73 h 86"/>
                  <a:gd name="T10" fmla="*/ 42 w 85"/>
                  <a:gd name="T11" fmla="*/ 86 h 86"/>
                  <a:gd name="T12" fmla="*/ 72 w 85"/>
                  <a:gd name="T13" fmla="*/ 73 h 86"/>
                  <a:gd name="T14" fmla="*/ 85 w 85"/>
                  <a:gd name="T15" fmla="*/ 42 h 86"/>
                  <a:gd name="T16" fmla="*/ 72 w 85"/>
                  <a:gd name="T17" fmla="*/ 14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6">
                    <a:moveTo>
                      <a:pt x="72" y="14"/>
                    </a:moveTo>
                    <a:cubicBezTo>
                      <a:pt x="64" y="6"/>
                      <a:pt x="54" y="0"/>
                      <a:pt x="42" y="0"/>
                    </a:cubicBezTo>
                    <a:cubicBezTo>
                      <a:pt x="31" y="0"/>
                      <a:pt x="21" y="6"/>
                      <a:pt x="13" y="14"/>
                    </a:cubicBezTo>
                    <a:cubicBezTo>
                      <a:pt x="5" y="21"/>
                      <a:pt x="0" y="32"/>
                      <a:pt x="0" y="42"/>
                    </a:cubicBezTo>
                    <a:cubicBezTo>
                      <a:pt x="0" y="55"/>
                      <a:pt x="5" y="65"/>
                      <a:pt x="13" y="73"/>
                    </a:cubicBezTo>
                    <a:cubicBezTo>
                      <a:pt x="21" y="82"/>
                      <a:pt x="31" y="86"/>
                      <a:pt x="42" y="86"/>
                    </a:cubicBezTo>
                    <a:cubicBezTo>
                      <a:pt x="54" y="86"/>
                      <a:pt x="64" y="82"/>
                      <a:pt x="72" y="73"/>
                    </a:cubicBezTo>
                    <a:cubicBezTo>
                      <a:pt x="81" y="65"/>
                      <a:pt x="85" y="55"/>
                      <a:pt x="85" y="42"/>
                    </a:cubicBezTo>
                    <a:cubicBezTo>
                      <a:pt x="85" y="32"/>
                      <a:pt x="81" y="21"/>
                      <a:pt x="72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252" name="Freeform 570"/>
              <p:cNvSpPr>
                <a:spLocks/>
              </p:cNvSpPr>
              <p:nvPr/>
            </p:nvSpPr>
            <p:spPr bwMode="auto">
              <a:xfrm>
                <a:off x="1948" y="1094"/>
                <a:ext cx="44" cy="44"/>
              </a:xfrm>
              <a:custGeom>
                <a:avLst/>
                <a:gdLst>
                  <a:gd name="T0" fmla="*/ 72 w 85"/>
                  <a:gd name="T1" fmla="*/ 13 h 85"/>
                  <a:gd name="T2" fmla="*/ 42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2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4" y="0"/>
                      <a:pt x="42" y="0"/>
                    </a:cubicBezTo>
                    <a:cubicBezTo>
                      <a:pt x="31" y="0"/>
                      <a:pt x="21" y="5"/>
                      <a:pt x="13" y="13"/>
                    </a:cubicBezTo>
                    <a:cubicBezTo>
                      <a:pt x="5" y="21"/>
                      <a:pt x="0" y="31"/>
                      <a:pt x="0" y="42"/>
                    </a:cubicBezTo>
                    <a:cubicBezTo>
                      <a:pt x="0" y="55"/>
                      <a:pt x="5" y="64"/>
                      <a:pt x="13" y="72"/>
                    </a:cubicBezTo>
                    <a:cubicBezTo>
                      <a:pt x="21" y="81"/>
                      <a:pt x="31" y="85"/>
                      <a:pt x="42" y="85"/>
                    </a:cubicBezTo>
                    <a:cubicBezTo>
                      <a:pt x="54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253" name="Freeform 571"/>
              <p:cNvSpPr>
                <a:spLocks/>
              </p:cNvSpPr>
              <p:nvPr/>
            </p:nvSpPr>
            <p:spPr bwMode="auto">
              <a:xfrm>
                <a:off x="1948" y="1161"/>
                <a:ext cx="44" cy="44"/>
              </a:xfrm>
              <a:custGeom>
                <a:avLst/>
                <a:gdLst>
                  <a:gd name="T0" fmla="*/ 72 w 85"/>
                  <a:gd name="T1" fmla="*/ 13 h 85"/>
                  <a:gd name="T2" fmla="*/ 42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2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4" y="0"/>
                      <a:pt x="42" y="0"/>
                    </a:cubicBezTo>
                    <a:cubicBezTo>
                      <a:pt x="31" y="0"/>
                      <a:pt x="21" y="5"/>
                      <a:pt x="13" y="13"/>
                    </a:cubicBezTo>
                    <a:cubicBezTo>
                      <a:pt x="5" y="21"/>
                      <a:pt x="0" y="31"/>
                      <a:pt x="0" y="42"/>
                    </a:cubicBezTo>
                    <a:cubicBezTo>
                      <a:pt x="0" y="55"/>
                      <a:pt x="5" y="64"/>
                      <a:pt x="13" y="72"/>
                    </a:cubicBezTo>
                    <a:cubicBezTo>
                      <a:pt x="21" y="81"/>
                      <a:pt x="31" y="85"/>
                      <a:pt x="42" y="85"/>
                    </a:cubicBezTo>
                    <a:cubicBezTo>
                      <a:pt x="54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254" name="Freeform 572"/>
              <p:cNvSpPr>
                <a:spLocks/>
              </p:cNvSpPr>
              <p:nvPr/>
            </p:nvSpPr>
            <p:spPr bwMode="auto">
              <a:xfrm>
                <a:off x="1948" y="1229"/>
                <a:ext cx="44" cy="43"/>
              </a:xfrm>
              <a:custGeom>
                <a:avLst/>
                <a:gdLst>
                  <a:gd name="T0" fmla="*/ 72 w 85"/>
                  <a:gd name="T1" fmla="*/ 13 h 85"/>
                  <a:gd name="T2" fmla="*/ 42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2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4" y="0"/>
                      <a:pt x="42" y="0"/>
                    </a:cubicBezTo>
                    <a:cubicBezTo>
                      <a:pt x="31" y="0"/>
                      <a:pt x="21" y="5"/>
                      <a:pt x="13" y="13"/>
                    </a:cubicBezTo>
                    <a:cubicBezTo>
                      <a:pt x="5" y="21"/>
                      <a:pt x="0" y="31"/>
                      <a:pt x="0" y="42"/>
                    </a:cubicBezTo>
                    <a:cubicBezTo>
                      <a:pt x="0" y="55"/>
                      <a:pt x="5" y="64"/>
                      <a:pt x="13" y="72"/>
                    </a:cubicBezTo>
                    <a:cubicBezTo>
                      <a:pt x="21" y="81"/>
                      <a:pt x="31" y="85"/>
                      <a:pt x="42" y="85"/>
                    </a:cubicBezTo>
                    <a:cubicBezTo>
                      <a:pt x="54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255" name="Freeform 573"/>
              <p:cNvSpPr>
                <a:spLocks/>
              </p:cNvSpPr>
              <p:nvPr/>
            </p:nvSpPr>
            <p:spPr bwMode="auto">
              <a:xfrm>
                <a:off x="1948" y="1296"/>
                <a:ext cx="44" cy="44"/>
              </a:xfrm>
              <a:custGeom>
                <a:avLst/>
                <a:gdLst>
                  <a:gd name="T0" fmla="*/ 72 w 85"/>
                  <a:gd name="T1" fmla="*/ 13 h 85"/>
                  <a:gd name="T2" fmla="*/ 42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2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4" y="0"/>
                      <a:pt x="42" y="0"/>
                    </a:cubicBezTo>
                    <a:cubicBezTo>
                      <a:pt x="31" y="0"/>
                      <a:pt x="21" y="5"/>
                      <a:pt x="13" y="13"/>
                    </a:cubicBezTo>
                    <a:cubicBezTo>
                      <a:pt x="5" y="21"/>
                      <a:pt x="0" y="32"/>
                      <a:pt x="0" y="42"/>
                    </a:cubicBezTo>
                    <a:cubicBezTo>
                      <a:pt x="0" y="55"/>
                      <a:pt x="5" y="64"/>
                      <a:pt x="13" y="72"/>
                    </a:cubicBezTo>
                    <a:cubicBezTo>
                      <a:pt x="21" y="81"/>
                      <a:pt x="31" y="85"/>
                      <a:pt x="42" y="85"/>
                    </a:cubicBezTo>
                    <a:cubicBezTo>
                      <a:pt x="54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2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256" name="Freeform 574"/>
              <p:cNvSpPr>
                <a:spLocks/>
              </p:cNvSpPr>
              <p:nvPr/>
            </p:nvSpPr>
            <p:spPr bwMode="auto">
              <a:xfrm>
                <a:off x="1948" y="1363"/>
                <a:ext cx="44" cy="44"/>
              </a:xfrm>
              <a:custGeom>
                <a:avLst/>
                <a:gdLst>
                  <a:gd name="T0" fmla="*/ 72 w 85"/>
                  <a:gd name="T1" fmla="*/ 13 h 85"/>
                  <a:gd name="T2" fmla="*/ 42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2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6"/>
                      <a:pt x="54" y="0"/>
                      <a:pt x="42" y="0"/>
                    </a:cubicBezTo>
                    <a:cubicBezTo>
                      <a:pt x="31" y="0"/>
                      <a:pt x="21" y="6"/>
                      <a:pt x="13" y="13"/>
                    </a:cubicBezTo>
                    <a:cubicBezTo>
                      <a:pt x="5" y="21"/>
                      <a:pt x="0" y="32"/>
                      <a:pt x="0" y="42"/>
                    </a:cubicBezTo>
                    <a:cubicBezTo>
                      <a:pt x="0" y="55"/>
                      <a:pt x="5" y="64"/>
                      <a:pt x="13" y="72"/>
                    </a:cubicBezTo>
                    <a:cubicBezTo>
                      <a:pt x="21" y="82"/>
                      <a:pt x="31" y="85"/>
                      <a:pt x="42" y="85"/>
                    </a:cubicBezTo>
                    <a:cubicBezTo>
                      <a:pt x="54" y="85"/>
                      <a:pt x="64" y="82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2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257" name="Freeform 575"/>
              <p:cNvSpPr>
                <a:spLocks/>
              </p:cNvSpPr>
              <p:nvPr/>
            </p:nvSpPr>
            <p:spPr bwMode="auto">
              <a:xfrm>
                <a:off x="1948" y="1431"/>
                <a:ext cx="44" cy="44"/>
              </a:xfrm>
              <a:custGeom>
                <a:avLst/>
                <a:gdLst>
                  <a:gd name="T0" fmla="*/ 72 w 85"/>
                  <a:gd name="T1" fmla="*/ 13 h 86"/>
                  <a:gd name="T2" fmla="*/ 42 w 85"/>
                  <a:gd name="T3" fmla="*/ 0 h 86"/>
                  <a:gd name="T4" fmla="*/ 13 w 85"/>
                  <a:gd name="T5" fmla="*/ 13 h 86"/>
                  <a:gd name="T6" fmla="*/ 0 w 85"/>
                  <a:gd name="T7" fmla="*/ 42 h 86"/>
                  <a:gd name="T8" fmla="*/ 13 w 85"/>
                  <a:gd name="T9" fmla="*/ 72 h 86"/>
                  <a:gd name="T10" fmla="*/ 42 w 85"/>
                  <a:gd name="T11" fmla="*/ 86 h 86"/>
                  <a:gd name="T12" fmla="*/ 72 w 85"/>
                  <a:gd name="T13" fmla="*/ 72 h 86"/>
                  <a:gd name="T14" fmla="*/ 85 w 85"/>
                  <a:gd name="T15" fmla="*/ 42 h 86"/>
                  <a:gd name="T16" fmla="*/ 72 w 85"/>
                  <a:gd name="T17" fmla="*/ 1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6">
                    <a:moveTo>
                      <a:pt x="72" y="13"/>
                    </a:moveTo>
                    <a:cubicBezTo>
                      <a:pt x="64" y="6"/>
                      <a:pt x="54" y="0"/>
                      <a:pt x="42" y="0"/>
                    </a:cubicBezTo>
                    <a:cubicBezTo>
                      <a:pt x="31" y="0"/>
                      <a:pt x="21" y="6"/>
                      <a:pt x="13" y="13"/>
                    </a:cubicBezTo>
                    <a:cubicBezTo>
                      <a:pt x="5" y="21"/>
                      <a:pt x="0" y="32"/>
                      <a:pt x="0" y="42"/>
                    </a:cubicBezTo>
                    <a:cubicBezTo>
                      <a:pt x="0" y="55"/>
                      <a:pt x="5" y="65"/>
                      <a:pt x="13" y="72"/>
                    </a:cubicBezTo>
                    <a:cubicBezTo>
                      <a:pt x="21" y="82"/>
                      <a:pt x="31" y="86"/>
                      <a:pt x="42" y="86"/>
                    </a:cubicBezTo>
                    <a:cubicBezTo>
                      <a:pt x="54" y="86"/>
                      <a:pt x="64" y="82"/>
                      <a:pt x="72" y="72"/>
                    </a:cubicBezTo>
                    <a:cubicBezTo>
                      <a:pt x="81" y="65"/>
                      <a:pt x="85" y="55"/>
                      <a:pt x="85" y="42"/>
                    </a:cubicBezTo>
                    <a:cubicBezTo>
                      <a:pt x="85" y="32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258" name="Freeform 576"/>
              <p:cNvSpPr>
                <a:spLocks/>
              </p:cNvSpPr>
              <p:nvPr/>
            </p:nvSpPr>
            <p:spPr bwMode="auto">
              <a:xfrm>
                <a:off x="2016" y="1296"/>
                <a:ext cx="43" cy="44"/>
              </a:xfrm>
              <a:custGeom>
                <a:avLst/>
                <a:gdLst>
                  <a:gd name="T0" fmla="*/ 72 w 85"/>
                  <a:gd name="T1" fmla="*/ 13 h 85"/>
                  <a:gd name="T2" fmla="*/ 42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2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5" y="0"/>
                      <a:pt x="42" y="0"/>
                    </a:cubicBezTo>
                    <a:cubicBezTo>
                      <a:pt x="32" y="0"/>
                      <a:pt x="21" y="5"/>
                      <a:pt x="13" y="13"/>
                    </a:cubicBezTo>
                    <a:cubicBezTo>
                      <a:pt x="5" y="21"/>
                      <a:pt x="0" y="32"/>
                      <a:pt x="0" y="42"/>
                    </a:cubicBezTo>
                    <a:cubicBezTo>
                      <a:pt x="0" y="55"/>
                      <a:pt x="5" y="64"/>
                      <a:pt x="13" y="72"/>
                    </a:cubicBezTo>
                    <a:cubicBezTo>
                      <a:pt x="21" y="81"/>
                      <a:pt x="32" y="85"/>
                      <a:pt x="42" y="85"/>
                    </a:cubicBezTo>
                    <a:cubicBezTo>
                      <a:pt x="55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2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259" name="Freeform 577"/>
              <p:cNvSpPr>
                <a:spLocks/>
              </p:cNvSpPr>
              <p:nvPr/>
            </p:nvSpPr>
            <p:spPr bwMode="auto">
              <a:xfrm>
                <a:off x="2016" y="1363"/>
                <a:ext cx="43" cy="44"/>
              </a:xfrm>
              <a:custGeom>
                <a:avLst/>
                <a:gdLst>
                  <a:gd name="T0" fmla="*/ 72 w 85"/>
                  <a:gd name="T1" fmla="*/ 13 h 85"/>
                  <a:gd name="T2" fmla="*/ 42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2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6"/>
                      <a:pt x="55" y="0"/>
                      <a:pt x="42" y="0"/>
                    </a:cubicBezTo>
                    <a:cubicBezTo>
                      <a:pt x="32" y="0"/>
                      <a:pt x="21" y="6"/>
                      <a:pt x="13" y="13"/>
                    </a:cubicBezTo>
                    <a:cubicBezTo>
                      <a:pt x="5" y="21"/>
                      <a:pt x="0" y="32"/>
                      <a:pt x="0" y="42"/>
                    </a:cubicBezTo>
                    <a:cubicBezTo>
                      <a:pt x="0" y="55"/>
                      <a:pt x="5" y="64"/>
                      <a:pt x="13" y="72"/>
                    </a:cubicBezTo>
                    <a:cubicBezTo>
                      <a:pt x="21" y="82"/>
                      <a:pt x="32" y="85"/>
                      <a:pt x="42" y="85"/>
                    </a:cubicBezTo>
                    <a:cubicBezTo>
                      <a:pt x="55" y="85"/>
                      <a:pt x="64" y="82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2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260" name="Freeform 578"/>
              <p:cNvSpPr>
                <a:spLocks/>
              </p:cNvSpPr>
              <p:nvPr/>
            </p:nvSpPr>
            <p:spPr bwMode="auto">
              <a:xfrm>
                <a:off x="2016" y="1431"/>
                <a:ext cx="43" cy="44"/>
              </a:xfrm>
              <a:custGeom>
                <a:avLst/>
                <a:gdLst>
                  <a:gd name="T0" fmla="*/ 72 w 85"/>
                  <a:gd name="T1" fmla="*/ 13 h 86"/>
                  <a:gd name="T2" fmla="*/ 42 w 85"/>
                  <a:gd name="T3" fmla="*/ 0 h 86"/>
                  <a:gd name="T4" fmla="*/ 13 w 85"/>
                  <a:gd name="T5" fmla="*/ 13 h 86"/>
                  <a:gd name="T6" fmla="*/ 0 w 85"/>
                  <a:gd name="T7" fmla="*/ 42 h 86"/>
                  <a:gd name="T8" fmla="*/ 13 w 85"/>
                  <a:gd name="T9" fmla="*/ 72 h 86"/>
                  <a:gd name="T10" fmla="*/ 42 w 85"/>
                  <a:gd name="T11" fmla="*/ 86 h 86"/>
                  <a:gd name="T12" fmla="*/ 72 w 85"/>
                  <a:gd name="T13" fmla="*/ 72 h 86"/>
                  <a:gd name="T14" fmla="*/ 85 w 85"/>
                  <a:gd name="T15" fmla="*/ 42 h 86"/>
                  <a:gd name="T16" fmla="*/ 72 w 85"/>
                  <a:gd name="T17" fmla="*/ 1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6">
                    <a:moveTo>
                      <a:pt x="72" y="13"/>
                    </a:moveTo>
                    <a:cubicBezTo>
                      <a:pt x="64" y="6"/>
                      <a:pt x="55" y="0"/>
                      <a:pt x="42" y="0"/>
                    </a:cubicBezTo>
                    <a:cubicBezTo>
                      <a:pt x="32" y="0"/>
                      <a:pt x="21" y="6"/>
                      <a:pt x="13" y="13"/>
                    </a:cubicBezTo>
                    <a:cubicBezTo>
                      <a:pt x="5" y="21"/>
                      <a:pt x="0" y="32"/>
                      <a:pt x="0" y="42"/>
                    </a:cubicBezTo>
                    <a:cubicBezTo>
                      <a:pt x="0" y="55"/>
                      <a:pt x="5" y="65"/>
                      <a:pt x="13" y="72"/>
                    </a:cubicBezTo>
                    <a:cubicBezTo>
                      <a:pt x="21" y="82"/>
                      <a:pt x="32" y="86"/>
                      <a:pt x="42" y="86"/>
                    </a:cubicBezTo>
                    <a:cubicBezTo>
                      <a:pt x="55" y="86"/>
                      <a:pt x="64" y="82"/>
                      <a:pt x="72" y="72"/>
                    </a:cubicBezTo>
                    <a:cubicBezTo>
                      <a:pt x="81" y="65"/>
                      <a:pt x="85" y="55"/>
                      <a:pt x="85" y="42"/>
                    </a:cubicBezTo>
                    <a:cubicBezTo>
                      <a:pt x="85" y="32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261" name="Freeform 579"/>
              <p:cNvSpPr>
                <a:spLocks/>
              </p:cNvSpPr>
              <p:nvPr/>
            </p:nvSpPr>
            <p:spPr bwMode="auto">
              <a:xfrm>
                <a:off x="1881" y="622"/>
                <a:ext cx="44" cy="44"/>
              </a:xfrm>
              <a:custGeom>
                <a:avLst/>
                <a:gdLst>
                  <a:gd name="T0" fmla="*/ 72 w 85"/>
                  <a:gd name="T1" fmla="*/ 13 h 85"/>
                  <a:gd name="T2" fmla="*/ 42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2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4" y="0"/>
                      <a:pt x="42" y="0"/>
                    </a:cubicBezTo>
                    <a:cubicBezTo>
                      <a:pt x="31" y="0"/>
                      <a:pt x="21" y="5"/>
                      <a:pt x="13" y="13"/>
                    </a:cubicBezTo>
                    <a:cubicBezTo>
                      <a:pt x="5" y="21"/>
                      <a:pt x="0" y="32"/>
                      <a:pt x="0" y="42"/>
                    </a:cubicBezTo>
                    <a:cubicBezTo>
                      <a:pt x="0" y="55"/>
                      <a:pt x="5" y="64"/>
                      <a:pt x="13" y="72"/>
                    </a:cubicBezTo>
                    <a:cubicBezTo>
                      <a:pt x="21" y="81"/>
                      <a:pt x="31" y="85"/>
                      <a:pt x="42" y="85"/>
                    </a:cubicBezTo>
                    <a:cubicBezTo>
                      <a:pt x="54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2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262" name="Freeform 580"/>
              <p:cNvSpPr>
                <a:spLocks/>
              </p:cNvSpPr>
              <p:nvPr/>
            </p:nvSpPr>
            <p:spPr bwMode="auto">
              <a:xfrm>
                <a:off x="1881" y="690"/>
                <a:ext cx="44" cy="43"/>
              </a:xfrm>
              <a:custGeom>
                <a:avLst/>
                <a:gdLst>
                  <a:gd name="T0" fmla="*/ 72 w 85"/>
                  <a:gd name="T1" fmla="*/ 13 h 85"/>
                  <a:gd name="T2" fmla="*/ 42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2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4" y="0"/>
                      <a:pt x="42" y="0"/>
                    </a:cubicBezTo>
                    <a:cubicBezTo>
                      <a:pt x="31" y="0"/>
                      <a:pt x="21" y="5"/>
                      <a:pt x="13" y="13"/>
                    </a:cubicBezTo>
                    <a:cubicBezTo>
                      <a:pt x="5" y="21"/>
                      <a:pt x="0" y="32"/>
                      <a:pt x="0" y="42"/>
                    </a:cubicBezTo>
                    <a:cubicBezTo>
                      <a:pt x="0" y="55"/>
                      <a:pt x="5" y="64"/>
                      <a:pt x="13" y="72"/>
                    </a:cubicBezTo>
                    <a:cubicBezTo>
                      <a:pt x="21" y="81"/>
                      <a:pt x="31" y="85"/>
                      <a:pt x="42" y="85"/>
                    </a:cubicBezTo>
                    <a:cubicBezTo>
                      <a:pt x="54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2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263" name="Freeform 581"/>
              <p:cNvSpPr>
                <a:spLocks/>
              </p:cNvSpPr>
              <p:nvPr/>
            </p:nvSpPr>
            <p:spPr bwMode="auto">
              <a:xfrm>
                <a:off x="1005" y="1027"/>
                <a:ext cx="44" cy="43"/>
              </a:xfrm>
              <a:custGeom>
                <a:avLst/>
                <a:gdLst>
                  <a:gd name="T0" fmla="*/ 72 w 85"/>
                  <a:gd name="T1" fmla="*/ 13 h 85"/>
                  <a:gd name="T2" fmla="*/ 43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3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3" y="0"/>
                      <a:pt x="43" y="0"/>
                    </a:cubicBezTo>
                    <a:cubicBezTo>
                      <a:pt x="30" y="0"/>
                      <a:pt x="20" y="5"/>
                      <a:pt x="13" y="13"/>
                    </a:cubicBezTo>
                    <a:cubicBezTo>
                      <a:pt x="3" y="21"/>
                      <a:pt x="0" y="31"/>
                      <a:pt x="0" y="42"/>
                    </a:cubicBezTo>
                    <a:cubicBezTo>
                      <a:pt x="0" y="55"/>
                      <a:pt x="3" y="64"/>
                      <a:pt x="13" y="72"/>
                    </a:cubicBezTo>
                    <a:cubicBezTo>
                      <a:pt x="20" y="81"/>
                      <a:pt x="30" y="85"/>
                      <a:pt x="43" y="85"/>
                    </a:cubicBezTo>
                    <a:cubicBezTo>
                      <a:pt x="53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264" name="Freeform 582"/>
              <p:cNvSpPr>
                <a:spLocks/>
              </p:cNvSpPr>
              <p:nvPr/>
            </p:nvSpPr>
            <p:spPr bwMode="auto">
              <a:xfrm>
                <a:off x="1072" y="959"/>
                <a:ext cx="44" cy="44"/>
              </a:xfrm>
              <a:custGeom>
                <a:avLst/>
                <a:gdLst>
                  <a:gd name="T0" fmla="*/ 72 w 85"/>
                  <a:gd name="T1" fmla="*/ 13 h 85"/>
                  <a:gd name="T2" fmla="*/ 43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3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3" y="0"/>
                      <a:pt x="43" y="0"/>
                    </a:cubicBezTo>
                    <a:cubicBezTo>
                      <a:pt x="30" y="0"/>
                      <a:pt x="21" y="5"/>
                      <a:pt x="13" y="13"/>
                    </a:cubicBezTo>
                    <a:cubicBezTo>
                      <a:pt x="4" y="21"/>
                      <a:pt x="0" y="31"/>
                      <a:pt x="0" y="42"/>
                    </a:cubicBezTo>
                    <a:cubicBezTo>
                      <a:pt x="0" y="55"/>
                      <a:pt x="4" y="64"/>
                      <a:pt x="13" y="72"/>
                    </a:cubicBezTo>
                    <a:cubicBezTo>
                      <a:pt x="21" y="81"/>
                      <a:pt x="30" y="85"/>
                      <a:pt x="43" y="85"/>
                    </a:cubicBezTo>
                    <a:cubicBezTo>
                      <a:pt x="53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265" name="Freeform 583"/>
              <p:cNvSpPr>
                <a:spLocks/>
              </p:cNvSpPr>
              <p:nvPr/>
            </p:nvSpPr>
            <p:spPr bwMode="auto">
              <a:xfrm>
                <a:off x="1072" y="1027"/>
                <a:ext cx="44" cy="43"/>
              </a:xfrm>
              <a:custGeom>
                <a:avLst/>
                <a:gdLst>
                  <a:gd name="T0" fmla="*/ 72 w 85"/>
                  <a:gd name="T1" fmla="*/ 13 h 85"/>
                  <a:gd name="T2" fmla="*/ 43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3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3" y="0"/>
                      <a:pt x="43" y="0"/>
                    </a:cubicBezTo>
                    <a:cubicBezTo>
                      <a:pt x="30" y="0"/>
                      <a:pt x="21" y="5"/>
                      <a:pt x="13" y="13"/>
                    </a:cubicBezTo>
                    <a:cubicBezTo>
                      <a:pt x="4" y="21"/>
                      <a:pt x="0" y="31"/>
                      <a:pt x="0" y="42"/>
                    </a:cubicBezTo>
                    <a:cubicBezTo>
                      <a:pt x="0" y="55"/>
                      <a:pt x="4" y="64"/>
                      <a:pt x="13" y="72"/>
                    </a:cubicBezTo>
                    <a:cubicBezTo>
                      <a:pt x="21" y="81"/>
                      <a:pt x="30" y="85"/>
                      <a:pt x="43" y="85"/>
                    </a:cubicBezTo>
                    <a:cubicBezTo>
                      <a:pt x="53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266" name="Freeform 584"/>
              <p:cNvSpPr>
                <a:spLocks/>
              </p:cNvSpPr>
              <p:nvPr/>
            </p:nvSpPr>
            <p:spPr bwMode="auto">
              <a:xfrm>
                <a:off x="1072" y="1094"/>
                <a:ext cx="44" cy="44"/>
              </a:xfrm>
              <a:custGeom>
                <a:avLst/>
                <a:gdLst>
                  <a:gd name="T0" fmla="*/ 72 w 85"/>
                  <a:gd name="T1" fmla="*/ 13 h 85"/>
                  <a:gd name="T2" fmla="*/ 43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3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3" y="0"/>
                      <a:pt x="43" y="0"/>
                    </a:cubicBezTo>
                    <a:cubicBezTo>
                      <a:pt x="30" y="0"/>
                      <a:pt x="21" y="5"/>
                      <a:pt x="13" y="13"/>
                    </a:cubicBezTo>
                    <a:cubicBezTo>
                      <a:pt x="4" y="21"/>
                      <a:pt x="0" y="31"/>
                      <a:pt x="0" y="42"/>
                    </a:cubicBezTo>
                    <a:cubicBezTo>
                      <a:pt x="0" y="55"/>
                      <a:pt x="4" y="64"/>
                      <a:pt x="13" y="72"/>
                    </a:cubicBezTo>
                    <a:cubicBezTo>
                      <a:pt x="21" y="81"/>
                      <a:pt x="30" y="85"/>
                      <a:pt x="43" y="85"/>
                    </a:cubicBezTo>
                    <a:cubicBezTo>
                      <a:pt x="53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267" name="Freeform 585"/>
              <p:cNvSpPr>
                <a:spLocks/>
              </p:cNvSpPr>
              <p:nvPr/>
            </p:nvSpPr>
            <p:spPr bwMode="auto">
              <a:xfrm>
                <a:off x="1072" y="1161"/>
                <a:ext cx="44" cy="44"/>
              </a:xfrm>
              <a:custGeom>
                <a:avLst/>
                <a:gdLst>
                  <a:gd name="T0" fmla="*/ 72 w 85"/>
                  <a:gd name="T1" fmla="*/ 13 h 85"/>
                  <a:gd name="T2" fmla="*/ 43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3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3" y="0"/>
                      <a:pt x="43" y="0"/>
                    </a:cubicBezTo>
                    <a:cubicBezTo>
                      <a:pt x="30" y="0"/>
                      <a:pt x="21" y="5"/>
                      <a:pt x="13" y="13"/>
                    </a:cubicBezTo>
                    <a:cubicBezTo>
                      <a:pt x="4" y="21"/>
                      <a:pt x="0" y="31"/>
                      <a:pt x="0" y="42"/>
                    </a:cubicBezTo>
                    <a:cubicBezTo>
                      <a:pt x="0" y="55"/>
                      <a:pt x="4" y="64"/>
                      <a:pt x="13" y="72"/>
                    </a:cubicBezTo>
                    <a:cubicBezTo>
                      <a:pt x="21" y="81"/>
                      <a:pt x="30" y="85"/>
                      <a:pt x="43" y="85"/>
                    </a:cubicBezTo>
                    <a:cubicBezTo>
                      <a:pt x="53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268" name="Freeform 586"/>
              <p:cNvSpPr>
                <a:spLocks/>
              </p:cNvSpPr>
              <p:nvPr/>
            </p:nvSpPr>
            <p:spPr bwMode="auto">
              <a:xfrm>
                <a:off x="1140" y="959"/>
                <a:ext cx="43" cy="44"/>
              </a:xfrm>
              <a:custGeom>
                <a:avLst/>
                <a:gdLst>
                  <a:gd name="T0" fmla="*/ 72 w 85"/>
                  <a:gd name="T1" fmla="*/ 13 h 85"/>
                  <a:gd name="T2" fmla="*/ 42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2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3" y="0"/>
                      <a:pt x="42" y="0"/>
                    </a:cubicBezTo>
                    <a:cubicBezTo>
                      <a:pt x="31" y="0"/>
                      <a:pt x="21" y="5"/>
                      <a:pt x="13" y="13"/>
                    </a:cubicBezTo>
                    <a:cubicBezTo>
                      <a:pt x="5" y="21"/>
                      <a:pt x="0" y="31"/>
                      <a:pt x="0" y="42"/>
                    </a:cubicBezTo>
                    <a:cubicBezTo>
                      <a:pt x="0" y="55"/>
                      <a:pt x="5" y="64"/>
                      <a:pt x="13" y="72"/>
                    </a:cubicBezTo>
                    <a:cubicBezTo>
                      <a:pt x="21" y="81"/>
                      <a:pt x="31" y="85"/>
                      <a:pt x="42" y="85"/>
                    </a:cubicBezTo>
                    <a:cubicBezTo>
                      <a:pt x="53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269" name="Freeform 587"/>
              <p:cNvSpPr>
                <a:spLocks/>
              </p:cNvSpPr>
              <p:nvPr/>
            </p:nvSpPr>
            <p:spPr bwMode="auto">
              <a:xfrm>
                <a:off x="1140" y="1027"/>
                <a:ext cx="43" cy="43"/>
              </a:xfrm>
              <a:custGeom>
                <a:avLst/>
                <a:gdLst>
                  <a:gd name="T0" fmla="*/ 72 w 85"/>
                  <a:gd name="T1" fmla="*/ 13 h 85"/>
                  <a:gd name="T2" fmla="*/ 42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2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3" y="0"/>
                      <a:pt x="42" y="0"/>
                    </a:cubicBezTo>
                    <a:cubicBezTo>
                      <a:pt x="31" y="0"/>
                      <a:pt x="21" y="5"/>
                      <a:pt x="13" y="13"/>
                    </a:cubicBezTo>
                    <a:cubicBezTo>
                      <a:pt x="5" y="21"/>
                      <a:pt x="0" y="31"/>
                      <a:pt x="0" y="42"/>
                    </a:cubicBezTo>
                    <a:cubicBezTo>
                      <a:pt x="0" y="55"/>
                      <a:pt x="5" y="64"/>
                      <a:pt x="13" y="72"/>
                    </a:cubicBezTo>
                    <a:cubicBezTo>
                      <a:pt x="21" y="81"/>
                      <a:pt x="31" y="85"/>
                      <a:pt x="42" y="85"/>
                    </a:cubicBezTo>
                    <a:cubicBezTo>
                      <a:pt x="53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270" name="Freeform 588"/>
              <p:cNvSpPr>
                <a:spLocks/>
              </p:cNvSpPr>
              <p:nvPr/>
            </p:nvSpPr>
            <p:spPr bwMode="auto">
              <a:xfrm>
                <a:off x="1140" y="1094"/>
                <a:ext cx="43" cy="44"/>
              </a:xfrm>
              <a:custGeom>
                <a:avLst/>
                <a:gdLst>
                  <a:gd name="T0" fmla="*/ 72 w 85"/>
                  <a:gd name="T1" fmla="*/ 13 h 85"/>
                  <a:gd name="T2" fmla="*/ 42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2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3" y="0"/>
                      <a:pt x="42" y="0"/>
                    </a:cubicBezTo>
                    <a:cubicBezTo>
                      <a:pt x="31" y="0"/>
                      <a:pt x="21" y="5"/>
                      <a:pt x="13" y="13"/>
                    </a:cubicBezTo>
                    <a:cubicBezTo>
                      <a:pt x="5" y="21"/>
                      <a:pt x="0" y="31"/>
                      <a:pt x="0" y="42"/>
                    </a:cubicBezTo>
                    <a:cubicBezTo>
                      <a:pt x="0" y="55"/>
                      <a:pt x="5" y="64"/>
                      <a:pt x="13" y="72"/>
                    </a:cubicBezTo>
                    <a:cubicBezTo>
                      <a:pt x="21" y="81"/>
                      <a:pt x="31" y="85"/>
                      <a:pt x="42" y="85"/>
                    </a:cubicBezTo>
                    <a:cubicBezTo>
                      <a:pt x="53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271" name="Freeform 589"/>
              <p:cNvSpPr>
                <a:spLocks/>
              </p:cNvSpPr>
              <p:nvPr/>
            </p:nvSpPr>
            <p:spPr bwMode="auto">
              <a:xfrm>
                <a:off x="1140" y="1161"/>
                <a:ext cx="43" cy="44"/>
              </a:xfrm>
              <a:custGeom>
                <a:avLst/>
                <a:gdLst>
                  <a:gd name="T0" fmla="*/ 72 w 85"/>
                  <a:gd name="T1" fmla="*/ 13 h 85"/>
                  <a:gd name="T2" fmla="*/ 42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2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3" y="0"/>
                      <a:pt x="42" y="0"/>
                    </a:cubicBezTo>
                    <a:cubicBezTo>
                      <a:pt x="31" y="0"/>
                      <a:pt x="21" y="5"/>
                      <a:pt x="13" y="13"/>
                    </a:cubicBezTo>
                    <a:cubicBezTo>
                      <a:pt x="5" y="21"/>
                      <a:pt x="0" y="31"/>
                      <a:pt x="0" y="42"/>
                    </a:cubicBezTo>
                    <a:cubicBezTo>
                      <a:pt x="0" y="55"/>
                      <a:pt x="5" y="64"/>
                      <a:pt x="13" y="72"/>
                    </a:cubicBezTo>
                    <a:cubicBezTo>
                      <a:pt x="21" y="81"/>
                      <a:pt x="31" y="85"/>
                      <a:pt x="42" y="85"/>
                    </a:cubicBezTo>
                    <a:cubicBezTo>
                      <a:pt x="53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272" name="Freeform 590"/>
              <p:cNvSpPr>
                <a:spLocks/>
              </p:cNvSpPr>
              <p:nvPr/>
            </p:nvSpPr>
            <p:spPr bwMode="auto">
              <a:xfrm>
                <a:off x="1207" y="959"/>
                <a:ext cx="44" cy="44"/>
              </a:xfrm>
              <a:custGeom>
                <a:avLst/>
                <a:gdLst>
                  <a:gd name="T0" fmla="*/ 72 w 85"/>
                  <a:gd name="T1" fmla="*/ 13 h 85"/>
                  <a:gd name="T2" fmla="*/ 42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2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4" y="0"/>
                      <a:pt x="42" y="0"/>
                    </a:cubicBezTo>
                    <a:cubicBezTo>
                      <a:pt x="31" y="0"/>
                      <a:pt x="21" y="5"/>
                      <a:pt x="13" y="13"/>
                    </a:cubicBezTo>
                    <a:cubicBezTo>
                      <a:pt x="5" y="21"/>
                      <a:pt x="0" y="31"/>
                      <a:pt x="0" y="42"/>
                    </a:cubicBezTo>
                    <a:cubicBezTo>
                      <a:pt x="0" y="55"/>
                      <a:pt x="5" y="64"/>
                      <a:pt x="13" y="72"/>
                    </a:cubicBezTo>
                    <a:cubicBezTo>
                      <a:pt x="21" y="81"/>
                      <a:pt x="31" y="85"/>
                      <a:pt x="42" y="85"/>
                    </a:cubicBezTo>
                    <a:cubicBezTo>
                      <a:pt x="54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273" name="Freeform 591"/>
              <p:cNvSpPr>
                <a:spLocks/>
              </p:cNvSpPr>
              <p:nvPr/>
            </p:nvSpPr>
            <p:spPr bwMode="auto">
              <a:xfrm>
                <a:off x="1207" y="1027"/>
                <a:ext cx="44" cy="43"/>
              </a:xfrm>
              <a:custGeom>
                <a:avLst/>
                <a:gdLst>
                  <a:gd name="T0" fmla="*/ 72 w 85"/>
                  <a:gd name="T1" fmla="*/ 13 h 85"/>
                  <a:gd name="T2" fmla="*/ 42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2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4" y="0"/>
                      <a:pt x="42" y="0"/>
                    </a:cubicBezTo>
                    <a:cubicBezTo>
                      <a:pt x="31" y="0"/>
                      <a:pt x="21" y="5"/>
                      <a:pt x="13" y="13"/>
                    </a:cubicBezTo>
                    <a:cubicBezTo>
                      <a:pt x="5" y="21"/>
                      <a:pt x="0" y="31"/>
                      <a:pt x="0" y="42"/>
                    </a:cubicBezTo>
                    <a:cubicBezTo>
                      <a:pt x="0" y="55"/>
                      <a:pt x="5" y="64"/>
                      <a:pt x="13" y="72"/>
                    </a:cubicBezTo>
                    <a:cubicBezTo>
                      <a:pt x="21" y="81"/>
                      <a:pt x="31" y="85"/>
                      <a:pt x="42" y="85"/>
                    </a:cubicBezTo>
                    <a:cubicBezTo>
                      <a:pt x="54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274" name="Freeform 592"/>
              <p:cNvSpPr>
                <a:spLocks/>
              </p:cNvSpPr>
              <p:nvPr/>
            </p:nvSpPr>
            <p:spPr bwMode="auto">
              <a:xfrm>
                <a:off x="1207" y="1094"/>
                <a:ext cx="44" cy="44"/>
              </a:xfrm>
              <a:custGeom>
                <a:avLst/>
                <a:gdLst>
                  <a:gd name="T0" fmla="*/ 72 w 85"/>
                  <a:gd name="T1" fmla="*/ 13 h 85"/>
                  <a:gd name="T2" fmla="*/ 42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2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4" y="0"/>
                      <a:pt x="42" y="0"/>
                    </a:cubicBezTo>
                    <a:cubicBezTo>
                      <a:pt x="31" y="0"/>
                      <a:pt x="21" y="5"/>
                      <a:pt x="13" y="13"/>
                    </a:cubicBezTo>
                    <a:cubicBezTo>
                      <a:pt x="5" y="21"/>
                      <a:pt x="0" y="31"/>
                      <a:pt x="0" y="42"/>
                    </a:cubicBezTo>
                    <a:cubicBezTo>
                      <a:pt x="0" y="55"/>
                      <a:pt x="5" y="64"/>
                      <a:pt x="13" y="72"/>
                    </a:cubicBezTo>
                    <a:cubicBezTo>
                      <a:pt x="21" y="81"/>
                      <a:pt x="31" y="85"/>
                      <a:pt x="42" y="85"/>
                    </a:cubicBezTo>
                    <a:cubicBezTo>
                      <a:pt x="54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275" name="Freeform 593"/>
              <p:cNvSpPr>
                <a:spLocks/>
              </p:cNvSpPr>
              <p:nvPr/>
            </p:nvSpPr>
            <p:spPr bwMode="auto">
              <a:xfrm>
                <a:off x="1207" y="1161"/>
                <a:ext cx="44" cy="44"/>
              </a:xfrm>
              <a:custGeom>
                <a:avLst/>
                <a:gdLst>
                  <a:gd name="T0" fmla="*/ 72 w 85"/>
                  <a:gd name="T1" fmla="*/ 13 h 85"/>
                  <a:gd name="T2" fmla="*/ 42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2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4" y="0"/>
                      <a:pt x="42" y="0"/>
                    </a:cubicBezTo>
                    <a:cubicBezTo>
                      <a:pt x="31" y="0"/>
                      <a:pt x="21" y="5"/>
                      <a:pt x="13" y="13"/>
                    </a:cubicBezTo>
                    <a:cubicBezTo>
                      <a:pt x="5" y="21"/>
                      <a:pt x="0" y="31"/>
                      <a:pt x="0" y="42"/>
                    </a:cubicBezTo>
                    <a:cubicBezTo>
                      <a:pt x="0" y="55"/>
                      <a:pt x="5" y="64"/>
                      <a:pt x="13" y="72"/>
                    </a:cubicBezTo>
                    <a:cubicBezTo>
                      <a:pt x="21" y="81"/>
                      <a:pt x="31" y="85"/>
                      <a:pt x="42" y="85"/>
                    </a:cubicBezTo>
                    <a:cubicBezTo>
                      <a:pt x="54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276" name="Freeform 594"/>
              <p:cNvSpPr>
                <a:spLocks/>
              </p:cNvSpPr>
              <p:nvPr/>
            </p:nvSpPr>
            <p:spPr bwMode="auto">
              <a:xfrm>
                <a:off x="1274" y="959"/>
                <a:ext cx="44" cy="44"/>
              </a:xfrm>
              <a:custGeom>
                <a:avLst/>
                <a:gdLst>
                  <a:gd name="T0" fmla="*/ 72 w 85"/>
                  <a:gd name="T1" fmla="*/ 13 h 85"/>
                  <a:gd name="T2" fmla="*/ 42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2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4" y="0"/>
                      <a:pt x="42" y="0"/>
                    </a:cubicBezTo>
                    <a:cubicBezTo>
                      <a:pt x="31" y="0"/>
                      <a:pt x="21" y="5"/>
                      <a:pt x="13" y="13"/>
                    </a:cubicBezTo>
                    <a:cubicBezTo>
                      <a:pt x="5" y="21"/>
                      <a:pt x="0" y="31"/>
                      <a:pt x="0" y="42"/>
                    </a:cubicBezTo>
                    <a:cubicBezTo>
                      <a:pt x="0" y="55"/>
                      <a:pt x="5" y="64"/>
                      <a:pt x="13" y="72"/>
                    </a:cubicBezTo>
                    <a:cubicBezTo>
                      <a:pt x="21" y="81"/>
                      <a:pt x="31" y="85"/>
                      <a:pt x="42" y="85"/>
                    </a:cubicBezTo>
                    <a:cubicBezTo>
                      <a:pt x="54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277" name="Freeform 595"/>
              <p:cNvSpPr>
                <a:spLocks/>
              </p:cNvSpPr>
              <p:nvPr/>
            </p:nvSpPr>
            <p:spPr bwMode="auto">
              <a:xfrm>
                <a:off x="1274" y="1027"/>
                <a:ext cx="44" cy="43"/>
              </a:xfrm>
              <a:custGeom>
                <a:avLst/>
                <a:gdLst>
                  <a:gd name="T0" fmla="*/ 72 w 85"/>
                  <a:gd name="T1" fmla="*/ 13 h 85"/>
                  <a:gd name="T2" fmla="*/ 42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2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4" y="0"/>
                      <a:pt x="42" y="0"/>
                    </a:cubicBezTo>
                    <a:cubicBezTo>
                      <a:pt x="31" y="0"/>
                      <a:pt x="21" y="5"/>
                      <a:pt x="13" y="13"/>
                    </a:cubicBezTo>
                    <a:cubicBezTo>
                      <a:pt x="5" y="21"/>
                      <a:pt x="0" y="31"/>
                      <a:pt x="0" y="42"/>
                    </a:cubicBezTo>
                    <a:cubicBezTo>
                      <a:pt x="0" y="55"/>
                      <a:pt x="5" y="64"/>
                      <a:pt x="13" y="72"/>
                    </a:cubicBezTo>
                    <a:cubicBezTo>
                      <a:pt x="21" y="81"/>
                      <a:pt x="31" y="85"/>
                      <a:pt x="42" y="85"/>
                    </a:cubicBezTo>
                    <a:cubicBezTo>
                      <a:pt x="54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278" name="Freeform 596"/>
              <p:cNvSpPr>
                <a:spLocks/>
              </p:cNvSpPr>
              <p:nvPr/>
            </p:nvSpPr>
            <p:spPr bwMode="auto">
              <a:xfrm>
                <a:off x="1274" y="1094"/>
                <a:ext cx="44" cy="44"/>
              </a:xfrm>
              <a:custGeom>
                <a:avLst/>
                <a:gdLst>
                  <a:gd name="T0" fmla="*/ 72 w 85"/>
                  <a:gd name="T1" fmla="*/ 13 h 85"/>
                  <a:gd name="T2" fmla="*/ 42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2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4" y="0"/>
                      <a:pt x="42" y="0"/>
                    </a:cubicBezTo>
                    <a:cubicBezTo>
                      <a:pt x="31" y="0"/>
                      <a:pt x="21" y="5"/>
                      <a:pt x="13" y="13"/>
                    </a:cubicBezTo>
                    <a:cubicBezTo>
                      <a:pt x="5" y="21"/>
                      <a:pt x="0" y="31"/>
                      <a:pt x="0" y="42"/>
                    </a:cubicBezTo>
                    <a:cubicBezTo>
                      <a:pt x="0" y="55"/>
                      <a:pt x="5" y="64"/>
                      <a:pt x="13" y="72"/>
                    </a:cubicBezTo>
                    <a:cubicBezTo>
                      <a:pt x="21" y="81"/>
                      <a:pt x="31" y="85"/>
                      <a:pt x="42" y="85"/>
                    </a:cubicBezTo>
                    <a:cubicBezTo>
                      <a:pt x="54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279" name="Freeform 597"/>
              <p:cNvSpPr>
                <a:spLocks/>
              </p:cNvSpPr>
              <p:nvPr/>
            </p:nvSpPr>
            <p:spPr bwMode="auto">
              <a:xfrm>
                <a:off x="1274" y="1161"/>
                <a:ext cx="44" cy="44"/>
              </a:xfrm>
              <a:custGeom>
                <a:avLst/>
                <a:gdLst>
                  <a:gd name="T0" fmla="*/ 72 w 85"/>
                  <a:gd name="T1" fmla="*/ 13 h 85"/>
                  <a:gd name="T2" fmla="*/ 42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2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4" y="0"/>
                      <a:pt x="42" y="0"/>
                    </a:cubicBezTo>
                    <a:cubicBezTo>
                      <a:pt x="31" y="0"/>
                      <a:pt x="21" y="5"/>
                      <a:pt x="13" y="13"/>
                    </a:cubicBezTo>
                    <a:cubicBezTo>
                      <a:pt x="5" y="21"/>
                      <a:pt x="0" y="31"/>
                      <a:pt x="0" y="42"/>
                    </a:cubicBezTo>
                    <a:cubicBezTo>
                      <a:pt x="0" y="55"/>
                      <a:pt x="5" y="64"/>
                      <a:pt x="13" y="72"/>
                    </a:cubicBezTo>
                    <a:cubicBezTo>
                      <a:pt x="21" y="81"/>
                      <a:pt x="31" y="85"/>
                      <a:pt x="42" y="85"/>
                    </a:cubicBezTo>
                    <a:cubicBezTo>
                      <a:pt x="54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280" name="Freeform 598"/>
              <p:cNvSpPr>
                <a:spLocks/>
              </p:cNvSpPr>
              <p:nvPr/>
            </p:nvSpPr>
            <p:spPr bwMode="auto">
              <a:xfrm>
                <a:off x="1409" y="1027"/>
                <a:ext cx="44" cy="43"/>
              </a:xfrm>
              <a:custGeom>
                <a:avLst/>
                <a:gdLst>
                  <a:gd name="T0" fmla="*/ 72 w 85"/>
                  <a:gd name="T1" fmla="*/ 13 h 85"/>
                  <a:gd name="T2" fmla="*/ 42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2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4" y="0"/>
                      <a:pt x="42" y="0"/>
                    </a:cubicBezTo>
                    <a:cubicBezTo>
                      <a:pt x="32" y="0"/>
                      <a:pt x="21" y="5"/>
                      <a:pt x="13" y="13"/>
                    </a:cubicBezTo>
                    <a:cubicBezTo>
                      <a:pt x="5" y="21"/>
                      <a:pt x="0" y="31"/>
                      <a:pt x="0" y="42"/>
                    </a:cubicBezTo>
                    <a:cubicBezTo>
                      <a:pt x="0" y="55"/>
                      <a:pt x="5" y="64"/>
                      <a:pt x="13" y="72"/>
                    </a:cubicBezTo>
                    <a:cubicBezTo>
                      <a:pt x="21" y="81"/>
                      <a:pt x="32" y="85"/>
                      <a:pt x="42" y="85"/>
                    </a:cubicBezTo>
                    <a:cubicBezTo>
                      <a:pt x="54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281" name="Freeform 599"/>
              <p:cNvSpPr>
                <a:spLocks/>
              </p:cNvSpPr>
              <p:nvPr/>
            </p:nvSpPr>
            <p:spPr bwMode="auto">
              <a:xfrm>
                <a:off x="1409" y="1094"/>
                <a:ext cx="44" cy="44"/>
              </a:xfrm>
              <a:custGeom>
                <a:avLst/>
                <a:gdLst>
                  <a:gd name="T0" fmla="*/ 72 w 85"/>
                  <a:gd name="T1" fmla="*/ 13 h 85"/>
                  <a:gd name="T2" fmla="*/ 42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2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4" y="0"/>
                      <a:pt x="42" y="0"/>
                    </a:cubicBezTo>
                    <a:cubicBezTo>
                      <a:pt x="32" y="0"/>
                      <a:pt x="21" y="5"/>
                      <a:pt x="13" y="13"/>
                    </a:cubicBezTo>
                    <a:cubicBezTo>
                      <a:pt x="5" y="21"/>
                      <a:pt x="0" y="31"/>
                      <a:pt x="0" y="42"/>
                    </a:cubicBezTo>
                    <a:cubicBezTo>
                      <a:pt x="0" y="55"/>
                      <a:pt x="5" y="64"/>
                      <a:pt x="13" y="72"/>
                    </a:cubicBezTo>
                    <a:cubicBezTo>
                      <a:pt x="21" y="81"/>
                      <a:pt x="32" y="85"/>
                      <a:pt x="42" y="85"/>
                    </a:cubicBezTo>
                    <a:cubicBezTo>
                      <a:pt x="54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282" name="Freeform 600"/>
              <p:cNvSpPr>
                <a:spLocks/>
              </p:cNvSpPr>
              <p:nvPr/>
            </p:nvSpPr>
            <p:spPr bwMode="auto">
              <a:xfrm>
                <a:off x="1409" y="1161"/>
                <a:ext cx="44" cy="44"/>
              </a:xfrm>
              <a:custGeom>
                <a:avLst/>
                <a:gdLst>
                  <a:gd name="T0" fmla="*/ 72 w 85"/>
                  <a:gd name="T1" fmla="*/ 13 h 85"/>
                  <a:gd name="T2" fmla="*/ 42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2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4" y="0"/>
                      <a:pt x="42" y="0"/>
                    </a:cubicBezTo>
                    <a:cubicBezTo>
                      <a:pt x="32" y="0"/>
                      <a:pt x="21" y="5"/>
                      <a:pt x="13" y="13"/>
                    </a:cubicBezTo>
                    <a:cubicBezTo>
                      <a:pt x="5" y="21"/>
                      <a:pt x="0" y="31"/>
                      <a:pt x="0" y="42"/>
                    </a:cubicBezTo>
                    <a:cubicBezTo>
                      <a:pt x="0" y="55"/>
                      <a:pt x="5" y="64"/>
                      <a:pt x="13" y="72"/>
                    </a:cubicBezTo>
                    <a:cubicBezTo>
                      <a:pt x="21" y="81"/>
                      <a:pt x="32" y="85"/>
                      <a:pt x="42" y="85"/>
                    </a:cubicBezTo>
                    <a:cubicBezTo>
                      <a:pt x="54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283" name="Freeform 601"/>
              <p:cNvSpPr>
                <a:spLocks/>
              </p:cNvSpPr>
              <p:nvPr/>
            </p:nvSpPr>
            <p:spPr bwMode="auto">
              <a:xfrm>
                <a:off x="1409" y="1229"/>
                <a:ext cx="44" cy="43"/>
              </a:xfrm>
              <a:custGeom>
                <a:avLst/>
                <a:gdLst>
                  <a:gd name="T0" fmla="*/ 72 w 85"/>
                  <a:gd name="T1" fmla="*/ 13 h 85"/>
                  <a:gd name="T2" fmla="*/ 42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2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4" y="0"/>
                      <a:pt x="42" y="0"/>
                    </a:cubicBezTo>
                    <a:cubicBezTo>
                      <a:pt x="32" y="0"/>
                      <a:pt x="21" y="5"/>
                      <a:pt x="13" y="13"/>
                    </a:cubicBezTo>
                    <a:cubicBezTo>
                      <a:pt x="5" y="21"/>
                      <a:pt x="0" y="31"/>
                      <a:pt x="0" y="42"/>
                    </a:cubicBezTo>
                    <a:cubicBezTo>
                      <a:pt x="0" y="55"/>
                      <a:pt x="5" y="64"/>
                      <a:pt x="13" y="72"/>
                    </a:cubicBezTo>
                    <a:cubicBezTo>
                      <a:pt x="21" y="81"/>
                      <a:pt x="32" y="85"/>
                      <a:pt x="42" y="85"/>
                    </a:cubicBezTo>
                    <a:cubicBezTo>
                      <a:pt x="54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284" name="Freeform 602"/>
              <p:cNvSpPr>
                <a:spLocks/>
              </p:cNvSpPr>
              <p:nvPr/>
            </p:nvSpPr>
            <p:spPr bwMode="auto">
              <a:xfrm>
                <a:off x="1409" y="1296"/>
                <a:ext cx="44" cy="44"/>
              </a:xfrm>
              <a:custGeom>
                <a:avLst/>
                <a:gdLst>
                  <a:gd name="T0" fmla="*/ 72 w 85"/>
                  <a:gd name="T1" fmla="*/ 13 h 85"/>
                  <a:gd name="T2" fmla="*/ 42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2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5"/>
                      <a:pt x="54" y="0"/>
                      <a:pt x="42" y="0"/>
                    </a:cubicBezTo>
                    <a:cubicBezTo>
                      <a:pt x="32" y="0"/>
                      <a:pt x="21" y="5"/>
                      <a:pt x="13" y="13"/>
                    </a:cubicBezTo>
                    <a:cubicBezTo>
                      <a:pt x="5" y="21"/>
                      <a:pt x="0" y="32"/>
                      <a:pt x="0" y="42"/>
                    </a:cubicBezTo>
                    <a:cubicBezTo>
                      <a:pt x="0" y="55"/>
                      <a:pt x="5" y="64"/>
                      <a:pt x="13" y="72"/>
                    </a:cubicBezTo>
                    <a:cubicBezTo>
                      <a:pt x="21" y="81"/>
                      <a:pt x="32" y="85"/>
                      <a:pt x="42" y="85"/>
                    </a:cubicBezTo>
                    <a:cubicBezTo>
                      <a:pt x="54" y="85"/>
                      <a:pt x="64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2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285" name="Freeform 603"/>
              <p:cNvSpPr>
                <a:spLocks/>
              </p:cNvSpPr>
              <p:nvPr/>
            </p:nvSpPr>
            <p:spPr bwMode="auto">
              <a:xfrm>
                <a:off x="1409" y="1363"/>
                <a:ext cx="44" cy="44"/>
              </a:xfrm>
              <a:custGeom>
                <a:avLst/>
                <a:gdLst>
                  <a:gd name="T0" fmla="*/ 72 w 85"/>
                  <a:gd name="T1" fmla="*/ 13 h 85"/>
                  <a:gd name="T2" fmla="*/ 42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2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4" y="6"/>
                      <a:pt x="54" y="0"/>
                      <a:pt x="42" y="0"/>
                    </a:cubicBezTo>
                    <a:cubicBezTo>
                      <a:pt x="32" y="0"/>
                      <a:pt x="21" y="6"/>
                      <a:pt x="13" y="13"/>
                    </a:cubicBezTo>
                    <a:cubicBezTo>
                      <a:pt x="5" y="21"/>
                      <a:pt x="0" y="32"/>
                      <a:pt x="0" y="42"/>
                    </a:cubicBezTo>
                    <a:cubicBezTo>
                      <a:pt x="0" y="55"/>
                      <a:pt x="5" y="64"/>
                      <a:pt x="13" y="72"/>
                    </a:cubicBezTo>
                    <a:cubicBezTo>
                      <a:pt x="21" y="82"/>
                      <a:pt x="32" y="85"/>
                      <a:pt x="42" y="85"/>
                    </a:cubicBezTo>
                    <a:cubicBezTo>
                      <a:pt x="54" y="85"/>
                      <a:pt x="64" y="82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2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286" name="Freeform 604"/>
              <p:cNvSpPr>
                <a:spLocks/>
              </p:cNvSpPr>
              <p:nvPr/>
            </p:nvSpPr>
            <p:spPr bwMode="auto">
              <a:xfrm>
                <a:off x="1409" y="892"/>
                <a:ext cx="44" cy="44"/>
              </a:xfrm>
              <a:custGeom>
                <a:avLst/>
                <a:gdLst>
                  <a:gd name="T0" fmla="*/ 72 w 85"/>
                  <a:gd name="T1" fmla="*/ 14 h 86"/>
                  <a:gd name="T2" fmla="*/ 42 w 85"/>
                  <a:gd name="T3" fmla="*/ 0 h 86"/>
                  <a:gd name="T4" fmla="*/ 13 w 85"/>
                  <a:gd name="T5" fmla="*/ 14 h 86"/>
                  <a:gd name="T6" fmla="*/ 0 w 85"/>
                  <a:gd name="T7" fmla="*/ 42 h 86"/>
                  <a:gd name="T8" fmla="*/ 13 w 85"/>
                  <a:gd name="T9" fmla="*/ 73 h 86"/>
                  <a:gd name="T10" fmla="*/ 42 w 85"/>
                  <a:gd name="T11" fmla="*/ 86 h 86"/>
                  <a:gd name="T12" fmla="*/ 72 w 85"/>
                  <a:gd name="T13" fmla="*/ 73 h 86"/>
                  <a:gd name="T14" fmla="*/ 85 w 85"/>
                  <a:gd name="T15" fmla="*/ 42 h 86"/>
                  <a:gd name="T16" fmla="*/ 72 w 85"/>
                  <a:gd name="T17" fmla="*/ 14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6">
                    <a:moveTo>
                      <a:pt x="72" y="14"/>
                    </a:moveTo>
                    <a:cubicBezTo>
                      <a:pt x="64" y="6"/>
                      <a:pt x="54" y="0"/>
                      <a:pt x="42" y="0"/>
                    </a:cubicBezTo>
                    <a:cubicBezTo>
                      <a:pt x="32" y="0"/>
                      <a:pt x="21" y="6"/>
                      <a:pt x="13" y="14"/>
                    </a:cubicBezTo>
                    <a:cubicBezTo>
                      <a:pt x="5" y="21"/>
                      <a:pt x="0" y="32"/>
                      <a:pt x="0" y="42"/>
                    </a:cubicBezTo>
                    <a:cubicBezTo>
                      <a:pt x="0" y="56"/>
                      <a:pt x="5" y="65"/>
                      <a:pt x="13" y="73"/>
                    </a:cubicBezTo>
                    <a:cubicBezTo>
                      <a:pt x="21" y="82"/>
                      <a:pt x="32" y="86"/>
                      <a:pt x="42" y="86"/>
                    </a:cubicBezTo>
                    <a:cubicBezTo>
                      <a:pt x="54" y="86"/>
                      <a:pt x="64" y="82"/>
                      <a:pt x="72" y="73"/>
                    </a:cubicBezTo>
                    <a:cubicBezTo>
                      <a:pt x="81" y="65"/>
                      <a:pt x="85" y="56"/>
                      <a:pt x="85" y="42"/>
                    </a:cubicBezTo>
                    <a:cubicBezTo>
                      <a:pt x="85" y="32"/>
                      <a:pt x="81" y="21"/>
                      <a:pt x="72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287" name="Freeform 605"/>
              <p:cNvSpPr>
                <a:spLocks/>
              </p:cNvSpPr>
              <p:nvPr/>
            </p:nvSpPr>
            <p:spPr bwMode="auto">
              <a:xfrm>
                <a:off x="1476" y="959"/>
                <a:ext cx="44" cy="44"/>
              </a:xfrm>
              <a:custGeom>
                <a:avLst/>
                <a:gdLst>
                  <a:gd name="T0" fmla="*/ 72 w 85"/>
                  <a:gd name="T1" fmla="*/ 13 h 85"/>
                  <a:gd name="T2" fmla="*/ 42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2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5" y="5"/>
                      <a:pt x="54" y="0"/>
                      <a:pt x="42" y="0"/>
                    </a:cubicBezTo>
                    <a:cubicBezTo>
                      <a:pt x="32" y="0"/>
                      <a:pt x="21" y="5"/>
                      <a:pt x="13" y="13"/>
                    </a:cubicBezTo>
                    <a:cubicBezTo>
                      <a:pt x="5" y="21"/>
                      <a:pt x="0" y="31"/>
                      <a:pt x="0" y="42"/>
                    </a:cubicBezTo>
                    <a:cubicBezTo>
                      <a:pt x="0" y="55"/>
                      <a:pt x="5" y="64"/>
                      <a:pt x="13" y="72"/>
                    </a:cubicBezTo>
                    <a:cubicBezTo>
                      <a:pt x="21" y="81"/>
                      <a:pt x="32" y="85"/>
                      <a:pt x="42" y="85"/>
                    </a:cubicBezTo>
                    <a:cubicBezTo>
                      <a:pt x="54" y="85"/>
                      <a:pt x="65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288" name="Freeform 606"/>
              <p:cNvSpPr>
                <a:spLocks/>
              </p:cNvSpPr>
              <p:nvPr/>
            </p:nvSpPr>
            <p:spPr bwMode="auto">
              <a:xfrm>
                <a:off x="1476" y="1027"/>
                <a:ext cx="44" cy="43"/>
              </a:xfrm>
              <a:custGeom>
                <a:avLst/>
                <a:gdLst>
                  <a:gd name="T0" fmla="*/ 72 w 85"/>
                  <a:gd name="T1" fmla="*/ 13 h 85"/>
                  <a:gd name="T2" fmla="*/ 42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2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5" y="5"/>
                      <a:pt x="54" y="0"/>
                      <a:pt x="42" y="0"/>
                    </a:cubicBezTo>
                    <a:cubicBezTo>
                      <a:pt x="32" y="0"/>
                      <a:pt x="21" y="5"/>
                      <a:pt x="13" y="13"/>
                    </a:cubicBezTo>
                    <a:cubicBezTo>
                      <a:pt x="5" y="21"/>
                      <a:pt x="0" y="31"/>
                      <a:pt x="0" y="42"/>
                    </a:cubicBezTo>
                    <a:cubicBezTo>
                      <a:pt x="0" y="55"/>
                      <a:pt x="5" y="64"/>
                      <a:pt x="13" y="72"/>
                    </a:cubicBezTo>
                    <a:cubicBezTo>
                      <a:pt x="21" y="81"/>
                      <a:pt x="32" y="85"/>
                      <a:pt x="42" y="85"/>
                    </a:cubicBezTo>
                    <a:cubicBezTo>
                      <a:pt x="54" y="85"/>
                      <a:pt x="65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  <p:sp>
            <p:nvSpPr>
              <p:cNvPr id="3289" name="Freeform 607"/>
              <p:cNvSpPr>
                <a:spLocks/>
              </p:cNvSpPr>
              <p:nvPr/>
            </p:nvSpPr>
            <p:spPr bwMode="auto">
              <a:xfrm>
                <a:off x="1476" y="1094"/>
                <a:ext cx="44" cy="44"/>
              </a:xfrm>
              <a:custGeom>
                <a:avLst/>
                <a:gdLst>
                  <a:gd name="T0" fmla="*/ 72 w 85"/>
                  <a:gd name="T1" fmla="*/ 13 h 85"/>
                  <a:gd name="T2" fmla="*/ 42 w 85"/>
                  <a:gd name="T3" fmla="*/ 0 h 85"/>
                  <a:gd name="T4" fmla="*/ 13 w 85"/>
                  <a:gd name="T5" fmla="*/ 13 h 85"/>
                  <a:gd name="T6" fmla="*/ 0 w 85"/>
                  <a:gd name="T7" fmla="*/ 42 h 85"/>
                  <a:gd name="T8" fmla="*/ 13 w 85"/>
                  <a:gd name="T9" fmla="*/ 72 h 85"/>
                  <a:gd name="T10" fmla="*/ 42 w 85"/>
                  <a:gd name="T11" fmla="*/ 85 h 85"/>
                  <a:gd name="T12" fmla="*/ 72 w 85"/>
                  <a:gd name="T13" fmla="*/ 72 h 85"/>
                  <a:gd name="T14" fmla="*/ 85 w 85"/>
                  <a:gd name="T15" fmla="*/ 42 h 85"/>
                  <a:gd name="T16" fmla="*/ 72 w 85"/>
                  <a:gd name="T17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5">
                    <a:moveTo>
                      <a:pt x="72" y="13"/>
                    </a:moveTo>
                    <a:cubicBezTo>
                      <a:pt x="65" y="5"/>
                      <a:pt x="54" y="0"/>
                      <a:pt x="42" y="0"/>
                    </a:cubicBezTo>
                    <a:cubicBezTo>
                      <a:pt x="32" y="0"/>
                      <a:pt x="21" y="5"/>
                      <a:pt x="13" y="13"/>
                    </a:cubicBezTo>
                    <a:cubicBezTo>
                      <a:pt x="5" y="21"/>
                      <a:pt x="0" y="31"/>
                      <a:pt x="0" y="42"/>
                    </a:cubicBezTo>
                    <a:cubicBezTo>
                      <a:pt x="0" y="55"/>
                      <a:pt x="5" y="64"/>
                      <a:pt x="13" y="72"/>
                    </a:cubicBezTo>
                    <a:cubicBezTo>
                      <a:pt x="21" y="81"/>
                      <a:pt x="32" y="85"/>
                      <a:pt x="42" y="85"/>
                    </a:cubicBezTo>
                    <a:cubicBezTo>
                      <a:pt x="54" y="85"/>
                      <a:pt x="65" y="81"/>
                      <a:pt x="72" y="72"/>
                    </a:cubicBezTo>
                    <a:cubicBezTo>
                      <a:pt x="81" y="64"/>
                      <a:pt x="85" y="55"/>
                      <a:pt x="85" y="42"/>
                    </a:cubicBezTo>
                    <a:cubicBezTo>
                      <a:pt x="85" y="31"/>
                      <a:pt x="81" y="21"/>
                      <a:pt x="7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95A5A6"/>
                  </a:solidFill>
                </a:endParaRPr>
              </a:p>
            </p:txBody>
          </p:sp>
        </p:grpSp>
        <p:sp>
          <p:nvSpPr>
            <p:cNvPr id="7" name="Freeform 609"/>
            <p:cNvSpPr>
              <a:spLocks/>
            </p:cNvSpPr>
            <p:nvPr/>
          </p:nvSpPr>
          <p:spPr bwMode="auto">
            <a:xfrm>
              <a:off x="1476" y="1161"/>
              <a:ext cx="44" cy="44"/>
            </a:xfrm>
            <a:custGeom>
              <a:avLst/>
              <a:gdLst>
                <a:gd name="T0" fmla="*/ 72 w 85"/>
                <a:gd name="T1" fmla="*/ 13 h 85"/>
                <a:gd name="T2" fmla="*/ 42 w 85"/>
                <a:gd name="T3" fmla="*/ 0 h 85"/>
                <a:gd name="T4" fmla="*/ 13 w 85"/>
                <a:gd name="T5" fmla="*/ 13 h 85"/>
                <a:gd name="T6" fmla="*/ 0 w 85"/>
                <a:gd name="T7" fmla="*/ 42 h 85"/>
                <a:gd name="T8" fmla="*/ 13 w 85"/>
                <a:gd name="T9" fmla="*/ 72 h 85"/>
                <a:gd name="T10" fmla="*/ 42 w 85"/>
                <a:gd name="T11" fmla="*/ 85 h 85"/>
                <a:gd name="T12" fmla="*/ 72 w 85"/>
                <a:gd name="T13" fmla="*/ 72 h 85"/>
                <a:gd name="T14" fmla="*/ 85 w 85"/>
                <a:gd name="T15" fmla="*/ 42 h 85"/>
                <a:gd name="T16" fmla="*/ 72 w 85"/>
                <a:gd name="T17" fmla="*/ 1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85">
                  <a:moveTo>
                    <a:pt x="72" y="13"/>
                  </a:moveTo>
                  <a:cubicBezTo>
                    <a:pt x="65" y="5"/>
                    <a:pt x="54" y="0"/>
                    <a:pt x="42" y="0"/>
                  </a:cubicBezTo>
                  <a:cubicBezTo>
                    <a:pt x="32" y="0"/>
                    <a:pt x="21" y="5"/>
                    <a:pt x="13" y="13"/>
                  </a:cubicBezTo>
                  <a:cubicBezTo>
                    <a:pt x="5" y="21"/>
                    <a:pt x="0" y="31"/>
                    <a:pt x="0" y="42"/>
                  </a:cubicBezTo>
                  <a:cubicBezTo>
                    <a:pt x="0" y="55"/>
                    <a:pt x="5" y="64"/>
                    <a:pt x="13" y="72"/>
                  </a:cubicBezTo>
                  <a:cubicBezTo>
                    <a:pt x="21" y="81"/>
                    <a:pt x="32" y="85"/>
                    <a:pt x="42" y="85"/>
                  </a:cubicBezTo>
                  <a:cubicBezTo>
                    <a:pt x="54" y="85"/>
                    <a:pt x="65" y="81"/>
                    <a:pt x="72" y="72"/>
                  </a:cubicBezTo>
                  <a:cubicBezTo>
                    <a:pt x="81" y="64"/>
                    <a:pt x="85" y="55"/>
                    <a:pt x="85" y="42"/>
                  </a:cubicBezTo>
                  <a:cubicBezTo>
                    <a:pt x="85" y="31"/>
                    <a:pt x="81" y="21"/>
                    <a:pt x="72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95A5A6"/>
                </a:solidFill>
              </a:endParaRPr>
            </a:p>
          </p:txBody>
        </p:sp>
        <p:sp>
          <p:nvSpPr>
            <p:cNvPr id="11" name="Freeform 610"/>
            <p:cNvSpPr>
              <a:spLocks/>
            </p:cNvSpPr>
            <p:nvPr/>
          </p:nvSpPr>
          <p:spPr bwMode="auto">
            <a:xfrm>
              <a:off x="1476" y="1229"/>
              <a:ext cx="44" cy="43"/>
            </a:xfrm>
            <a:custGeom>
              <a:avLst/>
              <a:gdLst>
                <a:gd name="T0" fmla="*/ 72 w 85"/>
                <a:gd name="T1" fmla="*/ 13 h 85"/>
                <a:gd name="T2" fmla="*/ 42 w 85"/>
                <a:gd name="T3" fmla="*/ 0 h 85"/>
                <a:gd name="T4" fmla="*/ 13 w 85"/>
                <a:gd name="T5" fmla="*/ 13 h 85"/>
                <a:gd name="T6" fmla="*/ 0 w 85"/>
                <a:gd name="T7" fmla="*/ 42 h 85"/>
                <a:gd name="T8" fmla="*/ 13 w 85"/>
                <a:gd name="T9" fmla="*/ 72 h 85"/>
                <a:gd name="T10" fmla="*/ 42 w 85"/>
                <a:gd name="T11" fmla="*/ 85 h 85"/>
                <a:gd name="T12" fmla="*/ 72 w 85"/>
                <a:gd name="T13" fmla="*/ 72 h 85"/>
                <a:gd name="T14" fmla="*/ 85 w 85"/>
                <a:gd name="T15" fmla="*/ 42 h 85"/>
                <a:gd name="T16" fmla="*/ 72 w 85"/>
                <a:gd name="T17" fmla="*/ 1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85">
                  <a:moveTo>
                    <a:pt x="72" y="13"/>
                  </a:moveTo>
                  <a:cubicBezTo>
                    <a:pt x="65" y="5"/>
                    <a:pt x="54" y="0"/>
                    <a:pt x="42" y="0"/>
                  </a:cubicBezTo>
                  <a:cubicBezTo>
                    <a:pt x="32" y="0"/>
                    <a:pt x="21" y="5"/>
                    <a:pt x="13" y="13"/>
                  </a:cubicBezTo>
                  <a:cubicBezTo>
                    <a:pt x="5" y="21"/>
                    <a:pt x="0" y="31"/>
                    <a:pt x="0" y="42"/>
                  </a:cubicBezTo>
                  <a:cubicBezTo>
                    <a:pt x="0" y="55"/>
                    <a:pt x="5" y="64"/>
                    <a:pt x="13" y="72"/>
                  </a:cubicBezTo>
                  <a:cubicBezTo>
                    <a:pt x="21" y="81"/>
                    <a:pt x="32" y="85"/>
                    <a:pt x="42" y="85"/>
                  </a:cubicBezTo>
                  <a:cubicBezTo>
                    <a:pt x="54" y="85"/>
                    <a:pt x="65" y="81"/>
                    <a:pt x="72" y="72"/>
                  </a:cubicBezTo>
                  <a:cubicBezTo>
                    <a:pt x="81" y="64"/>
                    <a:pt x="85" y="55"/>
                    <a:pt x="85" y="42"/>
                  </a:cubicBezTo>
                  <a:cubicBezTo>
                    <a:pt x="85" y="31"/>
                    <a:pt x="81" y="21"/>
                    <a:pt x="72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95A5A6"/>
                </a:solidFill>
              </a:endParaRPr>
            </a:p>
          </p:txBody>
        </p:sp>
        <p:sp>
          <p:nvSpPr>
            <p:cNvPr id="12" name="Freeform 611"/>
            <p:cNvSpPr>
              <a:spLocks/>
            </p:cNvSpPr>
            <p:nvPr/>
          </p:nvSpPr>
          <p:spPr bwMode="auto">
            <a:xfrm>
              <a:off x="1476" y="1296"/>
              <a:ext cx="44" cy="44"/>
            </a:xfrm>
            <a:custGeom>
              <a:avLst/>
              <a:gdLst>
                <a:gd name="T0" fmla="*/ 72 w 85"/>
                <a:gd name="T1" fmla="*/ 13 h 85"/>
                <a:gd name="T2" fmla="*/ 42 w 85"/>
                <a:gd name="T3" fmla="*/ 0 h 85"/>
                <a:gd name="T4" fmla="*/ 13 w 85"/>
                <a:gd name="T5" fmla="*/ 13 h 85"/>
                <a:gd name="T6" fmla="*/ 0 w 85"/>
                <a:gd name="T7" fmla="*/ 42 h 85"/>
                <a:gd name="T8" fmla="*/ 13 w 85"/>
                <a:gd name="T9" fmla="*/ 72 h 85"/>
                <a:gd name="T10" fmla="*/ 42 w 85"/>
                <a:gd name="T11" fmla="*/ 85 h 85"/>
                <a:gd name="T12" fmla="*/ 72 w 85"/>
                <a:gd name="T13" fmla="*/ 72 h 85"/>
                <a:gd name="T14" fmla="*/ 85 w 85"/>
                <a:gd name="T15" fmla="*/ 42 h 85"/>
                <a:gd name="T16" fmla="*/ 72 w 85"/>
                <a:gd name="T17" fmla="*/ 1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85">
                  <a:moveTo>
                    <a:pt x="72" y="13"/>
                  </a:moveTo>
                  <a:cubicBezTo>
                    <a:pt x="65" y="5"/>
                    <a:pt x="54" y="0"/>
                    <a:pt x="42" y="0"/>
                  </a:cubicBezTo>
                  <a:cubicBezTo>
                    <a:pt x="32" y="0"/>
                    <a:pt x="21" y="5"/>
                    <a:pt x="13" y="13"/>
                  </a:cubicBezTo>
                  <a:cubicBezTo>
                    <a:pt x="5" y="21"/>
                    <a:pt x="0" y="32"/>
                    <a:pt x="0" y="42"/>
                  </a:cubicBezTo>
                  <a:cubicBezTo>
                    <a:pt x="0" y="55"/>
                    <a:pt x="5" y="64"/>
                    <a:pt x="13" y="72"/>
                  </a:cubicBezTo>
                  <a:cubicBezTo>
                    <a:pt x="21" y="81"/>
                    <a:pt x="32" y="85"/>
                    <a:pt x="42" y="85"/>
                  </a:cubicBezTo>
                  <a:cubicBezTo>
                    <a:pt x="54" y="85"/>
                    <a:pt x="65" y="81"/>
                    <a:pt x="72" y="72"/>
                  </a:cubicBezTo>
                  <a:cubicBezTo>
                    <a:pt x="81" y="64"/>
                    <a:pt x="85" y="55"/>
                    <a:pt x="85" y="42"/>
                  </a:cubicBezTo>
                  <a:cubicBezTo>
                    <a:pt x="85" y="32"/>
                    <a:pt x="81" y="21"/>
                    <a:pt x="72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95A5A6"/>
                </a:solidFill>
              </a:endParaRPr>
            </a:p>
          </p:txBody>
        </p:sp>
        <p:sp>
          <p:nvSpPr>
            <p:cNvPr id="13" name="Freeform 612"/>
            <p:cNvSpPr>
              <a:spLocks/>
            </p:cNvSpPr>
            <p:nvPr/>
          </p:nvSpPr>
          <p:spPr bwMode="auto">
            <a:xfrm>
              <a:off x="1476" y="1363"/>
              <a:ext cx="44" cy="44"/>
            </a:xfrm>
            <a:custGeom>
              <a:avLst/>
              <a:gdLst>
                <a:gd name="T0" fmla="*/ 72 w 85"/>
                <a:gd name="T1" fmla="*/ 13 h 85"/>
                <a:gd name="T2" fmla="*/ 42 w 85"/>
                <a:gd name="T3" fmla="*/ 0 h 85"/>
                <a:gd name="T4" fmla="*/ 13 w 85"/>
                <a:gd name="T5" fmla="*/ 13 h 85"/>
                <a:gd name="T6" fmla="*/ 0 w 85"/>
                <a:gd name="T7" fmla="*/ 42 h 85"/>
                <a:gd name="T8" fmla="*/ 13 w 85"/>
                <a:gd name="T9" fmla="*/ 72 h 85"/>
                <a:gd name="T10" fmla="*/ 42 w 85"/>
                <a:gd name="T11" fmla="*/ 85 h 85"/>
                <a:gd name="T12" fmla="*/ 72 w 85"/>
                <a:gd name="T13" fmla="*/ 72 h 85"/>
                <a:gd name="T14" fmla="*/ 85 w 85"/>
                <a:gd name="T15" fmla="*/ 42 h 85"/>
                <a:gd name="T16" fmla="*/ 72 w 85"/>
                <a:gd name="T17" fmla="*/ 1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85">
                  <a:moveTo>
                    <a:pt x="72" y="13"/>
                  </a:moveTo>
                  <a:cubicBezTo>
                    <a:pt x="65" y="6"/>
                    <a:pt x="54" y="0"/>
                    <a:pt x="42" y="0"/>
                  </a:cubicBezTo>
                  <a:cubicBezTo>
                    <a:pt x="32" y="0"/>
                    <a:pt x="21" y="6"/>
                    <a:pt x="13" y="13"/>
                  </a:cubicBezTo>
                  <a:cubicBezTo>
                    <a:pt x="5" y="21"/>
                    <a:pt x="0" y="32"/>
                    <a:pt x="0" y="42"/>
                  </a:cubicBezTo>
                  <a:cubicBezTo>
                    <a:pt x="0" y="55"/>
                    <a:pt x="5" y="64"/>
                    <a:pt x="13" y="72"/>
                  </a:cubicBezTo>
                  <a:cubicBezTo>
                    <a:pt x="21" y="82"/>
                    <a:pt x="32" y="85"/>
                    <a:pt x="42" y="85"/>
                  </a:cubicBezTo>
                  <a:cubicBezTo>
                    <a:pt x="54" y="85"/>
                    <a:pt x="65" y="82"/>
                    <a:pt x="72" y="72"/>
                  </a:cubicBezTo>
                  <a:cubicBezTo>
                    <a:pt x="81" y="64"/>
                    <a:pt x="85" y="55"/>
                    <a:pt x="85" y="42"/>
                  </a:cubicBezTo>
                  <a:cubicBezTo>
                    <a:pt x="85" y="32"/>
                    <a:pt x="81" y="21"/>
                    <a:pt x="72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95A5A6"/>
                </a:solidFill>
              </a:endParaRPr>
            </a:p>
          </p:txBody>
        </p:sp>
        <p:sp>
          <p:nvSpPr>
            <p:cNvPr id="14" name="Freeform 613"/>
            <p:cNvSpPr>
              <a:spLocks/>
            </p:cNvSpPr>
            <p:nvPr/>
          </p:nvSpPr>
          <p:spPr bwMode="auto">
            <a:xfrm>
              <a:off x="1476" y="1431"/>
              <a:ext cx="44" cy="44"/>
            </a:xfrm>
            <a:custGeom>
              <a:avLst/>
              <a:gdLst>
                <a:gd name="T0" fmla="*/ 72 w 85"/>
                <a:gd name="T1" fmla="*/ 13 h 86"/>
                <a:gd name="T2" fmla="*/ 42 w 85"/>
                <a:gd name="T3" fmla="*/ 0 h 86"/>
                <a:gd name="T4" fmla="*/ 13 w 85"/>
                <a:gd name="T5" fmla="*/ 13 h 86"/>
                <a:gd name="T6" fmla="*/ 0 w 85"/>
                <a:gd name="T7" fmla="*/ 42 h 86"/>
                <a:gd name="T8" fmla="*/ 13 w 85"/>
                <a:gd name="T9" fmla="*/ 72 h 86"/>
                <a:gd name="T10" fmla="*/ 42 w 85"/>
                <a:gd name="T11" fmla="*/ 86 h 86"/>
                <a:gd name="T12" fmla="*/ 72 w 85"/>
                <a:gd name="T13" fmla="*/ 72 h 86"/>
                <a:gd name="T14" fmla="*/ 85 w 85"/>
                <a:gd name="T15" fmla="*/ 42 h 86"/>
                <a:gd name="T16" fmla="*/ 72 w 85"/>
                <a:gd name="T17" fmla="*/ 1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86">
                  <a:moveTo>
                    <a:pt x="72" y="13"/>
                  </a:moveTo>
                  <a:cubicBezTo>
                    <a:pt x="65" y="6"/>
                    <a:pt x="54" y="0"/>
                    <a:pt x="42" y="0"/>
                  </a:cubicBezTo>
                  <a:cubicBezTo>
                    <a:pt x="32" y="0"/>
                    <a:pt x="21" y="6"/>
                    <a:pt x="13" y="13"/>
                  </a:cubicBezTo>
                  <a:cubicBezTo>
                    <a:pt x="5" y="21"/>
                    <a:pt x="0" y="32"/>
                    <a:pt x="0" y="42"/>
                  </a:cubicBezTo>
                  <a:cubicBezTo>
                    <a:pt x="0" y="55"/>
                    <a:pt x="5" y="65"/>
                    <a:pt x="13" y="72"/>
                  </a:cubicBezTo>
                  <a:cubicBezTo>
                    <a:pt x="21" y="82"/>
                    <a:pt x="32" y="86"/>
                    <a:pt x="42" y="86"/>
                  </a:cubicBezTo>
                  <a:cubicBezTo>
                    <a:pt x="54" y="86"/>
                    <a:pt x="65" y="82"/>
                    <a:pt x="72" y="72"/>
                  </a:cubicBezTo>
                  <a:cubicBezTo>
                    <a:pt x="81" y="65"/>
                    <a:pt x="85" y="55"/>
                    <a:pt x="85" y="42"/>
                  </a:cubicBezTo>
                  <a:cubicBezTo>
                    <a:pt x="85" y="32"/>
                    <a:pt x="81" y="21"/>
                    <a:pt x="72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95A5A6"/>
                </a:solidFill>
              </a:endParaRPr>
            </a:p>
          </p:txBody>
        </p:sp>
        <p:sp>
          <p:nvSpPr>
            <p:cNvPr id="15" name="Freeform 614"/>
            <p:cNvSpPr>
              <a:spLocks/>
            </p:cNvSpPr>
            <p:nvPr/>
          </p:nvSpPr>
          <p:spPr bwMode="auto">
            <a:xfrm>
              <a:off x="1476" y="1498"/>
              <a:ext cx="44" cy="44"/>
            </a:xfrm>
            <a:custGeom>
              <a:avLst/>
              <a:gdLst>
                <a:gd name="T0" fmla="*/ 72 w 85"/>
                <a:gd name="T1" fmla="*/ 14 h 86"/>
                <a:gd name="T2" fmla="*/ 42 w 85"/>
                <a:gd name="T3" fmla="*/ 0 h 86"/>
                <a:gd name="T4" fmla="*/ 13 w 85"/>
                <a:gd name="T5" fmla="*/ 14 h 86"/>
                <a:gd name="T6" fmla="*/ 0 w 85"/>
                <a:gd name="T7" fmla="*/ 42 h 86"/>
                <a:gd name="T8" fmla="*/ 13 w 85"/>
                <a:gd name="T9" fmla="*/ 73 h 86"/>
                <a:gd name="T10" fmla="*/ 42 w 85"/>
                <a:gd name="T11" fmla="*/ 86 h 86"/>
                <a:gd name="T12" fmla="*/ 72 w 85"/>
                <a:gd name="T13" fmla="*/ 73 h 86"/>
                <a:gd name="T14" fmla="*/ 85 w 85"/>
                <a:gd name="T15" fmla="*/ 42 h 86"/>
                <a:gd name="T16" fmla="*/ 72 w 85"/>
                <a:gd name="T1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86">
                  <a:moveTo>
                    <a:pt x="72" y="14"/>
                  </a:moveTo>
                  <a:cubicBezTo>
                    <a:pt x="65" y="6"/>
                    <a:pt x="54" y="0"/>
                    <a:pt x="42" y="0"/>
                  </a:cubicBezTo>
                  <a:cubicBezTo>
                    <a:pt x="32" y="0"/>
                    <a:pt x="21" y="6"/>
                    <a:pt x="13" y="14"/>
                  </a:cubicBezTo>
                  <a:cubicBezTo>
                    <a:pt x="5" y="21"/>
                    <a:pt x="0" y="32"/>
                    <a:pt x="0" y="42"/>
                  </a:cubicBezTo>
                  <a:cubicBezTo>
                    <a:pt x="0" y="56"/>
                    <a:pt x="5" y="65"/>
                    <a:pt x="13" y="73"/>
                  </a:cubicBezTo>
                  <a:cubicBezTo>
                    <a:pt x="21" y="82"/>
                    <a:pt x="32" y="86"/>
                    <a:pt x="42" y="86"/>
                  </a:cubicBezTo>
                  <a:cubicBezTo>
                    <a:pt x="54" y="86"/>
                    <a:pt x="65" y="82"/>
                    <a:pt x="72" y="73"/>
                  </a:cubicBezTo>
                  <a:cubicBezTo>
                    <a:pt x="81" y="65"/>
                    <a:pt x="85" y="56"/>
                    <a:pt x="85" y="42"/>
                  </a:cubicBezTo>
                  <a:cubicBezTo>
                    <a:pt x="85" y="32"/>
                    <a:pt x="81" y="21"/>
                    <a:pt x="72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95A5A6"/>
                </a:solidFill>
              </a:endParaRPr>
            </a:p>
          </p:txBody>
        </p:sp>
        <p:sp>
          <p:nvSpPr>
            <p:cNvPr id="16" name="Freeform 615"/>
            <p:cNvSpPr>
              <a:spLocks/>
            </p:cNvSpPr>
            <p:nvPr/>
          </p:nvSpPr>
          <p:spPr bwMode="auto">
            <a:xfrm>
              <a:off x="1476" y="1566"/>
              <a:ext cx="44" cy="44"/>
            </a:xfrm>
            <a:custGeom>
              <a:avLst/>
              <a:gdLst>
                <a:gd name="T0" fmla="*/ 72 w 85"/>
                <a:gd name="T1" fmla="*/ 13 h 85"/>
                <a:gd name="T2" fmla="*/ 42 w 85"/>
                <a:gd name="T3" fmla="*/ 0 h 85"/>
                <a:gd name="T4" fmla="*/ 13 w 85"/>
                <a:gd name="T5" fmla="*/ 13 h 85"/>
                <a:gd name="T6" fmla="*/ 0 w 85"/>
                <a:gd name="T7" fmla="*/ 42 h 85"/>
                <a:gd name="T8" fmla="*/ 13 w 85"/>
                <a:gd name="T9" fmla="*/ 72 h 85"/>
                <a:gd name="T10" fmla="*/ 42 w 85"/>
                <a:gd name="T11" fmla="*/ 85 h 85"/>
                <a:gd name="T12" fmla="*/ 72 w 85"/>
                <a:gd name="T13" fmla="*/ 72 h 85"/>
                <a:gd name="T14" fmla="*/ 85 w 85"/>
                <a:gd name="T15" fmla="*/ 42 h 85"/>
                <a:gd name="T16" fmla="*/ 72 w 85"/>
                <a:gd name="T17" fmla="*/ 1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85">
                  <a:moveTo>
                    <a:pt x="72" y="13"/>
                  </a:moveTo>
                  <a:cubicBezTo>
                    <a:pt x="65" y="5"/>
                    <a:pt x="54" y="0"/>
                    <a:pt x="42" y="0"/>
                  </a:cubicBezTo>
                  <a:cubicBezTo>
                    <a:pt x="32" y="0"/>
                    <a:pt x="21" y="5"/>
                    <a:pt x="13" y="13"/>
                  </a:cubicBezTo>
                  <a:cubicBezTo>
                    <a:pt x="5" y="21"/>
                    <a:pt x="0" y="31"/>
                    <a:pt x="0" y="42"/>
                  </a:cubicBezTo>
                  <a:cubicBezTo>
                    <a:pt x="0" y="55"/>
                    <a:pt x="5" y="64"/>
                    <a:pt x="13" y="72"/>
                  </a:cubicBezTo>
                  <a:cubicBezTo>
                    <a:pt x="21" y="81"/>
                    <a:pt x="32" y="85"/>
                    <a:pt x="42" y="85"/>
                  </a:cubicBezTo>
                  <a:cubicBezTo>
                    <a:pt x="54" y="85"/>
                    <a:pt x="65" y="81"/>
                    <a:pt x="72" y="72"/>
                  </a:cubicBezTo>
                  <a:cubicBezTo>
                    <a:pt x="81" y="64"/>
                    <a:pt x="85" y="55"/>
                    <a:pt x="85" y="42"/>
                  </a:cubicBezTo>
                  <a:cubicBezTo>
                    <a:pt x="85" y="31"/>
                    <a:pt x="81" y="21"/>
                    <a:pt x="72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95A5A6"/>
                </a:solidFill>
              </a:endParaRPr>
            </a:p>
          </p:txBody>
        </p:sp>
        <p:sp>
          <p:nvSpPr>
            <p:cNvPr id="17" name="Freeform 616"/>
            <p:cNvSpPr>
              <a:spLocks/>
            </p:cNvSpPr>
            <p:nvPr/>
          </p:nvSpPr>
          <p:spPr bwMode="auto">
            <a:xfrm>
              <a:off x="1544" y="757"/>
              <a:ext cx="44" cy="44"/>
            </a:xfrm>
            <a:custGeom>
              <a:avLst/>
              <a:gdLst>
                <a:gd name="T0" fmla="*/ 72 w 86"/>
                <a:gd name="T1" fmla="*/ 13 h 85"/>
                <a:gd name="T2" fmla="*/ 42 w 86"/>
                <a:gd name="T3" fmla="*/ 0 h 85"/>
                <a:gd name="T4" fmla="*/ 13 w 86"/>
                <a:gd name="T5" fmla="*/ 13 h 85"/>
                <a:gd name="T6" fmla="*/ 0 w 86"/>
                <a:gd name="T7" fmla="*/ 42 h 85"/>
                <a:gd name="T8" fmla="*/ 13 w 86"/>
                <a:gd name="T9" fmla="*/ 72 h 85"/>
                <a:gd name="T10" fmla="*/ 42 w 86"/>
                <a:gd name="T11" fmla="*/ 85 h 85"/>
                <a:gd name="T12" fmla="*/ 72 w 86"/>
                <a:gd name="T13" fmla="*/ 72 h 85"/>
                <a:gd name="T14" fmla="*/ 86 w 86"/>
                <a:gd name="T15" fmla="*/ 42 h 85"/>
                <a:gd name="T16" fmla="*/ 72 w 86"/>
                <a:gd name="T17" fmla="*/ 1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" h="85">
                  <a:moveTo>
                    <a:pt x="72" y="13"/>
                  </a:moveTo>
                  <a:cubicBezTo>
                    <a:pt x="65" y="6"/>
                    <a:pt x="54" y="0"/>
                    <a:pt x="42" y="0"/>
                  </a:cubicBezTo>
                  <a:cubicBezTo>
                    <a:pt x="32" y="0"/>
                    <a:pt x="21" y="6"/>
                    <a:pt x="13" y="13"/>
                  </a:cubicBezTo>
                  <a:cubicBezTo>
                    <a:pt x="6" y="21"/>
                    <a:pt x="0" y="32"/>
                    <a:pt x="0" y="42"/>
                  </a:cubicBezTo>
                  <a:cubicBezTo>
                    <a:pt x="0" y="55"/>
                    <a:pt x="6" y="65"/>
                    <a:pt x="13" y="72"/>
                  </a:cubicBezTo>
                  <a:cubicBezTo>
                    <a:pt x="21" y="82"/>
                    <a:pt x="32" y="85"/>
                    <a:pt x="42" y="85"/>
                  </a:cubicBezTo>
                  <a:cubicBezTo>
                    <a:pt x="54" y="85"/>
                    <a:pt x="65" y="82"/>
                    <a:pt x="72" y="72"/>
                  </a:cubicBezTo>
                  <a:cubicBezTo>
                    <a:pt x="82" y="65"/>
                    <a:pt x="86" y="55"/>
                    <a:pt x="86" y="42"/>
                  </a:cubicBezTo>
                  <a:cubicBezTo>
                    <a:pt x="86" y="32"/>
                    <a:pt x="82" y="21"/>
                    <a:pt x="72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95A5A6"/>
                </a:solidFill>
              </a:endParaRPr>
            </a:p>
          </p:txBody>
        </p:sp>
        <p:sp>
          <p:nvSpPr>
            <p:cNvPr id="18" name="Freeform 617"/>
            <p:cNvSpPr>
              <a:spLocks/>
            </p:cNvSpPr>
            <p:nvPr/>
          </p:nvSpPr>
          <p:spPr bwMode="auto">
            <a:xfrm>
              <a:off x="1544" y="824"/>
              <a:ext cx="44" cy="44"/>
            </a:xfrm>
            <a:custGeom>
              <a:avLst/>
              <a:gdLst>
                <a:gd name="T0" fmla="*/ 72 w 86"/>
                <a:gd name="T1" fmla="*/ 14 h 86"/>
                <a:gd name="T2" fmla="*/ 42 w 86"/>
                <a:gd name="T3" fmla="*/ 0 h 86"/>
                <a:gd name="T4" fmla="*/ 13 w 86"/>
                <a:gd name="T5" fmla="*/ 14 h 86"/>
                <a:gd name="T6" fmla="*/ 0 w 86"/>
                <a:gd name="T7" fmla="*/ 42 h 86"/>
                <a:gd name="T8" fmla="*/ 13 w 86"/>
                <a:gd name="T9" fmla="*/ 73 h 86"/>
                <a:gd name="T10" fmla="*/ 42 w 86"/>
                <a:gd name="T11" fmla="*/ 86 h 86"/>
                <a:gd name="T12" fmla="*/ 72 w 86"/>
                <a:gd name="T13" fmla="*/ 73 h 86"/>
                <a:gd name="T14" fmla="*/ 86 w 86"/>
                <a:gd name="T15" fmla="*/ 42 h 86"/>
                <a:gd name="T16" fmla="*/ 72 w 86"/>
                <a:gd name="T1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" h="86">
                  <a:moveTo>
                    <a:pt x="72" y="14"/>
                  </a:moveTo>
                  <a:cubicBezTo>
                    <a:pt x="65" y="6"/>
                    <a:pt x="54" y="0"/>
                    <a:pt x="42" y="0"/>
                  </a:cubicBezTo>
                  <a:cubicBezTo>
                    <a:pt x="32" y="0"/>
                    <a:pt x="21" y="6"/>
                    <a:pt x="13" y="14"/>
                  </a:cubicBezTo>
                  <a:cubicBezTo>
                    <a:pt x="6" y="21"/>
                    <a:pt x="0" y="32"/>
                    <a:pt x="0" y="42"/>
                  </a:cubicBezTo>
                  <a:cubicBezTo>
                    <a:pt x="0" y="55"/>
                    <a:pt x="6" y="65"/>
                    <a:pt x="13" y="73"/>
                  </a:cubicBezTo>
                  <a:cubicBezTo>
                    <a:pt x="21" y="82"/>
                    <a:pt x="32" y="86"/>
                    <a:pt x="42" y="86"/>
                  </a:cubicBezTo>
                  <a:cubicBezTo>
                    <a:pt x="54" y="86"/>
                    <a:pt x="65" y="82"/>
                    <a:pt x="72" y="73"/>
                  </a:cubicBezTo>
                  <a:cubicBezTo>
                    <a:pt x="82" y="65"/>
                    <a:pt x="86" y="55"/>
                    <a:pt x="86" y="42"/>
                  </a:cubicBezTo>
                  <a:cubicBezTo>
                    <a:pt x="86" y="32"/>
                    <a:pt x="82" y="21"/>
                    <a:pt x="72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95A5A6"/>
                </a:solidFill>
              </a:endParaRPr>
            </a:p>
          </p:txBody>
        </p:sp>
        <p:sp>
          <p:nvSpPr>
            <p:cNvPr id="19" name="Freeform 618"/>
            <p:cNvSpPr>
              <a:spLocks/>
            </p:cNvSpPr>
            <p:nvPr/>
          </p:nvSpPr>
          <p:spPr bwMode="auto">
            <a:xfrm>
              <a:off x="1544" y="892"/>
              <a:ext cx="44" cy="44"/>
            </a:xfrm>
            <a:custGeom>
              <a:avLst/>
              <a:gdLst>
                <a:gd name="T0" fmla="*/ 72 w 86"/>
                <a:gd name="T1" fmla="*/ 14 h 86"/>
                <a:gd name="T2" fmla="*/ 42 w 86"/>
                <a:gd name="T3" fmla="*/ 0 h 86"/>
                <a:gd name="T4" fmla="*/ 13 w 86"/>
                <a:gd name="T5" fmla="*/ 14 h 86"/>
                <a:gd name="T6" fmla="*/ 0 w 86"/>
                <a:gd name="T7" fmla="*/ 42 h 86"/>
                <a:gd name="T8" fmla="*/ 13 w 86"/>
                <a:gd name="T9" fmla="*/ 73 h 86"/>
                <a:gd name="T10" fmla="*/ 42 w 86"/>
                <a:gd name="T11" fmla="*/ 86 h 86"/>
                <a:gd name="T12" fmla="*/ 72 w 86"/>
                <a:gd name="T13" fmla="*/ 73 h 86"/>
                <a:gd name="T14" fmla="*/ 86 w 86"/>
                <a:gd name="T15" fmla="*/ 42 h 86"/>
                <a:gd name="T16" fmla="*/ 72 w 86"/>
                <a:gd name="T1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" h="86">
                  <a:moveTo>
                    <a:pt x="72" y="14"/>
                  </a:moveTo>
                  <a:cubicBezTo>
                    <a:pt x="65" y="6"/>
                    <a:pt x="54" y="0"/>
                    <a:pt x="42" y="0"/>
                  </a:cubicBezTo>
                  <a:cubicBezTo>
                    <a:pt x="32" y="0"/>
                    <a:pt x="21" y="6"/>
                    <a:pt x="13" y="14"/>
                  </a:cubicBezTo>
                  <a:cubicBezTo>
                    <a:pt x="6" y="21"/>
                    <a:pt x="0" y="32"/>
                    <a:pt x="0" y="42"/>
                  </a:cubicBezTo>
                  <a:cubicBezTo>
                    <a:pt x="0" y="56"/>
                    <a:pt x="6" y="65"/>
                    <a:pt x="13" y="73"/>
                  </a:cubicBezTo>
                  <a:cubicBezTo>
                    <a:pt x="21" y="82"/>
                    <a:pt x="32" y="86"/>
                    <a:pt x="42" y="86"/>
                  </a:cubicBezTo>
                  <a:cubicBezTo>
                    <a:pt x="54" y="86"/>
                    <a:pt x="65" y="82"/>
                    <a:pt x="72" y="73"/>
                  </a:cubicBezTo>
                  <a:cubicBezTo>
                    <a:pt x="82" y="65"/>
                    <a:pt x="86" y="56"/>
                    <a:pt x="86" y="42"/>
                  </a:cubicBezTo>
                  <a:cubicBezTo>
                    <a:pt x="86" y="32"/>
                    <a:pt x="82" y="21"/>
                    <a:pt x="72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95A5A6"/>
                </a:solidFill>
              </a:endParaRPr>
            </a:p>
          </p:txBody>
        </p:sp>
        <p:sp>
          <p:nvSpPr>
            <p:cNvPr id="20" name="Freeform 619"/>
            <p:cNvSpPr>
              <a:spLocks/>
            </p:cNvSpPr>
            <p:nvPr/>
          </p:nvSpPr>
          <p:spPr bwMode="auto">
            <a:xfrm>
              <a:off x="1544" y="959"/>
              <a:ext cx="44" cy="44"/>
            </a:xfrm>
            <a:custGeom>
              <a:avLst/>
              <a:gdLst>
                <a:gd name="T0" fmla="*/ 72 w 86"/>
                <a:gd name="T1" fmla="*/ 13 h 85"/>
                <a:gd name="T2" fmla="*/ 42 w 86"/>
                <a:gd name="T3" fmla="*/ 0 h 85"/>
                <a:gd name="T4" fmla="*/ 13 w 86"/>
                <a:gd name="T5" fmla="*/ 13 h 85"/>
                <a:gd name="T6" fmla="*/ 0 w 86"/>
                <a:gd name="T7" fmla="*/ 42 h 85"/>
                <a:gd name="T8" fmla="*/ 13 w 86"/>
                <a:gd name="T9" fmla="*/ 72 h 85"/>
                <a:gd name="T10" fmla="*/ 42 w 86"/>
                <a:gd name="T11" fmla="*/ 85 h 85"/>
                <a:gd name="T12" fmla="*/ 72 w 86"/>
                <a:gd name="T13" fmla="*/ 72 h 85"/>
                <a:gd name="T14" fmla="*/ 86 w 86"/>
                <a:gd name="T15" fmla="*/ 42 h 85"/>
                <a:gd name="T16" fmla="*/ 72 w 86"/>
                <a:gd name="T17" fmla="*/ 1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" h="85">
                  <a:moveTo>
                    <a:pt x="72" y="13"/>
                  </a:moveTo>
                  <a:cubicBezTo>
                    <a:pt x="65" y="5"/>
                    <a:pt x="54" y="0"/>
                    <a:pt x="42" y="0"/>
                  </a:cubicBezTo>
                  <a:cubicBezTo>
                    <a:pt x="32" y="0"/>
                    <a:pt x="21" y="5"/>
                    <a:pt x="13" y="13"/>
                  </a:cubicBezTo>
                  <a:cubicBezTo>
                    <a:pt x="6" y="21"/>
                    <a:pt x="0" y="31"/>
                    <a:pt x="0" y="42"/>
                  </a:cubicBezTo>
                  <a:cubicBezTo>
                    <a:pt x="0" y="55"/>
                    <a:pt x="6" y="64"/>
                    <a:pt x="13" y="72"/>
                  </a:cubicBezTo>
                  <a:cubicBezTo>
                    <a:pt x="21" y="81"/>
                    <a:pt x="32" y="85"/>
                    <a:pt x="42" y="85"/>
                  </a:cubicBezTo>
                  <a:cubicBezTo>
                    <a:pt x="54" y="85"/>
                    <a:pt x="65" y="81"/>
                    <a:pt x="72" y="72"/>
                  </a:cubicBezTo>
                  <a:cubicBezTo>
                    <a:pt x="82" y="64"/>
                    <a:pt x="86" y="55"/>
                    <a:pt x="86" y="42"/>
                  </a:cubicBezTo>
                  <a:cubicBezTo>
                    <a:pt x="86" y="31"/>
                    <a:pt x="82" y="21"/>
                    <a:pt x="72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95A5A6"/>
                </a:solidFill>
              </a:endParaRPr>
            </a:p>
          </p:txBody>
        </p:sp>
        <p:sp>
          <p:nvSpPr>
            <p:cNvPr id="21" name="Freeform 620"/>
            <p:cNvSpPr>
              <a:spLocks/>
            </p:cNvSpPr>
            <p:nvPr/>
          </p:nvSpPr>
          <p:spPr bwMode="auto">
            <a:xfrm>
              <a:off x="1544" y="1027"/>
              <a:ext cx="44" cy="43"/>
            </a:xfrm>
            <a:custGeom>
              <a:avLst/>
              <a:gdLst>
                <a:gd name="T0" fmla="*/ 72 w 86"/>
                <a:gd name="T1" fmla="*/ 13 h 85"/>
                <a:gd name="T2" fmla="*/ 42 w 86"/>
                <a:gd name="T3" fmla="*/ 0 h 85"/>
                <a:gd name="T4" fmla="*/ 13 w 86"/>
                <a:gd name="T5" fmla="*/ 13 h 85"/>
                <a:gd name="T6" fmla="*/ 0 w 86"/>
                <a:gd name="T7" fmla="*/ 42 h 85"/>
                <a:gd name="T8" fmla="*/ 13 w 86"/>
                <a:gd name="T9" fmla="*/ 72 h 85"/>
                <a:gd name="T10" fmla="*/ 42 w 86"/>
                <a:gd name="T11" fmla="*/ 85 h 85"/>
                <a:gd name="T12" fmla="*/ 72 w 86"/>
                <a:gd name="T13" fmla="*/ 72 h 85"/>
                <a:gd name="T14" fmla="*/ 86 w 86"/>
                <a:gd name="T15" fmla="*/ 42 h 85"/>
                <a:gd name="T16" fmla="*/ 72 w 86"/>
                <a:gd name="T17" fmla="*/ 1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" h="85">
                  <a:moveTo>
                    <a:pt x="72" y="13"/>
                  </a:moveTo>
                  <a:cubicBezTo>
                    <a:pt x="65" y="5"/>
                    <a:pt x="54" y="0"/>
                    <a:pt x="42" y="0"/>
                  </a:cubicBezTo>
                  <a:cubicBezTo>
                    <a:pt x="32" y="0"/>
                    <a:pt x="21" y="5"/>
                    <a:pt x="13" y="13"/>
                  </a:cubicBezTo>
                  <a:cubicBezTo>
                    <a:pt x="6" y="21"/>
                    <a:pt x="0" y="31"/>
                    <a:pt x="0" y="42"/>
                  </a:cubicBezTo>
                  <a:cubicBezTo>
                    <a:pt x="0" y="55"/>
                    <a:pt x="6" y="64"/>
                    <a:pt x="13" y="72"/>
                  </a:cubicBezTo>
                  <a:cubicBezTo>
                    <a:pt x="21" y="81"/>
                    <a:pt x="32" y="85"/>
                    <a:pt x="42" y="85"/>
                  </a:cubicBezTo>
                  <a:cubicBezTo>
                    <a:pt x="54" y="85"/>
                    <a:pt x="65" y="81"/>
                    <a:pt x="72" y="72"/>
                  </a:cubicBezTo>
                  <a:cubicBezTo>
                    <a:pt x="82" y="64"/>
                    <a:pt x="86" y="55"/>
                    <a:pt x="86" y="42"/>
                  </a:cubicBezTo>
                  <a:cubicBezTo>
                    <a:pt x="86" y="31"/>
                    <a:pt x="82" y="21"/>
                    <a:pt x="72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95A5A6"/>
                </a:solidFill>
              </a:endParaRPr>
            </a:p>
          </p:txBody>
        </p:sp>
        <p:sp>
          <p:nvSpPr>
            <p:cNvPr id="22" name="Freeform 621"/>
            <p:cNvSpPr>
              <a:spLocks/>
            </p:cNvSpPr>
            <p:nvPr/>
          </p:nvSpPr>
          <p:spPr bwMode="auto">
            <a:xfrm>
              <a:off x="1544" y="1094"/>
              <a:ext cx="44" cy="44"/>
            </a:xfrm>
            <a:custGeom>
              <a:avLst/>
              <a:gdLst>
                <a:gd name="T0" fmla="*/ 72 w 86"/>
                <a:gd name="T1" fmla="*/ 13 h 85"/>
                <a:gd name="T2" fmla="*/ 42 w 86"/>
                <a:gd name="T3" fmla="*/ 0 h 85"/>
                <a:gd name="T4" fmla="*/ 13 w 86"/>
                <a:gd name="T5" fmla="*/ 13 h 85"/>
                <a:gd name="T6" fmla="*/ 0 w 86"/>
                <a:gd name="T7" fmla="*/ 42 h 85"/>
                <a:gd name="T8" fmla="*/ 13 w 86"/>
                <a:gd name="T9" fmla="*/ 72 h 85"/>
                <a:gd name="T10" fmla="*/ 42 w 86"/>
                <a:gd name="T11" fmla="*/ 85 h 85"/>
                <a:gd name="T12" fmla="*/ 72 w 86"/>
                <a:gd name="T13" fmla="*/ 72 h 85"/>
                <a:gd name="T14" fmla="*/ 86 w 86"/>
                <a:gd name="T15" fmla="*/ 42 h 85"/>
                <a:gd name="T16" fmla="*/ 72 w 86"/>
                <a:gd name="T17" fmla="*/ 1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" h="85">
                  <a:moveTo>
                    <a:pt x="72" y="13"/>
                  </a:moveTo>
                  <a:cubicBezTo>
                    <a:pt x="65" y="5"/>
                    <a:pt x="54" y="0"/>
                    <a:pt x="42" y="0"/>
                  </a:cubicBezTo>
                  <a:cubicBezTo>
                    <a:pt x="32" y="0"/>
                    <a:pt x="21" y="5"/>
                    <a:pt x="13" y="13"/>
                  </a:cubicBezTo>
                  <a:cubicBezTo>
                    <a:pt x="6" y="21"/>
                    <a:pt x="0" y="31"/>
                    <a:pt x="0" y="42"/>
                  </a:cubicBezTo>
                  <a:cubicBezTo>
                    <a:pt x="0" y="55"/>
                    <a:pt x="6" y="64"/>
                    <a:pt x="13" y="72"/>
                  </a:cubicBezTo>
                  <a:cubicBezTo>
                    <a:pt x="21" y="81"/>
                    <a:pt x="32" y="85"/>
                    <a:pt x="42" y="85"/>
                  </a:cubicBezTo>
                  <a:cubicBezTo>
                    <a:pt x="54" y="85"/>
                    <a:pt x="65" y="81"/>
                    <a:pt x="72" y="72"/>
                  </a:cubicBezTo>
                  <a:cubicBezTo>
                    <a:pt x="82" y="64"/>
                    <a:pt x="86" y="55"/>
                    <a:pt x="86" y="42"/>
                  </a:cubicBezTo>
                  <a:cubicBezTo>
                    <a:pt x="86" y="31"/>
                    <a:pt x="82" y="21"/>
                    <a:pt x="72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95A5A6"/>
                </a:solidFill>
              </a:endParaRPr>
            </a:p>
          </p:txBody>
        </p:sp>
        <p:sp>
          <p:nvSpPr>
            <p:cNvPr id="23" name="Freeform 622"/>
            <p:cNvSpPr>
              <a:spLocks/>
            </p:cNvSpPr>
            <p:nvPr/>
          </p:nvSpPr>
          <p:spPr bwMode="auto">
            <a:xfrm>
              <a:off x="1544" y="1161"/>
              <a:ext cx="44" cy="44"/>
            </a:xfrm>
            <a:custGeom>
              <a:avLst/>
              <a:gdLst>
                <a:gd name="T0" fmla="*/ 72 w 86"/>
                <a:gd name="T1" fmla="*/ 13 h 85"/>
                <a:gd name="T2" fmla="*/ 42 w 86"/>
                <a:gd name="T3" fmla="*/ 0 h 85"/>
                <a:gd name="T4" fmla="*/ 13 w 86"/>
                <a:gd name="T5" fmla="*/ 13 h 85"/>
                <a:gd name="T6" fmla="*/ 0 w 86"/>
                <a:gd name="T7" fmla="*/ 42 h 85"/>
                <a:gd name="T8" fmla="*/ 13 w 86"/>
                <a:gd name="T9" fmla="*/ 72 h 85"/>
                <a:gd name="T10" fmla="*/ 42 w 86"/>
                <a:gd name="T11" fmla="*/ 85 h 85"/>
                <a:gd name="T12" fmla="*/ 72 w 86"/>
                <a:gd name="T13" fmla="*/ 72 h 85"/>
                <a:gd name="T14" fmla="*/ 86 w 86"/>
                <a:gd name="T15" fmla="*/ 42 h 85"/>
                <a:gd name="T16" fmla="*/ 72 w 86"/>
                <a:gd name="T17" fmla="*/ 1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" h="85">
                  <a:moveTo>
                    <a:pt x="72" y="13"/>
                  </a:moveTo>
                  <a:cubicBezTo>
                    <a:pt x="65" y="5"/>
                    <a:pt x="54" y="0"/>
                    <a:pt x="42" y="0"/>
                  </a:cubicBezTo>
                  <a:cubicBezTo>
                    <a:pt x="32" y="0"/>
                    <a:pt x="21" y="5"/>
                    <a:pt x="13" y="13"/>
                  </a:cubicBezTo>
                  <a:cubicBezTo>
                    <a:pt x="6" y="21"/>
                    <a:pt x="0" y="31"/>
                    <a:pt x="0" y="42"/>
                  </a:cubicBezTo>
                  <a:cubicBezTo>
                    <a:pt x="0" y="55"/>
                    <a:pt x="6" y="64"/>
                    <a:pt x="13" y="72"/>
                  </a:cubicBezTo>
                  <a:cubicBezTo>
                    <a:pt x="21" y="81"/>
                    <a:pt x="32" y="85"/>
                    <a:pt x="42" y="85"/>
                  </a:cubicBezTo>
                  <a:cubicBezTo>
                    <a:pt x="54" y="85"/>
                    <a:pt x="65" y="81"/>
                    <a:pt x="72" y="72"/>
                  </a:cubicBezTo>
                  <a:cubicBezTo>
                    <a:pt x="82" y="64"/>
                    <a:pt x="86" y="55"/>
                    <a:pt x="86" y="42"/>
                  </a:cubicBezTo>
                  <a:cubicBezTo>
                    <a:pt x="86" y="31"/>
                    <a:pt x="82" y="21"/>
                    <a:pt x="72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95A5A6"/>
                </a:solidFill>
              </a:endParaRPr>
            </a:p>
          </p:txBody>
        </p:sp>
        <p:sp>
          <p:nvSpPr>
            <p:cNvPr id="49" name="Freeform 623"/>
            <p:cNvSpPr>
              <a:spLocks/>
            </p:cNvSpPr>
            <p:nvPr/>
          </p:nvSpPr>
          <p:spPr bwMode="auto">
            <a:xfrm>
              <a:off x="1544" y="1229"/>
              <a:ext cx="44" cy="43"/>
            </a:xfrm>
            <a:custGeom>
              <a:avLst/>
              <a:gdLst>
                <a:gd name="T0" fmla="*/ 72 w 86"/>
                <a:gd name="T1" fmla="*/ 13 h 85"/>
                <a:gd name="T2" fmla="*/ 42 w 86"/>
                <a:gd name="T3" fmla="*/ 0 h 85"/>
                <a:gd name="T4" fmla="*/ 13 w 86"/>
                <a:gd name="T5" fmla="*/ 13 h 85"/>
                <a:gd name="T6" fmla="*/ 0 w 86"/>
                <a:gd name="T7" fmla="*/ 42 h 85"/>
                <a:gd name="T8" fmla="*/ 13 w 86"/>
                <a:gd name="T9" fmla="*/ 72 h 85"/>
                <a:gd name="T10" fmla="*/ 42 w 86"/>
                <a:gd name="T11" fmla="*/ 85 h 85"/>
                <a:gd name="T12" fmla="*/ 72 w 86"/>
                <a:gd name="T13" fmla="*/ 72 h 85"/>
                <a:gd name="T14" fmla="*/ 86 w 86"/>
                <a:gd name="T15" fmla="*/ 42 h 85"/>
                <a:gd name="T16" fmla="*/ 72 w 86"/>
                <a:gd name="T17" fmla="*/ 1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" h="85">
                  <a:moveTo>
                    <a:pt x="72" y="13"/>
                  </a:moveTo>
                  <a:cubicBezTo>
                    <a:pt x="65" y="5"/>
                    <a:pt x="54" y="0"/>
                    <a:pt x="42" y="0"/>
                  </a:cubicBezTo>
                  <a:cubicBezTo>
                    <a:pt x="32" y="0"/>
                    <a:pt x="21" y="5"/>
                    <a:pt x="13" y="13"/>
                  </a:cubicBezTo>
                  <a:cubicBezTo>
                    <a:pt x="6" y="21"/>
                    <a:pt x="0" y="31"/>
                    <a:pt x="0" y="42"/>
                  </a:cubicBezTo>
                  <a:cubicBezTo>
                    <a:pt x="0" y="55"/>
                    <a:pt x="6" y="64"/>
                    <a:pt x="13" y="72"/>
                  </a:cubicBezTo>
                  <a:cubicBezTo>
                    <a:pt x="21" y="81"/>
                    <a:pt x="32" y="85"/>
                    <a:pt x="42" y="85"/>
                  </a:cubicBezTo>
                  <a:cubicBezTo>
                    <a:pt x="54" y="85"/>
                    <a:pt x="65" y="81"/>
                    <a:pt x="72" y="72"/>
                  </a:cubicBezTo>
                  <a:cubicBezTo>
                    <a:pt x="82" y="64"/>
                    <a:pt x="86" y="55"/>
                    <a:pt x="86" y="42"/>
                  </a:cubicBezTo>
                  <a:cubicBezTo>
                    <a:pt x="86" y="31"/>
                    <a:pt x="82" y="21"/>
                    <a:pt x="72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95A5A6"/>
                </a:solidFill>
              </a:endParaRPr>
            </a:p>
          </p:txBody>
        </p:sp>
        <p:sp>
          <p:nvSpPr>
            <p:cNvPr id="50" name="Freeform 624"/>
            <p:cNvSpPr>
              <a:spLocks/>
            </p:cNvSpPr>
            <p:nvPr/>
          </p:nvSpPr>
          <p:spPr bwMode="auto">
            <a:xfrm>
              <a:off x="1544" y="1296"/>
              <a:ext cx="44" cy="44"/>
            </a:xfrm>
            <a:custGeom>
              <a:avLst/>
              <a:gdLst>
                <a:gd name="T0" fmla="*/ 72 w 86"/>
                <a:gd name="T1" fmla="*/ 13 h 85"/>
                <a:gd name="T2" fmla="*/ 42 w 86"/>
                <a:gd name="T3" fmla="*/ 0 h 85"/>
                <a:gd name="T4" fmla="*/ 13 w 86"/>
                <a:gd name="T5" fmla="*/ 13 h 85"/>
                <a:gd name="T6" fmla="*/ 0 w 86"/>
                <a:gd name="T7" fmla="*/ 42 h 85"/>
                <a:gd name="T8" fmla="*/ 13 w 86"/>
                <a:gd name="T9" fmla="*/ 72 h 85"/>
                <a:gd name="T10" fmla="*/ 42 w 86"/>
                <a:gd name="T11" fmla="*/ 85 h 85"/>
                <a:gd name="T12" fmla="*/ 72 w 86"/>
                <a:gd name="T13" fmla="*/ 72 h 85"/>
                <a:gd name="T14" fmla="*/ 86 w 86"/>
                <a:gd name="T15" fmla="*/ 42 h 85"/>
                <a:gd name="T16" fmla="*/ 72 w 86"/>
                <a:gd name="T17" fmla="*/ 1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" h="85">
                  <a:moveTo>
                    <a:pt x="72" y="13"/>
                  </a:moveTo>
                  <a:cubicBezTo>
                    <a:pt x="65" y="5"/>
                    <a:pt x="54" y="0"/>
                    <a:pt x="42" y="0"/>
                  </a:cubicBezTo>
                  <a:cubicBezTo>
                    <a:pt x="32" y="0"/>
                    <a:pt x="21" y="5"/>
                    <a:pt x="13" y="13"/>
                  </a:cubicBezTo>
                  <a:cubicBezTo>
                    <a:pt x="6" y="21"/>
                    <a:pt x="0" y="32"/>
                    <a:pt x="0" y="42"/>
                  </a:cubicBezTo>
                  <a:cubicBezTo>
                    <a:pt x="0" y="55"/>
                    <a:pt x="6" y="64"/>
                    <a:pt x="13" y="72"/>
                  </a:cubicBezTo>
                  <a:cubicBezTo>
                    <a:pt x="21" y="81"/>
                    <a:pt x="32" y="85"/>
                    <a:pt x="42" y="85"/>
                  </a:cubicBezTo>
                  <a:cubicBezTo>
                    <a:pt x="54" y="85"/>
                    <a:pt x="65" y="81"/>
                    <a:pt x="72" y="72"/>
                  </a:cubicBezTo>
                  <a:cubicBezTo>
                    <a:pt x="82" y="64"/>
                    <a:pt x="86" y="55"/>
                    <a:pt x="86" y="42"/>
                  </a:cubicBezTo>
                  <a:cubicBezTo>
                    <a:pt x="86" y="32"/>
                    <a:pt x="82" y="21"/>
                    <a:pt x="72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95A5A6"/>
                </a:solidFill>
              </a:endParaRPr>
            </a:p>
          </p:txBody>
        </p:sp>
        <p:sp>
          <p:nvSpPr>
            <p:cNvPr id="51" name="Freeform 625"/>
            <p:cNvSpPr>
              <a:spLocks/>
            </p:cNvSpPr>
            <p:nvPr/>
          </p:nvSpPr>
          <p:spPr bwMode="auto">
            <a:xfrm>
              <a:off x="1544" y="1363"/>
              <a:ext cx="44" cy="44"/>
            </a:xfrm>
            <a:custGeom>
              <a:avLst/>
              <a:gdLst>
                <a:gd name="T0" fmla="*/ 72 w 86"/>
                <a:gd name="T1" fmla="*/ 13 h 85"/>
                <a:gd name="T2" fmla="*/ 42 w 86"/>
                <a:gd name="T3" fmla="*/ 0 h 85"/>
                <a:gd name="T4" fmla="*/ 13 w 86"/>
                <a:gd name="T5" fmla="*/ 13 h 85"/>
                <a:gd name="T6" fmla="*/ 0 w 86"/>
                <a:gd name="T7" fmla="*/ 42 h 85"/>
                <a:gd name="T8" fmla="*/ 13 w 86"/>
                <a:gd name="T9" fmla="*/ 72 h 85"/>
                <a:gd name="T10" fmla="*/ 42 w 86"/>
                <a:gd name="T11" fmla="*/ 85 h 85"/>
                <a:gd name="T12" fmla="*/ 72 w 86"/>
                <a:gd name="T13" fmla="*/ 72 h 85"/>
                <a:gd name="T14" fmla="*/ 86 w 86"/>
                <a:gd name="T15" fmla="*/ 42 h 85"/>
                <a:gd name="T16" fmla="*/ 72 w 86"/>
                <a:gd name="T17" fmla="*/ 1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" h="85">
                  <a:moveTo>
                    <a:pt x="72" y="13"/>
                  </a:moveTo>
                  <a:cubicBezTo>
                    <a:pt x="65" y="6"/>
                    <a:pt x="54" y="0"/>
                    <a:pt x="42" y="0"/>
                  </a:cubicBezTo>
                  <a:cubicBezTo>
                    <a:pt x="32" y="0"/>
                    <a:pt x="21" y="6"/>
                    <a:pt x="13" y="13"/>
                  </a:cubicBezTo>
                  <a:cubicBezTo>
                    <a:pt x="6" y="21"/>
                    <a:pt x="0" y="32"/>
                    <a:pt x="0" y="42"/>
                  </a:cubicBezTo>
                  <a:cubicBezTo>
                    <a:pt x="0" y="55"/>
                    <a:pt x="6" y="64"/>
                    <a:pt x="13" y="72"/>
                  </a:cubicBezTo>
                  <a:cubicBezTo>
                    <a:pt x="21" y="82"/>
                    <a:pt x="32" y="85"/>
                    <a:pt x="42" y="85"/>
                  </a:cubicBezTo>
                  <a:cubicBezTo>
                    <a:pt x="54" y="85"/>
                    <a:pt x="65" y="82"/>
                    <a:pt x="72" y="72"/>
                  </a:cubicBezTo>
                  <a:cubicBezTo>
                    <a:pt x="82" y="64"/>
                    <a:pt x="86" y="55"/>
                    <a:pt x="86" y="42"/>
                  </a:cubicBezTo>
                  <a:cubicBezTo>
                    <a:pt x="86" y="32"/>
                    <a:pt x="82" y="21"/>
                    <a:pt x="72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95A5A6"/>
                </a:solidFill>
              </a:endParaRPr>
            </a:p>
          </p:txBody>
        </p:sp>
        <p:sp>
          <p:nvSpPr>
            <p:cNvPr id="52" name="Freeform 626"/>
            <p:cNvSpPr>
              <a:spLocks/>
            </p:cNvSpPr>
            <p:nvPr/>
          </p:nvSpPr>
          <p:spPr bwMode="auto">
            <a:xfrm>
              <a:off x="1544" y="1431"/>
              <a:ext cx="44" cy="44"/>
            </a:xfrm>
            <a:custGeom>
              <a:avLst/>
              <a:gdLst>
                <a:gd name="T0" fmla="*/ 72 w 86"/>
                <a:gd name="T1" fmla="*/ 13 h 86"/>
                <a:gd name="T2" fmla="*/ 42 w 86"/>
                <a:gd name="T3" fmla="*/ 0 h 86"/>
                <a:gd name="T4" fmla="*/ 13 w 86"/>
                <a:gd name="T5" fmla="*/ 13 h 86"/>
                <a:gd name="T6" fmla="*/ 0 w 86"/>
                <a:gd name="T7" fmla="*/ 42 h 86"/>
                <a:gd name="T8" fmla="*/ 13 w 86"/>
                <a:gd name="T9" fmla="*/ 72 h 86"/>
                <a:gd name="T10" fmla="*/ 42 w 86"/>
                <a:gd name="T11" fmla="*/ 86 h 86"/>
                <a:gd name="T12" fmla="*/ 72 w 86"/>
                <a:gd name="T13" fmla="*/ 72 h 86"/>
                <a:gd name="T14" fmla="*/ 86 w 86"/>
                <a:gd name="T15" fmla="*/ 42 h 86"/>
                <a:gd name="T16" fmla="*/ 72 w 86"/>
                <a:gd name="T17" fmla="*/ 1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" h="86">
                  <a:moveTo>
                    <a:pt x="72" y="13"/>
                  </a:moveTo>
                  <a:cubicBezTo>
                    <a:pt x="65" y="6"/>
                    <a:pt x="54" y="0"/>
                    <a:pt x="42" y="0"/>
                  </a:cubicBezTo>
                  <a:cubicBezTo>
                    <a:pt x="32" y="0"/>
                    <a:pt x="21" y="6"/>
                    <a:pt x="13" y="13"/>
                  </a:cubicBezTo>
                  <a:cubicBezTo>
                    <a:pt x="6" y="21"/>
                    <a:pt x="0" y="32"/>
                    <a:pt x="0" y="42"/>
                  </a:cubicBezTo>
                  <a:cubicBezTo>
                    <a:pt x="0" y="55"/>
                    <a:pt x="6" y="65"/>
                    <a:pt x="13" y="72"/>
                  </a:cubicBezTo>
                  <a:cubicBezTo>
                    <a:pt x="21" y="82"/>
                    <a:pt x="32" y="86"/>
                    <a:pt x="42" y="86"/>
                  </a:cubicBezTo>
                  <a:cubicBezTo>
                    <a:pt x="54" y="86"/>
                    <a:pt x="65" y="82"/>
                    <a:pt x="72" y="72"/>
                  </a:cubicBezTo>
                  <a:cubicBezTo>
                    <a:pt x="82" y="65"/>
                    <a:pt x="86" y="55"/>
                    <a:pt x="86" y="42"/>
                  </a:cubicBezTo>
                  <a:cubicBezTo>
                    <a:pt x="86" y="32"/>
                    <a:pt x="82" y="21"/>
                    <a:pt x="72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95A5A6"/>
                </a:solidFill>
              </a:endParaRPr>
            </a:p>
          </p:txBody>
        </p:sp>
        <p:sp>
          <p:nvSpPr>
            <p:cNvPr id="53" name="Freeform 627"/>
            <p:cNvSpPr>
              <a:spLocks/>
            </p:cNvSpPr>
            <p:nvPr/>
          </p:nvSpPr>
          <p:spPr bwMode="auto">
            <a:xfrm>
              <a:off x="1544" y="1498"/>
              <a:ext cx="44" cy="44"/>
            </a:xfrm>
            <a:custGeom>
              <a:avLst/>
              <a:gdLst>
                <a:gd name="T0" fmla="*/ 72 w 86"/>
                <a:gd name="T1" fmla="*/ 14 h 86"/>
                <a:gd name="T2" fmla="*/ 42 w 86"/>
                <a:gd name="T3" fmla="*/ 0 h 86"/>
                <a:gd name="T4" fmla="*/ 13 w 86"/>
                <a:gd name="T5" fmla="*/ 14 h 86"/>
                <a:gd name="T6" fmla="*/ 0 w 86"/>
                <a:gd name="T7" fmla="*/ 42 h 86"/>
                <a:gd name="T8" fmla="*/ 13 w 86"/>
                <a:gd name="T9" fmla="*/ 73 h 86"/>
                <a:gd name="T10" fmla="*/ 42 w 86"/>
                <a:gd name="T11" fmla="*/ 86 h 86"/>
                <a:gd name="T12" fmla="*/ 72 w 86"/>
                <a:gd name="T13" fmla="*/ 73 h 86"/>
                <a:gd name="T14" fmla="*/ 86 w 86"/>
                <a:gd name="T15" fmla="*/ 42 h 86"/>
                <a:gd name="T16" fmla="*/ 72 w 86"/>
                <a:gd name="T1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" h="86">
                  <a:moveTo>
                    <a:pt x="72" y="14"/>
                  </a:moveTo>
                  <a:cubicBezTo>
                    <a:pt x="65" y="6"/>
                    <a:pt x="54" y="0"/>
                    <a:pt x="42" y="0"/>
                  </a:cubicBezTo>
                  <a:cubicBezTo>
                    <a:pt x="32" y="0"/>
                    <a:pt x="21" y="6"/>
                    <a:pt x="13" y="14"/>
                  </a:cubicBezTo>
                  <a:cubicBezTo>
                    <a:pt x="6" y="21"/>
                    <a:pt x="0" y="32"/>
                    <a:pt x="0" y="42"/>
                  </a:cubicBezTo>
                  <a:cubicBezTo>
                    <a:pt x="0" y="56"/>
                    <a:pt x="6" y="65"/>
                    <a:pt x="13" y="73"/>
                  </a:cubicBezTo>
                  <a:cubicBezTo>
                    <a:pt x="21" y="82"/>
                    <a:pt x="32" y="86"/>
                    <a:pt x="42" y="86"/>
                  </a:cubicBezTo>
                  <a:cubicBezTo>
                    <a:pt x="54" y="86"/>
                    <a:pt x="65" y="82"/>
                    <a:pt x="72" y="73"/>
                  </a:cubicBezTo>
                  <a:cubicBezTo>
                    <a:pt x="82" y="65"/>
                    <a:pt x="86" y="56"/>
                    <a:pt x="86" y="42"/>
                  </a:cubicBezTo>
                  <a:cubicBezTo>
                    <a:pt x="86" y="32"/>
                    <a:pt x="82" y="21"/>
                    <a:pt x="72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95A5A6"/>
                </a:solidFill>
              </a:endParaRPr>
            </a:p>
          </p:txBody>
        </p:sp>
        <p:sp>
          <p:nvSpPr>
            <p:cNvPr id="70" name="Freeform 628"/>
            <p:cNvSpPr>
              <a:spLocks/>
            </p:cNvSpPr>
            <p:nvPr/>
          </p:nvSpPr>
          <p:spPr bwMode="auto">
            <a:xfrm>
              <a:off x="1544" y="1566"/>
              <a:ext cx="44" cy="44"/>
            </a:xfrm>
            <a:custGeom>
              <a:avLst/>
              <a:gdLst>
                <a:gd name="T0" fmla="*/ 72 w 86"/>
                <a:gd name="T1" fmla="*/ 13 h 85"/>
                <a:gd name="T2" fmla="*/ 42 w 86"/>
                <a:gd name="T3" fmla="*/ 0 h 85"/>
                <a:gd name="T4" fmla="*/ 13 w 86"/>
                <a:gd name="T5" fmla="*/ 13 h 85"/>
                <a:gd name="T6" fmla="*/ 0 w 86"/>
                <a:gd name="T7" fmla="*/ 42 h 85"/>
                <a:gd name="T8" fmla="*/ 13 w 86"/>
                <a:gd name="T9" fmla="*/ 72 h 85"/>
                <a:gd name="T10" fmla="*/ 42 w 86"/>
                <a:gd name="T11" fmla="*/ 85 h 85"/>
                <a:gd name="T12" fmla="*/ 72 w 86"/>
                <a:gd name="T13" fmla="*/ 72 h 85"/>
                <a:gd name="T14" fmla="*/ 86 w 86"/>
                <a:gd name="T15" fmla="*/ 42 h 85"/>
                <a:gd name="T16" fmla="*/ 72 w 86"/>
                <a:gd name="T17" fmla="*/ 1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" h="85">
                  <a:moveTo>
                    <a:pt x="72" y="13"/>
                  </a:moveTo>
                  <a:cubicBezTo>
                    <a:pt x="65" y="5"/>
                    <a:pt x="54" y="0"/>
                    <a:pt x="42" y="0"/>
                  </a:cubicBezTo>
                  <a:cubicBezTo>
                    <a:pt x="32" y="0"/>
                    <a:pt x="21" y="5"/>
                    <a:pt x="13" y="13"/>
                  </a:cubicBezTo>
                  <a:cubicBezTo>
                    <a:pt x="6" y="21"/>
                    <a:pt x="0" y="31"/>
                    <a:pt x="0" y="42"/>
                  </a:cubicBezTo>
                  <a:cubicBezTo>
                    <a:pt x="0" y="55"/>
                    <a:pt x="6" y="64"/>
                    <a:pt x="13" y="72"/>
                  </a:cubicBezTo>
                  <a:cubicBezTo>
                    <a:pt x="21" y="81"/>
                    <a:pt x="32" y="85"/>
                    <a:pt x="42" y="85"/>
                  </a:cubicBezTo>
                  <a:cubicBezTo>
                    <a:pt x="54" y="85"/>
                    <a:pt x="65" y="81"/>
                    <a:pt x="72" y="72"/>
                  </a:cubicBezTo>
                  <a:cubicBezTo>
                    <a:pt x="82" y="64"/>
                    <a:pt x="86" y="55"/>
                    <a:pt x="86" y="42"/>
                  </a:cubicBezTo>
                  <a:cubicBezTo>
                    <a:pt x="86" y="31"/>
                    <a:pt x="82" y="21"/>
                    <a:pt x="72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95A5A6"/>
                </a:solidFill>
              </a:endParaRPr>
            </a:p>
          </p:txBody>
        </p:sp>
        <p:sp>
          <p:nvSpPr>
            <p:cNvPr id="71" name="Freeform 629"/>
            <p:cNvSpPr>
              <a:spLocks/>
            </p:cNvSpPr>
            <p:nvPr/>
          </p:nvSpPr>
          <p:spPr bwMode="auto">
            <a:xfrm>
              <a:off x="1544" y="1633"/>
              <a:ext cx="44" cy="44"/>
            </a:xfrm>
            <a:custGeom>
              <a:avLst/>
              <a:gdLst>
                <a:gd name="T0" fmla="*/ 72 w 86"/>
                <a:gd name="T1" fmla="*/ 13 h 85"/>
                <a:gd name="T2" fmla="*/ 42 w 86"/>
                <a:gd name="T3" fmla="*/ 0 h 85"/>
                <a:gd name="T4" fmla="*/ 13 w 86"/>
                <a:gd name="T5" fmla="*/ 13 h 85"/>
                <a:gd name="T6" fmla="*/ 0 w 86"/>
                <a:gd name="T7" fmla="*/ 42 h 85"/>
                <a:gd name="T8" fmla="*/ 13 w 86"/>
                <a:gd name="T9" fmla="*/ 72 h 85"/>
                <a:gd name="T10" fmla="*/ 42 w 86"/>
                <a:gd name="T11" fmla="*/ 85 h 85"/>
                <a:gd name="T12" fmla="*/ 72 w 86"/>
                <a:gd name="T13" fmla="*/ 72 h 85"/>
                <a:gd name="T14" fmla="*/ 86 w 86"/>
                <a:gd name="T15" fmla="*/ 42 h 85"/>
                <a:gd name="T16" fmla="*/ 72 w 86"/>
                <a:gd name="T17" fmla="*/ 1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" h="85">
                  <a:moveTo>
                    <a:pt x="72" y="13"/>
                  </a:moveTo>
                  <a:cubicBezTo>
                    <a:pt x="65" y="5"/>
                    <a:pt x="54" y="0"/>
                    <a:pt x="42" y="0"/>
                  </a:cubicBezTo>
                  <a:cubicBezTo>
                    <a:pt x="32" y="0"/>
                    <a:pt x="21" y="5"/>
                    <a:pt x="13" y="13"/>
                  </a:cubicBezTo>
                  <a:cubicBezTo>
                    <a:pt x="6" y="21"/>
                    <a:pt x="0" y="31"/>
                    <a:pt x="0" y="42"/>
                  </a:cubicBezTo>
                  <a:cubicBezTo>
                    <a:pt x="0" y="55"/>
                    <a:pt x="6" y="64"/>
                    <a:pt x="13" y="72"/>
                  </a:cubicBezTo>
                  <a:cubicBezTo>
                    <a:pt x="21" y="81"/>
                    <a:pt x="32" y="85"/>
                    <a:pt x="42" y="85"/>
                  </a:cubicBezTo>
                  <a:cubicBezTo>
                    <a:pt x="54" y="85"/>
                    <a:pt x="65" y="81"/>
                    <a:pt x="72" y="72"/>
                  </a:cubicBezTo>
                  <a:cubicBezTo>
                    <a:pt x="82" y="64"/>
                    <a:pt x="86" y="55"/>
                    <a:pt x="86" y="42"/>
                  </a:cubicBezTo>
                  <a:cubicBezTo>
                    <a:pt x="86" y="31"/>
                    <a:pt x="82" y="21"/>
                    <a:pt x="72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95A5A6"/>
                </a:solidFill>
              </a:endParaRPr>
            </a:p>
          </p:txBody>
        </p:sp>
        <p:sp>
          <p:nvSpPr>
            <p:cNvPr id="72" name="Freeform 630"/>
            <p:cNvSpPr>
              <a:spLocks/>
            </p:cNvSpPr>
            <p:nvPr/>
          </p:nvSpPr>
          <p:spPr bwMode="auto">
            <a:xfrm>
              <a:off x="1072" y="1229"/>
              <a:ext cx="44" cy="43"/>
            </a:xfrm>
            <a:custGeom>
              <a:avLst/>
              <a:gdLst>
                <a:gd name="T0" fmla="*/ 72 w 85"/>
                <a:gd name="T1" fmla="*/ 13 h 85"/>
                <a:gd name="T2" fmla="*/ 43 w 85"/>
                <a:gd name="T3" fmla="*/ 0 h 85"/>
                <a:gd name="T4" fmla="*/ 13 w 85"/>
                <a:gd name="T5" fmla="*/ 13 h 85"/>
                <a:gd name="T6" fmla="*/ 0 w 85"/>
                <a:gd name="T7" fmla="*/ 42 h 85"/>
                <a:gd name="T8" fmla="*/ 13 w 85"/>
                <a:gd name="T9" fmla="*/ 72 h 85"/>
                <a:gd name="T10" fmla="*/ 43 w 85"/>
                <a:gd name="T11" fmla="*/ 85 h 85"/>
                <a:gd name="T12" fmla="*/ 72 w 85"/>
                <a:gd name="T13" fmla="*/ 72 h 85"/>
                <a:gd name="T14" fmla="*/ 85 w 85"/>
                <a:gd name="T15" fmla="*/ 42 h 85"/>
                <a:gd name="T16" fmla="*/ 72 w 85"/>
                <a:gd name="T17" fmla="*/ 1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85">
                  <a:moveTo>
                    <a:pt x="72" y="13"/>
                  </a:moveTo>
                  <a:cubicBezTo>
                    <a:pt x="64" y="5"/>
                    <a:pt x="53" y="0"/>
                    <a:pt x="43" y="0"/>
                  </a:cubicBezTo>
                  <a:cubicBezTo>
                    <a:pt x="30" y="0"/>
                    <a:pt x="21" y="5"/>
                    <a:pt x="13" y="13"/>
                  </a:cubicBezTo>
                  <a:cubicBezTo>
                    <a:pt x="4" y="21"/>
                    <a:pt x="0" y="31"/>
                    <a:pt x="0" y="42"/>
                  </a:cubicBezTo>
                  <a:cubicBezTo>
                    <a:pt x="0" y="55"/>
                    <a:pt x="4" y="64"/>
                    <a:pt x="13" y="72"/>
                  </a:cubicBezTo>
                  <a:cubicBezTo>
                    <a:pt x="21" y="81"/>
                    <a:pt x="30" y="85"/>
                    <a:pt x="43" y="85"/>
                  </a:cubicBezTo>
                  <a:cubicBezTo>
                    <a:pt x="53" y="85"/>
                    <a:pt x="64" y="81"/>
                    <a:pt x="72" y="72"/>
                  </a:cubicBezTo>
                  <a:cubicBezTo>
                    <a:pt x="81" y="64"/>
                    <a:pt x="85" y="55"/>
                    <a:pt x="85" y="42"/>
                  </a:cubicBezTo>
                  <a:cubicBezTo>
                    <a:pt x="85" y="31"/>
                    <a:pt x="81" y="21"/>
                    <a:pt x="72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95A5A6"/>
                </a:solidFill>
              </a:endParaRPr>
            </a:p>
          </p:txBody>
        </p:sp>
        <p:sp>
          <p:nvSpPr>
            <p:cNvPr id="73" name="Freeform 631"/>
            <p:cNvSpPr>
              <a:spLocks/>
            </p:cNvSpPr>
            <p:nvPr/>
          </p:nvSpPr>
          <p:spPr bwMode="auto">
            <a:xfrm>
              <a:off x="1274" y="1229"/>
              <a:ext cx="44" cy="43"/>
            </a:xfrm>
            <a:custGeom>
              <a:avLst/>
              <a:gdLst>
                <a:gd name="T0" fmla="*/ 72 w 85"/>
                <a:gd name="T1" fmla="*/ 13 h 85"/>
                <a:gd name="T2" fmla="*/ 42 w 85"/>
                <a:gd name="T3" fmla="*/ 0 h 85"/>
                <a:gd name="T4" fmla="*/ 13 w 85"/>
                <a:gd name="T5" fmla="*/ 13 h 85"/>
                <a:gd name="T6" fmla="*/ 0 w 85"/>
                <a:gd name="T7" fmla="*/ 42 h 85"/>
                <a:gd name="T8" fmla="*/ 13 w 85"/>
                <a:gd name="T9" fmla="*/ 72 h 85"/>
                <a:gd name="T10" fmla="*/ 42 w 85"/>
                <a:gd name="T11" fmla="*/ 85 h 85"/>
                <a:gd name="T12" fmla="*/ 72 w 85"/>
                <a:gd name="T13" fmla="*/ 72 h 85"/>
                <a:gd name="T14" fmla="*/ 85 w 85"/>
                <a:gd name="T15" fmla="*/ 42 h 85"/>
                <a:gd name="T16" fmla="*/ 72 w 85"/>
                <a:gd name="T17" fmla="*/ 1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85">
                  <a:moveTo>
                    <a:pt x="72" y="13"/>
                  </a:moveTo>
                  <a:cubicBezTo>
                    <a:pt x="64" y="5"/>
                    <a:pt x="54" y="0"/>
                    <a:pt x="42" y="0"/>
                  </a:cubicBezTo>
                  <a:cubicBezTo>
                    <a:pt x="31" y="0"/>
                    <a:pt x="21" y="5"/>
                    <a:pt x="13" y="13"/>
                  </a:cubicBezTo>
                  <a:cubicBezTo>
                    <a:pt x="5" y="21"/>
                    <a:pt x="0" y="31"/>
                    <a:pt x="0" y="42"/>
                  </a:cubicBezTo>
                  <a:cubicBezTo>
                    <a:pt x="0" y="55"/>
                    <a:pt x="5" y="64"/>
                    <a:pt x="13" y="72"/>
                  </a:cubicBezTo>
                  <a:cubicBezTo>
                    <a:pt x="21" y="81"/>
                    <a:pt x="31" y="85"/>
                    <a:pt x="42" y="85"/>
                  </a:cubicBezTo>
                  <a:cubicBezTo>
                    <a:pt x="54" y="85"/>
                    <a:pt x="64" y="81"/>
                    <a:pt x="72" y="72"/>
                  </a:cubicBezTo>
                  <a:cubicBezTo>
                    <a:pt x="81" y="64"/>
                    <a:pt x="85" y="55"/>
                    <a:pt x="85" y="42"/>
                  </a:cubicBezTo>
                  <a:cubicBezTo>
                    <a:pt x="85" y="31"/>
                    <a:pt x="81" y="21"/>
                    <a:pt x="72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95A5A6"/>
                </a:solidFill>
              </a:endParaRPr>
            </a:p>
          </p:txBody>
        </p:sp>
        <p:sp>
          <p:nvSpPr>
            <p:cNvPr id="74" name="Freeform 632"/>
            <p:cNvSpPr>
              <a:spLocks/>
            </p:cNvSpPr>
            <p:nvPr/>
          </p:nvSpPr>
          <p:spPr bwMode="auto">
            <a:xfrm>
              <a:off x="1679" y="1768"/>
              <a:ext cx="44" cy="44"/>
            </a:xfrm>
            <a:custGeom>
              <a:avLst/>
              <a:gdLst>
                <a:gd name="T0" fmla="*/ 72 w 85"/>
                <a:gd name="T1" fmla="*/ 13 h 85"/>
                <a:gd name="T2" fmla="*/ 41 w 85"/>
                <a:gd name="T3" fmla="*/ 0 h 85"/>
                <a:gd name="T4" fmla="*/ 13 w 85"/>
                <a:gd name="T5" fmla="*/ 13 h 85"/>
                <a:gd name="T6" fmla="*/ 0 w 85"/>
                <a:gd name="T7" fmla="*/ 42 h 85"/>
                <a:gd name="T8" fmla="*/ 13 w 85"/>
                <a:gd name="T9" fmla="*/ 72 h 85"/>
                <a:gd name="T10" fmla="*/ 41 w 85"/>
                <a:gd name="T11" fmla="*/ 85 h 85"/>
                <a:gd name="T12" fmla="*/ 72 w 85"/>
                <a:gd name="T13" fmla="*/ 72 h 85"/>
                <a:gd name="T14" fmla="*/ 85 w 85"/>
                <a:gd name="T15" fmla="*/ 42 h 85"/>
                <a:gd name="T16" fmla="*/ 72 w 85"/>
                <a:gd name="T17" fmla="*/ 1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85">
                  <a:moveTo>
                    <a:pt x="72" y="13"/>
                  </a:moveTo>
                  <a:cubicBezTo>
                    <a:pt x="64" y="5"/>
                    <a:pt x="53" y="0"/>
                    <a:pt x="41" y="0"/>
                  </a:cubicBezTo>
                  <a:cubicBezTo>
                    <a:pt x="31" y="0"/>
                    <a:pt x="21" y="5"/>
                    <a:pt x="13" y="13"/>
                  </a:cubicBezTo>
                  <a:cubicBezTo>
                    <a:pt x="5" y="21"/>
                    <a:pt x="0" y="31"/>
                    <a:pt x="0" y="42"/>
                  </a:cubicBezTo>
                  <a:cubicBezTo>
                    <a:pt x="0" y="55"/>
                    <a:pt x="5" y="64"/>
                    <a:pt x="13" y="72"/>
                  </a:cubicBezTo>
                  <a:cubicBezTo>
                    <a:pt x="21" y="81"/>
                    <a:pt x="31" y="85"/>
                    <a:pt x="41" y="85"/>
                  </a:cubicBezTo>
                  <a:cubicBezTo>
                    <a:pt x="53" y="85"/>
                    <a:pt x="64" y="81"/>
                    <a:pt x="72" y="72"/>
                  </a:cubicBezTo>
                  <a:cubicBezTo>
                    <a:pt x="81" y="64"/>
                    <a:pt x="85" y="55"/>
                    <a:pt x="85" y="42"/>
                  </a:cubicBezTo>
                  <a:cubicBezTo>
                    <a:pt x="85" y="31"/>
                    <a:pt x="81" y="21"/>
                    <a:pt x="72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95A5A6"/>
                </a:solidFill>
              </a:endParaRPr>
            </a:p>
          </p:txBody>
        </p:sp>
        <p:sp>
          <p:nvSpPr>
            <p:cNvPr id="75" name="Freeform 633"/>
            <p:cNvSpPr>
              <a:spLocks/>
            </p:cNvSpPr>
            <p:nvPr/>
          </p:nvSpPr>
          <p:spPr bwMode="auto">
            <a:xfrm>
              <a:off x="1746" y="1768"/>
              <a:ext cx="44" cy="44"/>
            </a:xfrm>
            <a:custGeom>
              <a:avLst/>
              <a:gdLst>
                <a:gd name="T0" fmla="*/ 72 w 85"/>
                <a:gd name="T1" fmla="*/ 13 h 85"/>
                <a:gd name="T2" fmla="*/ 42 w 85"/>
                <a:gd name="T3" fmla="*/ 0 h 85"/>
                <a:gd name="T4" fmla="*/ 13 w 85"/>
                <a:gd name="T5" fmla="*/ 13 h 85"/>
                <a:gd name="T6" fmla="*/ 0 w 85"/>
                <a:gd name="T7" fmla="*/ 42 h 85"/>
                <a:gd name="T8" fmla="*/ 13 w 85"/>
                <a:gd name="T9" fmla="*/ 72 h 85"/>
                <a:gd name="T10" fmla="*/ 42 w 85"/>
                <a:gd name="T11" fmla="*/ 85 h 85"/>
                <a:gd name="T12" fmla="*/ 72 w 85"/>
                <a:gd name="T13" fmla="*/ 72 h 85"/>
                <a:gd name="T14" fmla="*/ 85 w 85"/>
                <a:gd name="T15" fmla="*/ 42 h 85"/>
                <a:gd name="T16" fmla="*/ 72 w 85"/>
                <a:gd name="T17" fmla="*/ 1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85">
                  <a:moveTo>
                    <a:pt x="72" y="13"/>
                  </a:moveTo>
                  <a:cubicBezTo>
                    <a:pt x="64" y="5"/>
                    <a:pt x="53" y="0"/>
                    <a:pt x="42" y="0"/>
                  </a:cubicBezTo>
                  <a:cubicBezTo>
                    <a:pt x="31" y="0"/>
                    <a:pt x="21" y="5"/>
                    <a:pt x="13" y="13"/>
                  </a:cubicBezTo>
                  <a:cubicBezTo>
                    <a:pt x="5" y="21"/>
                    <a:pt x="0" y="31"/>
                    <a:pt x="0" y="42"/>
                  </a:cubicBezTo>
                  <a:cubicBezTo>
                    <a:pt x="0" y="55"/>
                    <a:pt x="5" y="64"/>
                    <a:pt x="13" y="72"/>
                  </a:cubicBezTo>
                  <a:cubicBezTo>
                    <a:pt x="21" y="81"/>
                    <a:pt x="31" y="85"/>
                    <a:pt x="42" y="85"/>
                  </a:cubicBezTo>
                  <a:cubicBezTo>
                    <a:pt x="53" y="85"/>
                    <a:pt x="64" y="81"/>
                    <a:pt x="72" y="72"/>
                  </a:cubicBezTo>
                  <a:cubicBezTo>
                    <a:pt x="81" y="64"/>
                    <a:pt x="85" y="55"/>
                    <a:pt x="85" y="42"/>
                  </a:cubicBezTo>
                  <a:cubicBezTo>
                    <a:pt x="85" y="31"/>
                    <a:pt x="81" y="21"/>
                    <a:pt x="72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95A5A6"/>
                </a:solidFill>
              </a:endParaRPr>
            </a:p>
          </p:txBody>
        </p:sp>
        <p:sp>
          <p:nvSpPr>
            <p:cNvPr id="76" name="Freeform 634"/>
            <p:cNvSpPr>
              <a:spLocks/>
            </p:cNvSpPr>
            <p:nvPr/>
          </p:nvSpPr>
          <p:spPr bwMode="auto">
            <a:xfrm>
              <a:off x="1814" y="1768"/>
              <a:ext cx="43" cy="44"/>
            </a:xfrm>
            <a:custGeom>
              <a:avLst/>
              <a:gdLst>
                <a:gd name="T0" fmla="*/ 72 w 85"/>
                <a:gd name="T1" fmla="*/ 13 h 85"/>
                <a:gd name="T2" fmla="*/ 42 w 85"/>
                <a:gd name="T3" fmla="*/ 0 h 85"/>
                <a:gd name="T4" fmla="*/ 13 w 85"/>
                <a:gd name="T5" fmla="*/ 13 h 85"/>
                <a:gd name="T6" fmla="*/ 0 w 85"/>
                <a:gd name="T7" fmla="*/ 42 h 85"/>
                <a:gd name="T8" fmla="*/ 13 w 85"/>
                <a:gd name="T9" fmla="*/ 72 h 85"/>
                <a:gd name="T10" fmla="*/ 42 w 85"/>
                <a:gd name="T11" fmla="*/ 85 h 85"/>
                <a:gd name="T12" fmla="*/ 72 w 85"/>
                <a:gd name="T13" fmla="*/ 72 h 85"/>
                <a:gd name="T14" fmla="*/ 85 w 85"/>
                <a:gd name="T15" fmla="*/ 42 h 85"/>
                <a:gd name="T16" fmla="*/ 72 w 85"/>
                <a:gd name="T17" fmla="*/ 1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85">
                  <a:moveTo>
                    <a:pt x="72" y="13"/>
                  </a:moveTo>
                  <a:cubicBezTo>
                    <a:pt x="64" y="5"/>
                    <a:pt x="54" y="0"/>
                    <a:pt x="42" y="0"/>
                  </a:cubicBezTo>
                  <a:cubicBezTo>
                    <a:pt x="31" y="0"/>
                    <a:pt x="21" y="5"/>
                    <a:pt x="13" y="13"/>
                  </a:cubicBezTo>
                  <a:cubicBezTo>
                    <a:pt x="5" y="21"/>
                    <a:pt x="0" y="31"/>
                    <a:pt x="0" y="42"/>
                  </a:cubicBezTo>
                  <a:cubicBezTo>
                    <a:pt x="0" y="55"/>
                    <a:pt x="5" y="64"/>
                    <a:pt x="13" y="72"/>
                  </a:cubicBezTo>
                  <a:cubicBezTo>
                    <a:pt x="21" y="81"/>
                    <a:pt x="31" y="85"/>
                    <a:pt x="42" y="85"/>
                  </a:cubicBezTo>
                  <a:cubicBezTo>
                    <a:pt x="54" y="85"/>
                    <a:pt x="64" y="81"/>
                    <a:pt x="72" y="72"/>
                  </a:cubicBezTo>
                  <a:cubicBezTo>
                    <a:pt x="81" y="64"/>
                    <a:pt x="85" y="55"/>
                    <a:pt x="85" y="42"/>
                  </a:cubicBezTo>
                  <a:cubicBezTo>
                    <a:pt x="85" y="31"/>
                    <a:pt x="81" y="21"/>
                    <a:pt x="72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95A5A6"/>
                </a:solidFill>
              </a:endParaRPr>
            </a:p>
          </p:txBody>
        </p:sp>
        <p:sp>
          <p:nvSpPr>
            <p:cNvPr id="77" name="Freeform 635"/>
            <p:cNvSpPr>
              <a:spLocks/>
            </p:cNvSpPr>
            <p:nvPr/>
          </p:nvSpPr>
          <p:spPr bwMode="auto">
            <a:xfrm>
              <a:off x="1814" y="1835"/>
              <a:ext cx="43" cy="44"/>
            </a:xfrm>
            <a:custGeom>
              <a:avLst/>
              <a:gdLst>
                <a:gd name="T0" fmla="*/ 72 w 85"/>
                <a:gd name="T1" fmla="*/ 13 h 85"/>
                <a:gd name="T2" fmla="*/ 42 w 85"/>
                <a:gd name="T3" fmla="*/ 0 h 85"/>
                <a:gd name="T4" fmla="*/ 13 w 85"/>
                <a:gd name="T5" fmla="*/ 13 h 85"/>
                <a:gd name="T6" fmla="*/ 0 w 85"/>
                <a:gd name="T7" fmla="*/ 42 h 85"/>
                <a:gd name="T8" fmla="*/ 13 w 85"/>
                <a:gd name="T9" fmla="*/ 72 h 85"/>
                <a:gd name="T10" fmla="*/ 42 w 85"/>
                <a:gd name="T11" fmla="*/ 85 h 85"/>
                <a:gd name="T12" fmla="*/ 72 w 85"/>
                <a:gd name="T13" fmla="*/ 72 h 85"/>
                <a:gd name="T14" fmla="*/ 85 w 85"/>
                <a:gd name="T15" fmla="*/ 42 h 85"/>
                <a:gd name="T16" fmla="*/ 72 w 85"/>
                <a:gd name="T17" fmla="*/ 1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85">
                  <a:moveTo>
                    <a:pt x="72" y="13"/>
                  </a:moveTo>
                  <a:cubicBezTo>
                    <a:pt x="64" y="5"/>
                    <a:pt x="54" y="0"/>
                    <a:pt x="42" y="0"/>
                  </a:cubicBezTo>
                  <a:cubicBezTo>
                    <a:pt x="31" y="0"/>
                    <a:pt x="21" y="5"/>
                    <a:pt x="13" y="13"/>
                  </a:cubicBezTo>
                  <a:cubicBezTo>
                    <a:pt x="5" y="21"/>
                    <a:pt x="0" y="31"/>
                    <a:pt x="0" y="42"/>
                  </a:cubicBezTo>
                  <a:cubicBezTo>
                    <a:pt x="0" y="55"/>
                    <a:pt x="5" y="64"/>
                    <a:pt x="13" y="72"/>
                  </a:cubicBezTo>
                  <a:cubicBezTo>
                    <a:pt x="21" y="81"/>
                    <a:pt x="31" y="85"/>
                    <a:pt x="42" y="85"/>
                  </a:cubicBezTo>
                  <a:cubicBezTo>
                    <a:pt x="54" y="85"/>
                    <a:pt x="64" y="81"/>
                    <a:pt x="72" y="72"/>
                  </a:cubicBezTo>
                  <a:cubicBezTo>
                    <a:pt x="81" y="64"/>
                    <a:pt x="85" y="55"/>
                    <a:pt x="85" y="42"/>
                  </a:cubicBezTo>
                  <a:cubicBezTo>
                    <a:pt x="85" y="31"/>
                    <a:pt x="81" y="21"/>
                    <a:pt x="72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95A5A6"/>
                </a:solidFill>
              </a:endParaRPr>
            </a:p>
          </p:txBody>
        </p:sp>
        <p:sp>
          <p:nvSpPr>
            <p:cNvPr id="78" name="Freeform 636"/>
            <p:cNvSpPr>
              <a:spLocks/>
            </p:cNvSpPr>
            <p:nvPr/>
          </p:nvSpPr>
          <p:spPr bwMode="auto">
            <a:xfrm>
              <a:off x="1948" y="1700"/>
              <a:ext cx="44" cy="44"/>
            </a:xfrm>
            <a:custGeom>
              <a:avLst/>
              <a:gdLst>
                <a:gd name="T0" fmla="*/ 72 w 85"/>
                <a:gd name="T1" fmla="*/ 13 h 85"/>
                <a:gd name="T2" fmla="*/ 42 w 85"/>
                <a:gd name="T3" fmla="*/ 0 h 85"/>
                <a:gd name="T4" fmla="*/ 13 w 85"/>
                <a:gd name="T5" fmla="*/ 13 h 85"/>
                <a:gd name="T6" fmla="*/ 0 w 85"/>
                <a:gd name="T7" fmla="*/ 42 h 85"/>
                <a:gd name="T8" fmla="*/ 13 w 85"/>
                <a:gd name="T9" fmla="*/ 72 h 85"/>
                <a:gd name="T10" fmla="*/ 42 w 85"/>
                <a:gd name="T11" fmla="*/ 85 h 85"/>
                <a:gd name="T12" fmla="*/ 72 w 85"/>
                <a:gd name="T13" fmla="*/ 72 h 85"/>
                <a:gd name="T14" fmla="*/ 85 w 85"/>
                <a:gd name="T15" fmla="*/ 42 h 85"/>
                <a:gd name="T16" fmla="*/ 72 w 85"/>
                <a:gd name="T17" fmla="*/ 1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85">
                  <a:moveTo>
                    <a:pt x="72" y="13"/>
                  </a:moveTo>
                  <a:cubicBezTo>
                    <a:pt x="64" y="5"/>
                    <a:pt x="54" y="0"/>
                    <a:pt x="42" y="0"/>
                  </a:cubicBezTo>
                  <a:cubicBezTo>
                    <a:pt x="31" y="0"/>
                    <a:pt x="21" y="5"/>
                    <a:pt x="13" y="13"/>
                  </a:cubicBezTo>
                  <a:cubicBezTo>
                    <a:pt x="5" y="21"/>
                    <a:pt x="0" y="31"/>
                    <a:pt x="0" y="42"/>
                  </a:cubicBezTo>
                  <a:cubicBezTo>
                    <a:pt x="0" y="55"/>
                    <a:pt x="5" y="64"/>
                    <a:pt x="13" y="72"/>
                  </a:cubicBezTo>
                  <a:cubicBezTo>
                    <a:pt x="21" y="81"/>
                    <a:pt x="31" y="85"/>
                    <a:pt x="42" y="85"/>
                  </a:cubicBezTo>
                  <a:cubicBezTo>
                    <a:pt x="54" y="85"/>
                    <a:pt x="64" y="81"/>
                    <a:pt x="72" y="72"/>
                  </a:cubicBezTo>
                  <a:cubicBezTo>
                    <a:pt x="81" y="64"/>
                    <a:pt x="85" y="55"/>
                    <a:pt x="85" y="42"/>
                  </a:cubicBezTo>
                  <a:cubicBezTo>
                    <a:pt x="85" y="31"/>
                    <a:pt x="81" y="21"/>
                    <a:pt x="72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95A5A6"/>
                </a:solidFill>
              </a:endParaRPr>
            </a:p>
          </p:txBody>
        </p:sp>
        <p:sp>
          <p:nvSpPr>
            <p:cNvPr id="79" name="Freeform 637"/>
            <p:cNvSpPr>
              <a:spLocks/>
            </p:cNvSpPr>
            <p:nvPr/>
          </p:nvSpPr>
          <p:spPr bwMode="auto">
            <a:xfrm>
              <a:off x="1342" y="1027"/>
              <a:ext cx="43" cy="43"/>
            </a:xfrm>
            <a:custGeom>
              <a:avLst/>
              <a:gdLst>
                <a:gd name="T0" fmla="*/ 72 w 85"/>
                <a:gd name="T1" fmla="*/ 13 h 85"/>
                <a:gd name="T2" fmla="*/ 42 w 85"/>
                <a:gd name="T3" fmla="*/ 0 h 85"/>
                <a:gd name="T4" fmla="*/ 13 w 85"/>
                <a:gd name="T5" fmla="*/ 13 h 85"/>
                <a:gd name="T6" fmla="*/ 0 w 85"/>
                <a:gd name="T7" fmla="*/ 42 h 85"/>
                <a:gd name="T8" fmla="*/ 13 w 85"/>
                <a:gd name="T9" fmla="*/ 72 h 85"/>
                <a:gd name="T10" fmla="*/ 42 w 85"/>
                <a:gd name="T11" fmla="*/ 85 h 85"/>
                <a:gd name="T12" fmla="*/ 72 w 85"/>
                <a:gd name="T13" fmla="*/ 72 h 85"/>
                <a:gd name="T14" fmla="*/ 85 w 85"/>
                <a:gd name="T15" fmla="*/ 42 h 85"/>
                <a:gd name="T16" fmla="*/ 72 w 85"/>
                <a:gd name="T17" fmla="*/ 1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85">
                  <a:moveTo>
                    <a:pt x="72" y="13"/>
                  </a:moveTo>
                  <a:cubicBezTo>
                    <a:pt x="64" y="5"/>
                    <a:pt x="54" y="0"/>
                    <a:pt x="42" y="0"/>
                  </a:cubicBezTo>
                  <a:cubicBezTo>
                    <a:pt x="32" y="0"/>
                    <a:pt x="21" y="5"/>
                    <a:pt x="13" y="13"/>
                  </a:cubicBezTo>
                  <a:cubicBezTo>
                    <a:pt x="5" y="21"/>
                    <a:pt x="0" y="31"/>
                    <a:pt x="0" y="42"/>
                  </a:cubicBezTo>
                  <a:cubicBezTo>
                    <a:pt x="0" y="55"/>
                    <a:pt x="5" y="64"/>
                    <a:pt x="13" y="72"/>
                  </a:cubicBezTo>
                  <a:cubicBezTo>
                    <a:pt x="21" y="81"/>
                    <a:pt x="32" y="85"/>
                    <a:pt x="42" y="85"/>
                  </a:cubicBezTo>
                  <a:cubicBezTo>
                    <a:pt x="54" y="85"/>
                    <a:pt x="64" y="81"/>
                    <a:pt x="72" y="72"/>
                  </a:cubicBezTo>
                  <a:cubicBezTo>
                    <a:pt x="81" y="64"/>
                    <a:pt x="85" y="55"/>
                    <a:pt x="85" y="42"/>
                  </a:cubicBezTo>
                  <a:cubicBezTo>
                    <a:pt x="85" y="31"/>
                    <a:pt x="81" y="21"/>
                    <a:pt x="72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95A5A6"/>
                </a:solidFill>
              </a:endParaRPr>
            </a:p>
          </p:txBody>
        </p:sp>
        <p:sp>
          <p:nvSpPr>
            <p:cNvPr id="80" name="Freeform 638"/>
            <p:cNvSpPr>
              <a:spLocks/>
            </p:cNvSpPr>
            <p:nvPr/>
          </p:nvSpPr>
          <p:spPr bwMode="auto">
            <a:xfrm>
              <a:off x="1342" y="1094"/>
              <a:ext cx="43" cy="44"/>
            </a:xfrm>
            <a:custGeom>
              <a:avLst/>
              <a:gdLst>
                <a:gd name="T0" fmla="*/ 72 w 85"/>
                <a:gd name="T1" fmla="*/ 13 h 85"/>
                <a:gd name="T2" fmla="*/ 42 w 85"/>
                <a:gd name="T3" fmla="*/ 0 h 85"/>
                <a:gd name="T4" fmla="*/ 13 w 85"/>
                <a:gd name="T5" fmla="*/ 13 h 85"/>
                <a:gd name="T6" fmla="*/ 0 w 85"/>
                <a:gd name="T7" fmla="*/ 42 h 85"/>
                <a:gd name="T8" fmla="*/ 13 w 85"/>
                <a:gd name="T9" fmla="*/ 72 h 85"/>
                <a:gd name="T10" fmla="*/ 42 w 85"/>
                <a:gd name="T11" fmla="*/ 85 h 85"/>
                <a:gd name="T12" fmla="*/ 72 w 85"/>
                <a:gd name="T13" fmla="*/ 72 h 85"/>
                <a:gd name="T14" fmla="*/ 85 w 85"/>
                <a:gd name="T15" fmla="*/ 42 h 85"/>
                <a:gd name="T16" fmla="*/ 72 w 85"/>
                <a:gd name="T17" fmla="*/ 1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85">
                  <a:moveTo>
                    <a:pt x="72" y="13"/>
                  </a:moveTo>
                  <a:cubicBezTo>
                    <a:pt x="64" y="5"/>
                    <a:pt x="54" y="0"/>
                    <a:pt x="42" y="0"/>
                  </a:cubicBezTo>
                  <a:cubicBezTo>
                    <a:pt x="32" y="0"/>
                    <a:pt x="21" y="5"/>
                    <a:pt x="13" y="13"/>
                  </a:cubicBezTo>
                  <a:cubicBezTo>
                    <a:pt x="5" y="21"/>
                    <a:pt x="0" y="31"/>
                    <a:pt x="0" y="42"/>
                  </a:cubicBezTo>
                  <a:cubicBezTo>
                    <a:pt x="0" y="55"/>
                    <a:pt x="5" y="64"/>
                    <a:pt x="13" y="72"/>
                  </a:cubicBezTo>
                  <a:cubicBezTo>
                    <a:pt x="21" y="81"/>
                    <a:pt x="32" y="85"/>
                    <a:pt x="42" y="85"/>
                  </a:cubicBezTo>
                  <a:cubicBezTo>
                    <a:pt x="54" y="85"/>
                    <a:pt x="64" y="81"/>
                    <a:pt x="72" y="72"/>
                  </a:cubicBezTo>
                  <a:cubicBezTo>
                    <a:pt x="81" y="64"/>
                    <a:pt x="85" y="55"/>
                    <a:pt x="85" y="42"/>
                  </a:cubicBezTo>
                  <a:cubicBezTo>
                    <a:pt x="85" y="31"/>
                    <a:pt x="81" y="21"/>
                    <a:pt x="72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95A5A6"/>
                </a:solidFill>
              </a:endParaRPr>
            </a:p>
          </p:txBody>
        </p:sp>
        <p:sp>
          <p:nvSpPr>
            <p:cNvPr id="81" name="Freeform 639"/>
            <p:cNvSpPr>
              <a:spLocks/>
            </p:cNvSpPr>
            <p:nvPr/>
          </p:nvSpPr>
          <p:spPr bwMode="auto">
            <a:xfrm>
              <a:off x="1342" y="1161"/>
              <a:ext cx="43" cy="44"/>
            </a:xfrm>
            <a:custGeom>
              <a:avLst/>
              <a:gdLst>
                <a:gd name="T0" fmla="*/ 72 w 85"/>
                <a:gd name="T1" fmla="*/ 13 h 85"/>
                <a:gd name="T2" fmla="*/ 42 w 85"/>
                <a:gd name="T3" fmla="*/ 0 h 85"/>
                <a:gd name="T4" fmla="*/ 13 w 85"/>
                <a:gd name="T5" fmla="*/ 13 h 85"/>
                <a:gd name="T6" fmla="*/ 0 w 85"/>
                <a:gd name="T7" fmla="*/ 42 h 85"/>
                <a:gd name="T8" fmla="*/ 13 w 85"/>
                <a:gd name="T9" fmla="*/ 72 h 85"/>
                <a:gd name="T10" fmla="*/ 42 w 85"/>
                <a:gd name="T11" fmla="*/ 85 h 85"/>
                <a:gd name="T12" fmla="*/ 72 w 85"/>
                <a:gd name="T13" fmla="*/ 72 h 85"/>
                <a:gd name="T14" fmla="*/ 85 w 85"/>
                <a:gd name="T15" fmla="*/ 42 h 85"/>
                <a:gd name="T16" fmla="*/ 72 w 85"/>
                <a:gd name="T17" fmla="*/ 1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85">
                  <a:moveTo>
                    <a:pt x="72" y="13"/>
                  </a:moveTo>
                  <a:cubicBezTo>
                    <a:pt x="64" y="5"/>
                    <a:pt x="54" y="0"/>
                    <a:pt x="42" y="0"/>
                  </a:cubicBezTo>
                  <a:cubicBezTo>
                    <a:pt x="32" y="0"/>
                    <a:pt x="21" y="5"/>
                    <a:pt x="13" y="13"/>
                  </a:cubicBezTo>
                  <a:cubicBezTo>
                    <a:pt x="5" y="21"/>
                    <a:pt x="0" y="31"/>
                    <a:pt x="0" y="42"/>
                  </a:cubicBezTo>
                  <a:cubicBezTo>
                    <a:pt x="0" y="55"/>
                    <a:pt x="5" y="64"/>
                    <a:pt x="13" y="72"/>
                  </a:cubicBezTo>
                  <a:cubicBezTo>
                    <a:pt x="21" y="81"/>
                    <a:pt x="32" y="85"/>
                    <a:pt x="42" y="85"/>
                  </a:cubicBezTo>
                  <a:cubicBezTo>
                    <a:pt x="54" y="85"/>
                    <a:pt x="64" y="81"/>
                    <a:pt x="72" y="72"/>
                  </a:cubicBezTo>
                  <a:cubicBezTo>
                    <a:pt x="81" y="64"/>
                    <a:pt x="85" y="55"/>
                    <a:pt x="85" y="42"/>
                  </a:cubicBezTo>
                  <a:cubicBezTo>
                    <a:pt x="85" y="31"/>
                    <a:pt x="81" y="21"/>
                    <a:pt x="72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95A5A6"/>
                </a:solidFill>
              </a:endParaRPr>
            </a:p>
          </p:txBody>
        </p:sp>
        <p:sp>
          <p:nvSpPr>
            <p:cNvPr id="82" name="Freeform 640"/>
            <p:cNvSpPr>
              <a:spLocks/>
            </p:cNvSpPr>
            <p:nvPr/>
          </p:nvSpPr>
          <p:spPr bwMode="auto">
            <a:xfrm>
              <a:off x="1342" y="1229"/>
              <a:ext cx="43" cy="43"/>
            </a:xfrm>
            <a:custGeom>
              <a:avLst/>
              <a:gdLst>
                <a:gd name="T0" fmla="*/ 72 w 85"/>
                <a:gd name="T1" fmla="*/ 13 h 85"/>
                <a:gd name="T2" fmla="*/ 42 w 85"/>
                <a:gd name="T3" fmla="*/ 0 h 85"/>
                <a:gd name="T4" fmla="*/ 13 w 85"/>
                <a:gd name="T5" fmla="*/ 13 h 85"/>
                <a:gd name="T6" fmla="*/ 0 w 85"/>
                <a:gd name="T7" fmla="*/ 42 h 85"/>
                <a:gd name="T8" fmla="*/ 13 w 85"/>
                <a:gd name="T9" fmla="*/ 72 h 85"/>
                <a:gd name="T10" fmla="*/ 42 w 85"/>
                <a:gd name="T11" fmla="*/ 85 h 85"/>
                <a:gd name="T12" fmla="*/ 72 w 85"/>
                <a:gd name="T13" fmla="*/ 72 h 85"/>
                <a:gd name="T14" fmla="*/ 85 w 85"/>
                <a:gd name="T15" fmla="*/ 42 h 85"/>
                <a:gd name="T16" fmla="*/ 72 w 85"/>
                <a:gd name="T17" fmla="*/ 1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85">
                  <a:moveTo>
                    <a:pt x="72" y="13"/>
                  </a:moveTo>
                  <a:cubicBezTo>
                    <a:pt x="64" y="5"/>
                    <a:pt x="54" y="0"/>
                    <a:pt x="42" y="0"/>
                  </a:cubicBezTo>
                  <a:cubicBezTo>
                    <a:pt x="32" y="0"/>
                    <a:pt x="21" y="5"/>
                    <a:pt x="13" y="13"/>
                  </a:cubicBezTo>
                  <a:cubicBezTo>
                    <a:pt x="5" y="21"/>
                    <a:pt x="0" y="31"/>
                    <a:pt x="0" y="42"/>
                  </a:cubicBezTo>
                  <a:cubicBezTo>
                    <a:pt x="0" y="55"/>
                    <a:pt x="5" y="64"/>
                    <a:pt x="13" y="72"/>
                  </a:cubicBezTo>
                  <a:cubicBezTo>
                    <a:pt x="21" y="81"/>
                    <a:pt x="32" y="85"/>
                    <a:pt x="42" y="85"/>
                  </a:cubicBezTo>
                  <a:cubicBezTo>
                    <a:pt x="54" y="85"/>
                    <a:pt x="64" y="81"/>
                    <a:pt x="72" y="72"/>
                  </a:cubicBezTo>
                  <a:cubicBezTo>
                    <a:pt x="81" y="64"/>
                    <a:pt x="85" y="55"/>
                    <a:pt x="85" y="42"/>
                  </a:cubicBezTo>
                  <a:cubicBezTo>
                    <a:pt x="85" y="31"/>
                    <a:pt x="81" y="21"/>
                    <a:pt x="72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95A5A6"/>
                </a:solidFill>
              </a:endParaRPr>
            </a:p>
          </p:txBody>
        </p:sp>
        <p:sp>
          <p:nvSpPr>
            <p:cNvPr id="83" name="Freeform 641"/>
            <p:cNvSpPr>
              <a:spLocks/>
            </p:cNvSpPr>
            <p:nvPr/>
          </p:nvSpPr>
          <p:spPr bwMode="auto">
            <a:xfrm>
              <a:off x="1342" y="1296"/>
              <a:ext cx="43" cy="44"/>
            </a:xfrm>
            <a:custGeom>
              <a:avLst/>
              <a:gdLst>
                <a:gd name="T0" fmla="*/ 72 w 85"/>
                <a:gd name="T1" fmla="*/ 13 h 85"/>
                <a:gd name="T2" fmla="*/ 42 w 85"/>
                <a:gd name="T3" fmla="*/ 0 h 85"/>
                <a:gd name="T4" fmla="*/ 13 w 85"/>
                <a:gd name="T5" fmla="*/ 13 h 85"/>
                <a:gd name="T6" fmla="*/ 0 w 85"/>
                <a:gd name="T7" fmla="*/ 42 h 85"/>
                <a:gd name="T8" fmla="*/ 13 w 85"/>
                <a:gd name="T9" fmla="*/ 72 h 85"/>
                <a:gd name="T10" fmla="*/ 42 w 85"/>
                <a:gd name="T11" fmla="*/ 85 h 85"/>
                <a:gd name="T12" fmla="*/ 72 w 85"/>
                <a:gd name="T13" fmla="*/ 72 h 85"/>
                <a:gd name="T14" fmla="*/ 85 w 85"/>
                <a:gd name="T15" fmla="*/ 42 h 85"/>
                <a:gd name="T16" fmla="*/ 72 w 85"/>
                <a:gd name="T17" fmla="*/ 1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85">
                  <a:moveTo>
                    <a:pt x="72" y="13"/>
                  </a:moveTo>
                  <a:cubicBezTo>
                    <a:pt x="64" y="5"/>
                    <a:pt x="54" y="0"/>
                    <a:pt x="42" y="0"/>
                  </a:cubicBezTo>
                  <a:cubicBezTo>
                    <a:pt x="32" y="0"/>
                    <a:pt x="21" y="5"/>
                    <a:pt x="13" y="13"/>
                  </a:cubicBezTo>
                  <a:cubicBezTo>
                    <a:pt x="5" y="21"/>
                    <a:pt x="0" y="32"/>
                    <a:pt x="0" y="42"/>
                  </a:cubicBezTo>
                  <a:cubicBezTo>
                    <a:pt x="0" y="55"/>
                    <a:pt x="5" y="64"/>
                    <a:pt x="13" y="72"/>
                  </a:cubicBezTo>
                  <a:cubicBezTo>
                    <a:pt x="21" y="81"/>
                    <a:pt x="32" y="85"/>
                    <a:pt x="42" y="85"/>
                  </a:cubicBezTo>
                  <a:cubicBezTo>
                    <a:pt x="54" y="85"/>
                    <a:pt x="64" y="81"/>
                    <a:pt x="72" y="72"/>
                  </a:cubicBezTo>
                  <a:cubicBezTo>
                    <a:pt x="81" y="64"/>
                    <a:pt x="85" y="55"/>
                    <a:pt x="85" y="42"/>
                  </a:cubicBezTo>
                  <a:cubicBezTo>
                    <a:pt x="85" y="32"/>
                    <a:pt x="81" y="21"/>
                    <a:pt x="72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95A5A6"/>
                </a:solidFill>
              </a:endParaRPr>
            </a:p>
          </p:txBody>
        </p:sp>
        <p:sp>
          <p:nvSpPr>
            <p:cNvPr id="84" name="Freeform 642"/>
            <p:cNvSpPr>
              <a:spLocks/>
            </p:cNvSpPr>
            <p:nvPr/>
          </p:nvSpPr>
          <p:spPr bwMode="auto">
            <a:xfrm>
              <a:off x="1072" y="892"/>
              <a:ext cx="44" cy="44"/>
            </a:xfrm>
            <a:custGeom>
              <a:avLst/>
              <a:gdLst>
                <a:gd name="T0" fmla="*/ 72 w 85"/>
                <a:gd name="T1" fmla="*/ 14 h 86"/>
                <a:gd name="T2" fmla="*/ 43 w 85"/>
                <a:gd name="T3" fmla="*/ 0 h 86"/>
                <a:gd name="T4" fmla="*/ 13 w 85"/>
                <a:gd name="T5" fmla="*/ 14 h 86"/>
                <a:gd name="T6" fmla="*/ 0 w 85"/>
                <a:gd name="T7" fmla="*/ 42 h 86"/>
                <a:gd name="T8" fmla="*/ 13 w 85"/>
                <a:gd name="T9" fmla="*/ 73 h 86"/>
                <a:gd name="T10" fmla="*/ 43 w 85"/>
                <a:gd name="T11" fmla="*/ 86 h 86"/>
                <a:gd name="T12" fmla="*/ 72 w 85"/>
                <a:gd name="T13" fmla="*/ 73 h 86"/>
                <a:gd name="T14" fmla="*/ 85 w 85"/>
                <a:gd name="T15" fmla="*/ 42 h 86"/>
                <a:gd name="T16" fmla="*/ 72 w 85"/>
                <a:gd name="T1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86">
                  <a:moveTo>
                    <a:pt x="72" y="14"/>
                  </a:moveTo>
                  <a:cubicBezTo>
                    <a:pt x="64" y="6"/>
                    <a:pt x="53" y="0"/>
                    <a:pt x="43" y="0"/>
                  </a:cubicBezTo>
                  <a:cubicBezTo>
                    <a:pt x="30" y="0"/>
                    <a:pt x="21" y="6"/>
                    <a:pt x="13" y="14"/>
                  </a:cubicBezTo>
                  <a:cubicBezTo>
                    <a:pt x="4" y="21"/>
                    <a:pt x="0" y="32"/>
                    <a:pt x="0" y="42"/>
                  </a:cubicBezTo>
                  <a:cubicBezTo>
                    <a:pt x="0" y="56"/>
                    <a:pt x="4" y="65"/>
                    <a:pt x="13" y="73"/>
                  </a:cubicBezTo>
                  <a:cubicBezTo>
                    <a:pt x="21" y="82"/>
                    <a:pt x="30" y="86"/>
                    <a:pt x="43" y="86"/>
                  </a:cubicBezTo>
                  <a:cubicBezTo>
                    <a:pt x="53" y="86"/>
                    <a:pt x="64" y="82"/>
                    <a:pt x="72" y="73"/>
                  </a:cubicBezTo>
                  <a:cubicBezTo>
                    <a:pt x="81" y="65"/>
                    <a:pt x="85" y="56"/>
                    <a:pt x="85" y="42"/>
                  </a:cubicBezTo>
                  <a:cubicBezTo>
                    <a:pt x="85" y="32"/>
                    <a:pt x="81" y="21"/>
                    <a:pt x="72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95A5A6"/>
                </a:solidFill>
              </a:endParaRPr>
            </a:p>
          </p:txBody>
        </p:sp>
        <p:sp>
          <p:nvSpPr>
            <p:cNvPr id="85" name="Freeform 643"/>
            <p:cNvSpPr>
              <a:spLocks/>
            </p:cNvSpPr>
            <p:nvPr/>
          </p:nvSpPr>
          <p:spPr bwMode="auto">
            <a:xfrm>
              <a:off x="1140" y="892"/>
              <a:ext cx="43" cy="44"/>
            </a:xfrm>
            <a:custGeom>
              <a:avLst/>
              <a:gdLst>
                <a:gd name="T0" fmla="*/ 72 w 85"/>
                <a:gd name="T1" fmla="*/ 14 h 86"/>
                <a:gd name="T2" fmla="*/ 42 w 85"/>
                <a:gd name="T3" fmla="*/ 0 h 86"/>
                <a:gd name="T4" fmla="*/ 13 w 85"/>
                <a:gd name="T5" fmla="*/ 14 h 86"/>
                <a:gd name="T6" fmla="*/ 0 w 85"/>
                <a:gd name="T7" fmla="*/ 42 h 86"/>
                <a:gd name="T8" fmla="*/ 13 w 85"/>
                <a:gd name="T9" fmla="*/ 73 h 86"/>
                <a:gd name="T10" fmla="*/ 42 w 85"/>
                <a:gd name="T11" fmla="*/ 86 h 86"/>
                <a:gd name="T12" fmla="*/ 72 w 85"/>
                <a:gd name="T13" fmla="*/ 73 h 86"/>
                <a:gd name="T14" fmla="*/ 85 w 85"/>
                <a:gd name="T15" fmla="*/ 42 h 86"/>
                <a:gd name="T16" fmla="*/ 72 w 85"/>
                <a:gd name="T1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86">
                  <a:moveTo>
                    <a:pt x="72" y="14"/>
                  </a:moveTo>
                  <a:cubicBezTo>
                    <a:pt x="64" y="6"/>
                    <a:pt x="53" y="0"/>
                    <a:pt x="42" y="0"/>
                  </a:cubicBezTo>
                  <a:cubicBezTo>
                    <a:pt x="31" y="0"/>
                    <a:pt x="21" y="6"/>
                    <a:pt x="13" y="14"/>
                  </a:cubicBezTo>
                  <a:cubicBezTo>
                    <a:pt x="5" y="21"/>
                    <a:pt x="0" y="32"/>
                    <a:pt x="0" y="42"/>
                  </a:cubicBezTo>
                  <a:cubicBezTo>
                    <a:pt x="0" y="56"/>
                    <a:pt x="5" y="65"/>
                    <a:pt x="13" y="73"/>
                  </a:cubicBezTo>
                  <a:cubicBezTo>
                    <a:pt x="21" y="82"/>
                    <a:pt x="31" y="86"/>
                    <a:pt x="42" y="86"/>
                  </a:cubicBezTo>
                  <a:cubicBezTo>
                    <a:pt x="53" y="86"/>
                    <a:pt x="64" y="82"/>
                    <a:pt x="72" y="73"/>
                  </a:cubicBezTo>
                  <a:cubicBezTo>
                    <a:pt x="81" y="65"/>
                    <a:pt x="85" y="56"/>
                    <a:pt x="85" y="42"/>
                  </a:cubicBezTo>
                  <a:cubicBezTo>
                    <a:pt x="85" y="32"/>
                    <a:pt x="81" y="21"/>
                    <a:pt x="72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95A5A6"/>
                </a:solidFill>
              </a:endParaRPr>
            </a:p>
          </p:txBody>
        </p:sp>
        <p:sp>
          <p:nvSpPr>
            <p:cNvPr id="86" name="Freeform 644"/>
            <p:cNvSpPr>
              <a:spLocks/>
            </p:cNvSpPr>
            <p:nvPr/>
          </p:nvSpPr>
          <p:spPr bwMode="auto">
            <a:xfrm>
              <a:off x="1207" y="892"/>
              <a:ext cx="44" cy="44"/>
            </a:xfrm>
            <a:custGeom>
              <a:avLst/>
              <a:gdLst>
                <a:gd name="T0" fmla="*/ 72 w 85"/>
                <a:gd name="T1" fmla="*/ 14 h 86"/>
                <a:gd name="T2" fmla="*/ 42 w 85"/>
                <a:gd name="T3" fmla="*/ 0 h 86"/>
                <a:gd name="T4" fmla="*/ 13 w 85"/>
                <a:gd name="T5" fmla="*/ 14 h 86"/>
                <a:gd name="T6" fmla="*/ 0 w 85"/>
                <a:gd name="T7" fmla="*/ 42 h 86"/>
                <a:gd name="T8" fmla="*/ 13 w 85"/>
                <a:gd name="T9" fmla="*/ 73 h 86"/>
                <a:gd name="T10" fmla="*/ 42 w 85"/>
                <a:gd name="T11" fmla="*/ 86 h 86"/>
                <a:gd name="T12" fmla="*/ 72 w 85"/>
                <a:gd name="T13" fmla="*/ 73 h 86"/>
                <a:gd name="T14" fmla="*/ 85 w 85"/>
                <a:gd name="T15" fmla="*/ 42 h 86"/>
                <a:gd name="T16" fmla="*/ 72 w 85"/>
                <a:gd name="T1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86">
                  <a:moveTo>
                    <a:pt x="72" y="14"/>
                  </a:moveTo>
                  <a:cubicBezTo>
                    <a:pt x="64" y="6"/>
                    <a:pt x="54" y="0"/>
                    <a:pt x="42" y="0"/>
                  </a:cubicBezTo>
                  <a:cubicBezTo>
                    <a:pt x="31" y="0"/>
                    <a:pt x="21" y="6"/>
                    <a:pt x="13" y="14"/>
                  </a:cubicBezTo>
                  <a:cubicBezTo>
                    <a:pt x="5" y="21"/>
                    <a:pt x="0" y="32"/>
                    <a:pt x="0" y="42"/>
                  </a:cubicBezTo>
                  <a:cubicBezTo>
                    <a:pt x="0" y="56"/>
                    <a:pt x="5" y="65"/>
                    <a:pt x="13" y="73"/>
                  </a:cubicBezTo>
                  <a:cubicBezTo>
                    <a:pt x="21" y="82"/>
                    <a:pt x="31" y="86"/>
                    <a:pt x="42" y="86"/>
                  </a:cubicBezTo>
                  <a:cubicBezTo>
                    <a:pt x="54" y="86"/>
                    <a:pt x="64" y="82"/>
                    <a:pt x="72" y="73"/>
                  </a:cubicBezTo>
                  <a:cubicBezTo>
                    <a:pt x="81" y="65"/>
                    <a:pt x="85" y="56"/>
                    <a:pt x="85" y="42"/>
                  </a:cubicBezTo>
                  <a:cubicBezTo>
                    <a:pt x="85" y="32"/>
                    <a:pt x="81" y="21"/>
                    <a:pt x="72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95A5A6"/>
                </a:solidFill>
              </a:endParaRPr>
            </a:p>
          </p:txBody>
        </p:sp>
        <p:sp>
          <p:nvSpPr>
            <p:cNvPr id="87" name="Freeform 645"/>
            <p:cNvSpPr>
              <a:spLocks/>
            </p:cNvSpPr>
            <p:nvPr/>
          </p:nvSpPr>
          <p:spPr bwMode="auto">
            <a:xfrm>
              <a:off x="1409" y="959"/>
              <a:ext cx="44" cy="44"/>
            </a:xfrm>
            <a:custGeom>
              <a:avLst/>
              <a:gdLst>
                <a:gd name="T0" fmla="*/ 72 w 85"/>
                <a:gd name="T1" fmla="*/ 13 h 85"/>
                <a:gd name="T2" fmla="*/ 42 w 85"/>
                <a:gd name="T3" fmla="*/ 0 h 85"/>
                <a:gd name="T4" fmla="*/ 13 w 85"/>
                <a:gd name="T5" fmla="*/ 13 h 85"/>
                <a:gd name="T6" fmla="*/ 0 w 85"/>
                <a:gd name="T7" fmla="*/ 42 h 85"/>
                <a:gd name="T8" fmla="*/ 13 w 85"/>
                <a:gd name="T9" fmla="*/ 72 h 85"/>
                <a:gd name="T10" fmla="*/ 42 w 85"/>
                <a:gd name="T11" fmla="*/ 85 h 85"/>
                <a:gd name="T12" fmla="*/ 72 w 85"/>
                <a:gd name="T13" fmla="*/ 72 h 85"/>
                <a:gd name="T14" fmla="*/ 85 w 85"/>
                <a:gd name="T15" fmla="*/ 42 h 85"/>
                <a:gd name="T16" fmla="*/ 72 w 85"/>
                <a:gd name="T17" fmla="*/ 1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85">
                  <a:moveTo>
                    <a:pt x="72" y="13"/>
                  </a:moveTo>
                  <a:cubicBezTo>
                    <a:pt x="64" y="5"/>
                    <a:pt x="54" y="0"/>
                    <a:pt x="42" y="0"/>
                  </a:cubicBezTo>
                  <a:cubicBezTo>
                    <a:pt x="32" y="0"/>
                    <a:pt x="21" y="5"/>
                    <a:pt x="13" y="13"/>
                  </a:cubicBezTo>
                  <a:cubicBezTo>
                    <a:pt x="5" y="21"/>
                    <a:pt x="0" y="31"/>
                    <a:pt x="0" y="42"/>
                  </a:cubicBezTo>
                  <a:cubicBezTo>
                    <a:pt x="0" y="55"/>
                    <a:pt x="5" y="64"/>
                    <a:pt x="13" y="72"/>
                  </a:cubicBezTo>
                  <a:cubicBezTo>
                    <a:pt x="21" y="81"/>
                    <a:pt x="32" y="85"/>
                    <a:pt x="42" y="85"/>
                  </a:cubicBezTo>
                  <a:cubicBezTo>
                    <a:pt x="54" y="85"/>
                    <a:pt x="64" y="81"/>
                    <a:pt x="72" y="72"/>
                  </a:cubicBezTo>
                  <a:cubicBezTo>
                    <a:pt x="81" y="64"/>
                    <a:pt x="85" y="55"/>
                    <a:pt x="85" y="42"/>
                  </a:cubicBezTo>
                  <a:cubicBezTo>
                    <a:pt x="85" y="31"/>
                    <a:pt x="81" y="21"/>
                    <a:pt x="72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95A5A6"/>
                </a:solidFill>
              </a:endParaRPr>
            </a:p>
          </p:txBody>
        </p:sp>
        <p:sp>
          <p:nvSpPr>
            <p:cNvPr id="88" name="Freeform 646"/>
            <p:cNvSpPr>
              <a:spLocks/>
            </p:cNvSpPr>
            <p:nvPr/>
          </p:nvSpPr>
          <p:spPr bwMode="auto">
            <a:xfrm>
              <a:off x="1342" y="959"/>
              <a:ext cx="43" cy="44"/>
            </a:xfrm>
            <a:custGeom>
              <a:avLst/>
              <a:gdLst>
                <a:gd name="T0" fmla="*/ 72 w 85"/>
                <a:gd name="T1" fmla="*/ 13 h 85"/>
                <a:gd name="T2" fmla="*/ 42 w 85"/>
                <a:gd name="T3" fmla="*/ 0 h 85"/>
                <a:gd name="T4" fmla="*/ 13 w 85"/>
                <a:gd name="T5" fmla="*/ 13 h 85"/>
                <a:gd name="T6" fmla="*/ 0 w 85"/>
                <a:gd name="T7" fmla="*/ 42 h 85"/>
                <a:gd name="T8" fmla="*/ 13 w 85"/>
                <a:gd name="T9" fmla="*/ 72 h 85"/>
                <a:gd name="T10" fmla="*/ 42 w 85"/>
                <a:gd name="T11" fmla="*/ 85 h 85"/>
                <a:gd name="T12" fmla="*/ 72 w 85"/>
                <a:gd name="T13" fmla="*/ 72 h 85"/>
                <a:gd name="T14" fmla="*/ 85 w 85"/>
                <a:gd name="T15" fmla="*/ 42 h 85"/>
                <a:gd name="T16" fmla="*/ 72 w 85"/>
                <a:gd name="T17" fmla="*/ 1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85">
                  <a:moveTo>
                    <a:pt x="72" y="13"/>
                  </a:moveTo>
                  <a:cubicBezTo>
                    <a:pt x="64" y="5"/>
                    <a:pt x="54" y="0"/>
                    <a:pt x="42" y="0"/>
                  </a:cubicBezTo>
                  <a:cubicBezTo>
                    <a:pt x="32" y="0"/>
                    <a:pt x="21" y="5"/>
                    <a:pt x="13" y="13"/>
                  </a:cubicBezTo>
                  <a:cubicBezTo>
                    <a:pt x="5" y="21"/>
                    <a:pt x="0" y="31"/>
                    <a:pt x="0" y="42"/>
                  </a:cubicBezTo>
                  <a:cubicBezTo>
                    <a:pt x="0" y="55"/>
                    <a:pt x="5" y="64"/>
                    <a:pt x="13" y="72"/>
                  </a:cubicBezTo>
                  <a:cubicBezTo>
                    <a:pt x="21" y="81"/>
                    <a:pt x="32" y="85"/>
                    <a:pt x="42" y="85"/>
                  </a:cubicBezTo>
                  <a:cubicBezTo>
                    <a:pt x="54" y="85"/>
                    <a:pt x="64" y="81"/>
                    <a:pt x="72" y="72"/>
                  </a:cubicBezTo>
                  <a:cubicBezTo>
                    <a:pt x="81" y="64"/>
                    <a:pt x="85" y="55"/>
                    <a:pt x="85" y="42"/>
                  </a:cubicBezTo>
                  <a:cubicBezTo>
                    <a:pt x="85" y="31"/>
                    <a:pt x="81" y="21"/>
                    <a:pt x="72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95A5A6"/>
                </a:solidFill>
              </a:endParaRPr>
            </a:p>
          </p:txBody>
        </p:sp>
        <p:sp>
          <p:nvSpPr>
            <p:cNvPr id="89" name="Freeform 647"/>
            <p:cNvSpPr>
              <a:spLocks/>
            </p:cNvSpPr>
            <p:nvPr/>
          </p:nvSpPr>
          <p:spPr bwMode="auto">
            <a:xfrm>
              <a:off x="1476" y="757"/>
              <a:ext cx="44" cy="44"/>
            </a:xfrm>
            <a:custGeom>
              <a:avLst/>
              <a:gdLst>
                <a:gd name="T0" fmla="*/ 72 w 85"/>
                <a:gd name="T1" fmla="*/ 13 h 85"/>
                <a:gd name="T2" fmla="*/ 42 w 85"/>
                <a:gd name="T3" fmla="*/ 0 h 85"/>
                <a:gd name="T4" fmla="*/ 13 w 85"/>
                <a:gd name="T5" fmla="*/ 13 h 85"/>
                <a:gd name="T6" fmla="*/ 0 w 85"/>
                <a:gd name="T7" fmla="*/ 42 h 85"/>
                <a:gd name="T8" fmla="*/ 13 w 85"/>
                <a:gd name="T9" fmla="*/ 72 h 85"/>
                <a:gd name="T10" fmla="*/ 42 w 85"/>
                <a:gd name="T11" fmla="*/ 85 h 85"/>
                <a:gd name="T12" fmla="*/ 72 w 85"/>
                <a:gd name="T13" fmla="*/ 72 h 85"/>
                <a:gd name="T14" fmla="*/ 85 w 85"/>
                <a:gd name="T15" fmla="*/ 42 h 85"/>
                <a:gd name="T16" fmla="*/ 72 w 85"/>
                <a:gd name="T17" fmla="*/ 1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85">
                  <a:moveTo>
                    <a:pt x="72" y="13"/>
                  </a:moveTo>
                  <a:cubicBezTo>
                    <a:pt x="65" y="6"/>
                    <a:pt x="54" y="0"/>
                    <a:pt x="42" y="0"/>
                  </a:cubicBezTo>
                  <a:cubicBezTo>
                    <a:pt x="32" y="0"/>
                    <a:pt x="21" y="6"/>
                    <a:pt x="13" y="13"/>
                  </a:cubicBezTo>
                  <a:cubicBezTo>
                    <a:pt x="5" y="21"/>
                    <a:pt x="0" y="32"/>
                    <a:pt x="0" y="42"/>
                  </a:cubicBezTo>
                  <a:cubicBezTo>
                    <a:pt x="0" y="55"/>
                    <a:pt x="5" y="65"/>
                    <a:pt x="13" y="72"/>
                  </a:cubicBezTo>
                  <a:cubicBezTo>
                    <a:pt x="21" y="82"/>
                    <a:pt x="32" y="85"/>
                    <a:pt x="42" y="85"/>
                  </a:cubicBezTo>
                  <a:cubicBezTo>
                    <a:pt x="54" y="85"/>
                    <a:pt x="65" y="82"/>
                    <a:pt x="72" y="72"/>
                  </a:cubicBezTo>
                  <a:cubicBezTo>
                    <a:pt x="81" y="65"/>
                    <a:pt x="85" y="55"/>
                    <a:pt x="85" y="42"/>
                  </a:cubicBezTo>
                  <a:cubicBezTo>
                    <a:pt x="85" y="32"/>
                    <a:pt x="81" y="21"/>
                    <a:pt x="72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95A5A6"/>
                </a:solidFill>
              </a:endParaRPr>
            </a:p>
          </p:txBody>
        </p:sp>
        <p:sp>
          <p:nvSpPr>
            <p:cNvPr id="90" name="Freeform 648"/>
            <p:cNvSpPr>
              <a:spLocks/>
            </p:cNvSpPr>
            <p:nvPr/>
          </p:nvSpPr>
          <p:spPr bwMode="auto">
            <a:xfrm>
              <a:off x="1476" y="824"/>
              <a:ext cx="44" cy="44"/>
            </a:xfrm>
            <a:custGeom>
              <a:avLst/>
              <a:gdLst>
                <a:gd name="T0" fmla="*/ 72 w 85"/>
                <a:gd name="T1" fmla="*/ 14 h 86"/>
                <a:gd name="T2" fmla="*/ 42 w 85"/>
                <a:gd name="T3" fmla="*/ 0 h 86"/>
                <a:gd name="T4" fmla="*/ 13 w 85"/>
                <a:gd name="T5" fmla="*/ 14 h 86"/>
                <a:gd name="T6" fmla="*/ 0 w 85"/>
                <a:gd name="T7" fmla="*/ 42 h 86"/>
                <a:gd name="T8" fmla="*/ 13 w 85"/>
                <a:gd name="T9" fmla="*/ 73 h 86"/>
                <a:gd name="T10" fmla="*/ 42 w 85"/>
                <a:gd name="T11" fmla="*/ 86 h 86"/>
                <a:gd name="T12" fmla="*/ 72 w 85"/>
                <a:gd name="T13" fmla="*/ 73 h 86"/>
                <a:gd name="T14" fmla="*/ 85 w 85"/>
                <a:gd name="T15" fmla="*/ 42 h 86"/>
                <a:gd name="T16" fmla="*/ 72 w 85"/>
                <a:gd name="T1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86">
                  <a:moveTo>
                    <a:pt x="72" y="14"/>
                  </a:moveTo>
                  <a:cubicBezTo>
                    <a:pt x="65" y="6"/>
                    <a:pt x="54" y="0"/>
                    <a:pt x="42" y="0"/>
                  </a:cubicBezTo>
                  <a:cubicBezTo>
                    <a:pt x="32" y="0"/>
                    <a:pt x="21" y="6"/>
                    <a:pt x="13" y="14"/>
                  </a:cubicBezTo>
                  <a:cubicBezTo>
                    <a:pt x="5" y="21"/>
                    <a:pt x="0" y="32"/>
                    <a:pt x="0" y="42"/>
                  </a:cubicBezTo>
                  <a:cubicBezTo>
                    <a:pt x="0" y="55"/>
                    <a:pt x="5" y="65"/>
                    <a:pt x="13" y="73"/>
                  </a:cubicBezTo>
                  <a:cubicBezTo>
                    <a:pt x="21" y="82"/>
                    <a:pt x="32" y="86"/>
                    <a:pt x="42" y="86"/>
                  </a:cubicBezTo>
                  <a:cubicBezTo>
                    <a:pt x="54" y="86"/>
                    <a:pt x="65" y="82"/>
                    <a:pt x="72" y="73"/>
                  </a:cubicBezTo>
                  <a:cubicBezTo>
                    <a:pt x="81" y="65"/>
                    <a:pt x="85" y="55"/>
                    <a:pt x="85" y="42"/>
                  </a:cubicBezTo>
                  <a:cubicBezTo>
                    <a:pt x="85" y="32"/>
                    <a:pt x="81" y="21"/>
                    <a:pt x="72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95A5A6"/>
                </a:solidFill>
              </a:endParaRPr>
            </a:p>
          </p:txBody>
        </p:sp>
        <p:sp>
          <p:nvSpPr>
            <p:cNvPr id="91" name="Freeform 649"/>
            <p:cNvSpPr>
              <a:spLocks/>
            </p:cNvSpPr>
            <p:nvPr/>
          </p:nvSpPr>
          <p:spPr bwMode="auto">
            <a:xfrm>
              <a:off x="2016" y="1161"/>
              <a:ext cx="43" cy="44"/>
            </a:xfrm>
            <a:custGeom>
              <a:avLst/>
              <a:gdLst>
                <a:gd name="T0" fmla="*/ 72 w 85"/>
                <a:gd name="T1" fmla="*/ 13 h 85"/>
                <a:gd name="T2" fmla="*/ 42 w 85"/>
                <a:gd name="T3" fmla="*/ 0 h 85"/>
                <a:gd name="T4" fmla="*/ 13 w 85"/>
                <a:gd name="T5" fmla="*/ 13 h 85"/>
                <a:gd name="T6" fmla="*/ 0 w 85"/>
                <a:gd name="T7" fmla="*/ 42 h 85"/>
                <a:gd name="T8" fmla="*/ 13 w 85"/>
                <a:gd name="T9" fmla="*/ 72 h 85"/>
                <a:gd name="T10" fmla="*/ 42 w 85"/>
                <a:gd name="T11" fmla="*/ 85 h 85"/>
                <a:gd name="T12" fmla="*/ 72 w 85"/>
                <a:gd name="T13" fmla="*/ 72 h 85"/>
                <a:gd name="T14" fmla="*/ 85 w 85"/>
                <a:gd name="T15" fmla="*/ 42 h 85"/>
                <a:gd name="T16" fmla="*/ 72 w 85"/>
                <a:gd name="T17" fmla="*/ 1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85">
                  <a:moveTo>
                    <a:pt x="72" y="13"/>
                  </a:moveTo>
                  <a:cubicBezTo>
                    <a:pt x="64" y="5"/>
                    <a:pt x="55" y="0"/>
                    <a:pt x="42" y="0"/>
                  </a:cubicBezTo>
                  <a:cubicBezTo>
                    <a:pt x="32" y="0"/>
                    <a:pt x="21" y="5"/>
                    <a:pt x="13" y="13"/>
                  </a:cubicBezTo>
                  <a:cubicBezTo>
                    <a:pt x="5" y="21"/>
                    <a:pt x="0" y="31"/>
                    <a:pt x="0" y="42"/>
                  </a:cubicBezTo>
                  <a:cubicBezTo>
                    <a:pt x="0" y="55"/>
                    <a:pt x="5" y="64"/>
                    <a:pt x="13" y="72"/>
                  </a:cubicBezTo>
                  <a:cubicBezTo>
                    <a:pt x="21" y="81"/>
                    <a:pt x="32" y="85"/>
                    <a:pt x="42" y="85"/>
                  </a:cubicBezTo>
                  <a:cubicBezTo>
                    <a:pt x="55" y="85"/>
                    <a:pt x="64" y="81"/>
                    <a:pt x="72" y="72"/>
                  </a:cubicBezTo>
                  <a:cubicBezTo>
                    <a:pt x="81" y="64"/>
                    <a:pt x="85" y="55"/>
                    <a:pt x="85" y="42"/>
                  </a:cubicBezTo>
                  <a:cubicBezTo>
                    <a:pt x="85" y="31"/>
                    <a:pt x="81" y="21"/>
                    <a:pt x="72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95A5A6"/>
                </a:solidFill>
              </a:endParaRPr>
            </a:p>
          </p:txBody>
        </p:sp>
        <p:sp>
          <p:nvSpPr>
            <p:cNvPr id="92" name="Freeform 650"/>
            <p:cNvSpPr>
              <a:spLocks/>
            </p:cNvSpPr>
            <p:nvPr/>
          </p:nvSpPr>
          <p:spPr bwMode="auto">
            <a:xfrm>
              <a:off x="2016" y="1229"/>
              <a:ext cx="43" cy="43"/>
            </a:xfrm>
            <a:custGeom>
              <a:avLst/>
              <a:gdLst>
                <a:gd name="T0" fmla="*/ 72 w 85"/>
                <a:gd name="T1" fmla="*/ 13 h 85"/>
                <a:gd name="T2" fmla="*/ 42 w 85"/>
                <a:gd name="T3" fmla="*/ 0 h 85"/>
                <a:gd name="T4" fmla="*/ 13 w 85"/>
                <a:gd name="T5" fmla="*/ 13 h 85"/>
                <a:gd name="T6" fmla="*/ 0 w 85"/>
                <a:gd name="T7" fmla="*/ 42 h 85"/>
                <a:gd name="T8" fmla="*/ 13 w 85"/>
                <a:gd name="T9" fmla="*/ 72 h 85"/>
                <a:gd name="T10" fmla="*/ 42 w 85"/>
                <a:gd name="T11" fmla="*/ 85 h 85"/>
                <a:gd name="T12" fmla="*/ 72 w 85"/>
                <a:gd name="T13" fmla="*/ 72 h 85"/>
                <a:gd name="T14" fmla="*/ 85 w 85"/>
                <a:gd name="T15" fmla="*/ 42 h 85"/>
                <a:gd name="T16" fmla="*/ 72 w 85"/>
                <a:gd name="T17" fmla="*/ 1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85">
                  <a:moveTo>
                    <a:pt x="72" y="13"/>
                  </a:moveTo>
                  <a:cubicBezTo>
                    <a:pt x="64" y="5"/>
                    <a:pt x="55" y="0"/>
                    <a:pt x="42" y="0"/>
                  </a:cubicBezTo>
                  <a:cubicBezTo>
                    <a:pt x="32" y="0"/>
                    <a:pt x="21" y="5"/>
                    <a:pt x="13" y="13"/>
                  </a:cubicBezTo>
                  <a:cubicBezTo>
                    <a:pt x="5" y="21"/>
                    <a:pt x="0" y="31"/>
                    <a:pt x="0" y="42"/>
                  </a:cubicBezTo>
                  <a:cubicBezTo>
                    <a:pt x="0" y="55"/>
                    <a:pt x="5" y="64"/>
                    <a:pt x="13" y="72"/>
                  </a:cubicBezTo>
                  <a:cubicBezTo>
                    <a:pt x="21" y="81"/>
                    <a:pt x="32" y="85"/>
                    <a:pt x="42" y="85"/>
                  </a:cubicBezTo>
                  <a:cubicBezTo>
                    <a:pt x="55" y="85"/>
                    <a:pt x="64" y="81"/>
                    <a:pt x="72" y="72"/>
                  </a:cubicBezTo>
                  <a:cubicBezTo>
                    <a:pt x="81" y="64"/>
                    <a:pt x="85" y="55"/>
                    <a:pt x="85" y="42"/>
                  </a:cubicBezTo>
                  <a:cubicBezTo>
                    <a:pt x="85" y="31"/>
                    <a:pt x="81" y="21"/>
                    <a:pt x="72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95A5A6"/>
                </a:solidFill>
              </a:endParaRPr>
            </a:p>
          </p:txBody>
        </p:sp>
        <p:sp>
          <p:nvSpPr>
            <p:cNvPr id="93" name="Freeform 651"/>
            <p:cNvSpPr>
              <a:spLocks/>
            </p:cNvSpPr>
            <p:nvPr/>
          </p:nvSpPr>
          <p:spPr bwMode="auto">
            <a:xfrm>
              <a:off x="2083" y="1229"/>
              <a:ext cx="44" cy="43"/>
            </a:xfrm>
            <a:custGeom>
              <a:avLst/>
              <a:gdLst>
                <a:gd name="T0" fmla="*/ 72 w 85"/>
                <a:gd name="T1" fmla="*/ 13 h 85"/>
                <a:gd name="T2" fmla="*/ 42 w 85"/>
                <a:gd name="T3" fmla="*/ 0 h 85"/>
                <a:gd name="T4" fmla="*/ 13 w 85"/>
                <a:gd name="T5" fmla="*/ 13 h 85"/>
                <a:gd name="T6" fmla="*/ 0 w 85"/>
                <a:gd name="T7" fmla="*/ 42 h 85"/>
                <a:gd name="T8" fmla="*/ 13 w 85"/>
                <a:gd name="T9" fmla="*/ 72 h 85"/>
                <a:gd name="T10" fmla="*/ 42 w 85"/>
                <a:gd name="T11" fmla="*/ 85 h 85"/>
                <a:gd name="T12" fmla="*/ 72 w 85"/>
                <a:gd name="T13" fmla="*/ 72 h 85"/>
                <a:gd name="T14" fmla="*/ 85 w 85"/>
                <a:gd name="T15" fmla="*/ 42 h 85"/>
                <a:gd name="T16" fmla="*/ 72 w 85"/>
                <a:gd name="T17" fmla="*/ 1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85">
                  <a:moveTo>
                    <a:pt x="72" y="13"/>
                  </a:moveTo>
                  <a:cubicBezTo>
                    <a:pt x="64" y="5"/>
                    <a:pt x="55" y="0"/>
                    <a:pt x="42" y="0"/>
                  </a:cubicBezTo>
                  <a:cubicBezTo>
                    <a:pt x="32" y="0"/>
                    <a:pt x="21" y="5"/>
                    <a:pt x="13" y="13"/>
                  </a:cubicBezTo>
                  <a:cubicBezTo>
                    <a:pt x="5" y="21"/>
                    <a:pt x="0" y="31"/>
                    <a:pt x="0" y="42"/>
                  </a:cubicBezTo>
                  <a:cubicBezTo>
                    <a:pt x="0" y="55"/>
                    <a:pt x="5" y="64"/>
                    <a:pt x="13" y="72"/>
                  </a:cubicBezTo>
                  <a:cubicBezTo>
                    <a:pt x="21" y="81"/>
                    <a:pt x="32" y="85"/>
                    <a:pt x="42" y="85"/>
                  </a:cubicBezTo>
                  <a:cubicBezTo>
                    <a:pt x="55" y="85"/>
                    <a:pt x="64" y="81"/>
                    <a:pt x="72" y="72"/>
                  </a:cubicBezTo>
                  <a:cubicBezTo>
                    <a:pt x="82" y="64"/>
                    <a:pt x="85" y="55"/>
                    <a:pt x="85" y="42"/>
                  </a:cubicBezTo>
                  <a:cubicBezTo>
                    <a:pt x="85" y="31"/>
                    <a:pt x="82" y="21"/>
                    <a:pt x="72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95A5A6"/>
                </a:solidFill>
              </a:endParaRPr>
            </a:p>
          </p:txBody>
        </p:sp>
        <p:sp>
          <p:nvSpPr>
            <p:cNvPr id="94" name="Freeform 652"/>
            <p:cNvSpPr>
              <a:spLocks/>
            </p:cNvSpPr>
            <p:nvPr/>
          </p:nvSpPr>
          <p:spPr bwMode="auto">
            <a:xfrm>
              <a:off x="1948" y="1027"/>
              <a:ext cx="44" cy="43"/>
            </a:xfrm>
            <a:custGeom>
              <a:avLst/>
              <a:gdLst>
                <a:gd name="T0" fmla="*/ 72 w 85"/>
                <a:gd name="T1" fmla="*/ 13 h 85"/>
                <a:gd name="T2" fmla="*/ 42 w 85"/>
                <a:gd name="T3" fmla="*/ 0 h 85"/>
                <a:gd name="T4" fmla="*/ 13 w 85"/>
                <a:gd name="T5" fmla="*/ 13 h 85"/>
                <a:gd name="T6" fmla="*/ 0 w 85"/>
                <a:gd name="T7" fmla="*/ 42 h 85"/>
                <a:gd name="T8" fmla="*/ 13 w 85"/>
                <a:gd name="T9" fmla="*/ 72 h 85"/>
                <a:gd name="T10" fmla="*/ 42 w 85"/>
                <a:gd name="T11" fmla="*/ 85 h 85"/>
                <a:gd name="T12" fmla="*/ 72 w 85"/>
                <a:gd name="T13" fmla="*/ 72 h 85"/>
                <a:gd name="T14" fmla="*/ 85 w 85"/>
                <a:gd name="T15" fmla="*/ 42 h 85"/>
                <a:gd name="T16" fmla="*/ 72 w 85"/>
                <a:gd name="T17" fmla="*/ 1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85">
                  <a:moveTo>
                    <a:pt x="72" y="13"/>
                  </a:moveTo>
                  <a:cubicBezTo>
                    <a:pt x="64" y="5"/>
                    <a:pt x="54" y="0"/>
                    <a:pt x="42" y="0"/>
                  </a:cubicBezTo>
                  <a:cubicBezTo>
                    <a:pt x="31" y="0"/>
                    <a:pt x="21" y="5"/>
                    <a:pt x="13" y="13"/>
                  </a:cubicBezTo>
                  <a:cubicBezTo>
                    <a:pt x="5" y="21"/>
                    <a:pt x="0" y="31"/>
                    <a:pt x="0" y="42"/>
                  </a:cubicBezTo>
                  <a:cubicBezTo>
                    <a:pt x="0" y="55"/>
                    <a:pt x="5" y="64"/>
                    <a:pt x="13" y="72"/>
                  </a:cubicBezTo>
                  <a:cubicBezTo>
                    <a:pt x="21" y="81"/>
                    <a:pt x="31" y="85"/>
                    <a:pt x="42" y="85"/>
                  </a:cubicBezTo>
                  <a:cubicBezTo>
                    <a:pt x="54" y="85"/>
                    <a:pt x="64" y="81"/>
                    <a:pt x="72" y="72"/>
                  </a:cubicBezTo>
                  <a:cubicBezTo>
                    <a:pt x="81" y="64"/>
                    <a:pt x="85" y="55"/>
                    <a:pt x="85" y="42"/>
                  </a:cubicBezTo>
                  <a:cubicBezTo>
                    <a:pt x="85" y="31"/>
                    <a:pt x="81" y="21"/>
                    <a:pt x="72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95A5A6"/>
                </a:solidFill>
              </a:endParaRPr>
            </a:p>
          </p:txBody>
        </p:sp>
        <p:sp>
          <p:nvSpPr>
            <p:cNvPr id="95" name="Freeform 653"/>
            <p:cNvSpPr>
              <a:spLocks/>
            </p:cNvSpPr>
            <p:nvPr/>
          </p:nvSpPr>
          <p:spPr bwMode="auto">
            <a:xfrm>
              <a:off x="2016" y="1094"/>
              <a:ext cx="43" cy="44"/>
            </a:xfrm>
            <a:custGeom>
              <a:avLst/>
              <a:gdLst>
                <a:gd name="T0" fmla="*/ 72 w 85"/>
                <a:gd name="T1" fmla="*/ 13 h 85"/>
                <a:gd name="T2" fmla="*/ 42 w 85"/>
                <a:gd name="T3" fmla="*/ 0 h 85"/>
                <a:gd name="T4" fmla="*/ 13 w 85"/>
                <a:gd name="T5" fmla="*/ 13 h 85"/>
                <a:gd name="T6" fmla="*/ 0 w 85"/>
                <a:gd name="T7" fmla="*/ 42 h 85"/>
                <a:gd name="T8" fmla="*/ 13 w 85"/>
                <a:gd name="T9" fmla="*/ 72 h 85"/>
                <a:gd name="T10" fmla="*/ 42 w 85"/>
                <a:gd name="T11" fmla="*/ 85 h 85"/>
                <a:gd name="T12" fmla="*/ 72 w 85"/>
                <a:gd name="T13" fmla="*/ 72 h 85"/>
                <a:gd name="T14" fmla="*/ 85 w 85"/>
                <a:gd name="T15" fmla="*/ 42 h 85"/>
                <a:gd name="T16" fmla="*/ 72 w 85"/>
                <a:gd name="T17" fmla="*/ 1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85">
                  <a:moveTo>
                    <a:pt x="72" y="13"/>
                  </a:moveTo>
                  <a:cubicBezTo>
                    <a:pt x="64" y="5"/>
                    <a:pt x="55" y="0"/>
                    <a:pt x="42" y="0"/>
                  </a:cubicBezTo>
                  <a:cubicBezTo>
                    <a:pt x="32" y="0"/>
                    <a:pt x="21" y="5"/>
                    <a:pt x="13" y="13"/>
                  </a:cubicBezTo>
                  <a:cubicBezTo>
                    <a:pt x="5" y="21"/>
                    <a:pt x="0" y="31"/>
                    <a:pt x="0" y="42"/>
                  </a:cubicBezTo>
                  <a:cubicBezTo>
                    <a:pt x="0" y="55"/>
                    <a:pt x="5" y="64"/>
                    <a:pt x="13" y="72"/>
                  </a:cubicBezTo>
                  <a:cubicBezTo>
                    <a:pt x="21" y="81"/>
                    <a:pt x="32" y="85"/>
                    <a:pt x="42" y="85"/>
                  </a:cubicBezTo>
                  <a:cubicBezTo>
                    <a:pt x="55" y="85"/>
                    <a:pt x="64" y="81"/>
                    <a:pt x="72" y="72"/>
                  </a:cubicBezTo>
                  <a:cubicBezTo>
                    <a:pt x="81" y="64"/>
                    <a:pt x="85" y="55"/>
                    <a:pt x="85" y="42"/>
                  </a:cubicBezTo>
                  <a:cubicBezTo>
                    <a:pt x="85" y="31"/>
                    <a:pt x="81" y="21"/>
                    <a:pt x="72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95A5A6"/>
                </a:solidFill>
              </a:endParaRPr>
            </a:p>
          </p:txBody>
        </p:sp>
        <p:sp>
          <p:nvSpPr>
            <p:cNvPr id="160" name="Freeform 654"/>
            <p:cNvSpPr>
              <a:spLocks/>
            </p:cNvSpPr>
            <p:nvPr/>
          </p:nvSpPr>
          <p:spPr bwMode="auto">
            <a:xfrm>
              <a:off x="2083" y="757"/>
              <a:ext cx="44" cy="44"/>
            </a:xfrm>
            <a:custGeom>
              <a:avLst/>
              <a:gdLst>
                <a:gd name="T0" fmla="*/ 72 w 85"/>
                <a:gd name="T1" fmla="*/ 13 h 85"/>
                <a:gd name="T2" fmla="*/ 42 w 85"/>
                <a:gd name="T3" fmla="*/ 0 h 85"/>
                <a:gd name="T4" fmla="*/ 13 w 85"/>
                <a:gd name="T5" fmla="*/ 13 h 85"/>
                <a:gd name="T6" fmla="*/ 0 w 85"/>
                <a:gd name="T7" fmla="*/ 42 h 85"/>
                <a:gd name="T8" fmla="*/ 13 w 85"/>
                <a:gd name="T9" fmla="*/ 72 h 85"/>
                <a:gd name="T10" fmla="*/ 42 w 85"/>
                <a:gd name="T11" fmla="*/ 85 h 85"/>
                <a:gd name="T12" fmla="*/ 72 w 85"/>
                <a:gd name="T13" fmla="*/ 72 h 85"/>
                <a:gd name="T14" fmla="*/ 85 w 85"/>
                <a:gd name="T15" fmla="*/ 42 h 85"/>
                <a:gd name="T16" fmla="*/ 72 w 85"/>
                <a:gd name="T17" fmla="*/ 1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85">
                  <a:moveTo>
                    <a:pt x="72" y="13"/>
                  </a:moveTo>
                  <a:cubicBezTo>
                    <a:pt x="64" y="6"/>
                    <a:pt x="55" y="0"/>
                    <a:pt x="42" y="0"/>
                  </a:cubicBezTo>
                  <a:cubicBezTo>
                    <a:pt x="32" y="0"/>
                    <a:pt x="21" y="6"/>
                    <a:pt x="13" y="13"/>
                  </a:cubicBezTo>
                  <a:cubicBezTo>
                    <a:pt x="5" y="21"/>
                    <a:pt x="0" y="32"/>
                    <a:pt x="0" y="42"/>
                  </a:cubicBezTo>
                  <a:cubicBezTo>
                    <a:pt x="0" y="55"/>
                    <a:pt x="5" y="65"/>
                    <a:pt x="13" y="72"/>
                  </a:cubicBezTo>
                  <a:cubicBezTo>
                    <a:pt x="21" y="82"/>
                    <a:pt x="32" y="85"/>
                    <a:pt x="42" y="85"/>
                  </a:cubicBezTo>
                  <a:cubicBezTo>
                    <a:pt x="55" y="85"/>
                    <a:pt x="64" y="82"/>
                    <a:pt x="72" y="72"/>
                  </a:cubicBezTo>
                  <a:cubicBezTo>
                    <a:pt x="82" y="65"/>
                    <a:pt x="85" y="55"/>
                    <a:pt x="85" y="42"/>
                  </a:cubicBezTo>
                  <a:cubicBezTo>
                    <a:pt x="85" y="32"/>
                    <a:pt x="82" y="21"/>
                    <a:pt x="72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95A5A6"/>
                </a:solidFill>
              </a:endParaRPr>
            </a:p>
          </p:txBody>
        </p:sp>
        <p:sp>
          <p:nvSpPr>
            <p:cNvPr id="161" name="Freeform 655"/>
            <p:cNvSpPr>
              <a:spLocks/>
            </p:cNvSpPr>
            <p:nvPr/>
          </p:nvSpPr>
          <p:spPr bwMode="auto">
            <a:xfrm>
              <a:off x="2150" y="622"/>
              <a:ext cx="44" cy="44"/>
            </a:xfrm>
            <a:custGeom>
              <a:avLst/>
              <a:gdLst>
                <a:gd name="T0" fmla="*/ 72 w 85"/>
                <a:gd name="T1" fmla="*/ 13 h 85"/>
                <a:gd name="T2" fmla="*/ 42 w 85"/>
                <a:gd name="T3" fmla="*/ 0 h 85"/>
                <a:gd name="T4" fmla="*/ 13 w 85"/>
                <a:gd name="T5" fmla="*/ 13 h 85"/>
                <a:gd name="T6" fmla="*/ 0 w 85"/>
                <a:gd name="T7" fmla="*/ 42 h 85"/>
                <a:gd name="T8" fmla="*/ 13 w 85"/>
                <a:gd name="T9" fmla="*/ 72 h 85"/>
                <a:gd name="T10" fmla="*/ 42 w 85"/>
                <a:gd name="T11" fmla="*/ 85 h 85"/>
                <a:gd name="T12" fmla="*/ 72 w 85"/>
                <a:gd name="T13" fmla="*/ 72 h 85"/>
                <a:gd name="T14" fmla="*/ 85 w 85"/>
                <a:gd name="T15" fmla="*/ 42 h 85"/>
                <a:gd name="T16" fmla="*/ 72 w 85"/>
                <a:gd name="T17" fmla="*/ 1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85">
                  <a:moveTo>
                    <a:pt x="72" y="13"/>
                  </a:moveTo>
                  <a:cubicBezTo>
                    <a:pt x="65" y="5"/>
                    <a:pt x="55" y="0"/>
                    <a:pt x="42" y="0"/>
                  </a:cubicBezTo>
                  <a:cubicBezTo>
                    <a:pt x="32" y="0"/>
                    <a:pt x="21" y="5"/>
                    <a:pt x="13" y="13"/>
                  </a:cubicBezTo>
                  <a:cubicBezTo>
                    <a:pt x="6" y="21"/>
                    <a:pt x="0" y="32"/>
                    <a:pt x="0" y="42"/>
                  </a:cubicBezTo>
                  <a:cubicBezTo>
                    <a:pt x="0" y="55"/>
                    <a:pt x="6" y="64"/>
                    <a:pt x="13" y="72"/>
                  </a:cubicBezTo>
                  <a:cubicBezTo>
                    <a:pt x="21" y="81"/>
                    <a:pt x="32" y="85"/>
                    <a:pt x="42" y="85"/>
                  </a:cubicBezTo>
                  <a:cubicBezTo>
                    <a:pt x="55" y="85"/>
                    <a:pt x="65" y="81"/>
                    <a:pt x="72" y="72"/>
                  </a:cubicBezTo>
                  <a:cubicBezTo>
                    <a:pt x="82" y="64"/>
                    <a:pt x="85" y="55"/>
                    <a:pt x="85" y="42"/>
                  </a:cubicBezTo>
                  <a:cubicBezTo>
                    <a:pt x="85" y="32"/>
                    <a:pt x="82" y="21"/>
                    <a:pt x="72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95A5A6"/>
                </a:solidFill>
              </a:endParaRPr>
            </a:p>
          </p:txBody>
        </p:sp>
        <p:sp>
          <p:nvSpPr>
            <p:cNvPr id="162" name="Freeform 656"/>
            <p:cNvSpPr>
              <a:spLocks/>
            </p:cNvSpPr>
            <p:nvPr/>
          </p:nvSpPr>
          <p:spPr bwMode="auto">
            <a:xfrm>
              <a:off x="2150" y="690"/>
              <a:ext cx="44" cy="43"/>
            </a:xfrm>
            <a:custGeom>
              <a:avLst/>
              <a:gdLst>
                <a:gd name="T0" fmla="*/ 72 w 85"/>
                <a:gd name="T1" fmla="*/ 13 h 85"/>
                <a:gd name="T2" fmla="*/ 42 w 85"/>
                <a:gd name="T3" fmla="*/ 0 h 85"/>
                <a:gd name="T4" fmla="*/ 13 w 85"/>
                <a:gd name="T5" fmla="*/ 13 h 85"/>
                <a:gd name="T6" fmla="*/ 0 w 85"/>
                <a:gd name="T7" fmla="*/ 42 h 85"/>
                <a:gd name="T8" fmla="*/ 13 w 85"/>
                <a:gd name="T9" fmla="*/ 72 h 85"/>
                <a:gd name="T10" fmla="*/ 42 w 85"/>
                <a:gd name="T11" fmla="*/ 85 h 85"/>
                <a:gd name="T12" fmla="*/ 72 w 85"/>
                <a:gd name="T13" fmla="*/ 72 h 85"/>
                <a:gd name="T14" fmla="*/ 85 w 85"/>
                <a:gd name="T15" fmla="*/ 42 h 85"/>
                <a:gd name="T16" fmla="*/ 72 w 85"/>
                <a:gd name="T17" fmla="*/ 1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85">
                  <a:moveTo>
                    <a:pt x="72" y="13"/>
                  </a:moveTo>
                  <a:cubicBezTo>
                    <a:pt x="65" y="5"/>
                    <a:pt x="55" y="0"/>
                    <a:pt x="42" y="0"/>
                  </a:cubicBezTo>
                  <a:cubicBezTo>
                    <a:pt x="32" y="0"/>
                    <a:pt x="21" y="5"/>
                    <a:pt x="13" y="13"/>
                  </a:cubicBezTo>
                  <a:cubicBezTo>
                    <a:pt x="6" y="21"/>
                    <a:pt x="0" y="32"/>
                    <a:pt x="0" y="42"/>
                  </a:cubicBezTo>
                  <a:cubicBezTo>
                    <a:pt x="0" y="55"/>
                    <a:pt x="6" y="64"/>
                    <a:pt x="13" y="72"/>
                  </a:cubicBezTo>
                  <a:cubicBezTo>
                    <a:pt x="21" y="81"/>
                    <a:pt x="32" y="85"/>
                    <a:pt x="42" y="85"/>
                  </a:cubicBezTo>
                  <a:cubicBezTo>
                    <a:pt x="55" y="85"/>
                    <a:pt x="65" y="81"/>
                    <a:pt x="72" y="72"/>
                  </a:cubicBezTo>
                  <a:cubicBezTo>
                    <a:pt x="82" y="64"/>
                    <a:pt x="85" y="55"/>
                    <a:pt x="85" y="42"/>
                  </a:cubicBezTo>
                  <a:cubicBezTo>
                    <a:pt x="85" y="32"/>
                    <a:pt x="82" y="21"/>
                    <a:pt x="72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95A5A6"/>
                </a:solidFill>
              </a:endParaRPr>
            </a:p>
          </p:txBody>
        </p:sp>
        <p:sp>
          <p:nvSpPr>
            <p:cNvPr id="163" name="Freeform 657"/>
            <p:cNvSpPr>
              <a:spLocks/>
            </p:cNvSpPr>
            <p:nvPr/>
          </p:nvSpPr>
          <p:spPr bwMode="auto">
            <a:xfrm>
              <a:off x="2150" y="757"/>
              <a:ext cx="44" cy="44"/>
            </a:xfrm>
            <a:custGeom>
              <a:avLst/>
              <a:gdLst>
                <a:gd name="T0" fmla="*/ 72 w 85"/>
                <a:gd name="T1" fmla="*/ 13 h 85"/>
                <a:gd name="T2" fmla="*/ 42 w 85"/>
                <a:gd name="T3" fmla="*/ 0 h 85"/>
                <a:gd name="T4" fmla="*/ 13 w 85"/>
                <a:gd name="T5" fmla="*/ 13 h 85"/>
                <a:gd name="T6" fmla="*/ 0 w 85"/>
                <a:gd name="T7" fmla="*/ 42 h 85"/>
                <a:gd name="T8" fmla="*/ 13 w 85"/>
                <a:gd name="T9" fmla="*/ 72 h 85"/>
                <a:gd name="T10" fmla="*/ 42 w 85"/>
                <a:gd name="T11" fmla="*/ 85 h 85"/>
                <a:gd name="T12" fmla="*/ 72 w 85"/>
                <a:gd name="T13" fmla="*/ 72 h 85"/>
                <a:gd name="T14" fmla="*/ 85 w 85"/>
                <a:gd name="T15" fmla="*/ 42 h 85"/>
                <a:gd name="T16" fmla="*/ 72 w 85"/>
                <a:gd name="T17" fmla="*/ 1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85">
                  <a:moveTo>
                    <a:pt x="72" y="13"/>
                  </a:moveTo>
                  <a:cubicBezTo>
                    <a:pt x="65" y="6"/>
                    <a:pt x="55" y="0"/>
                    <a:pt x="42" y="0"/>
                  </a:cubicBezTo>
                  <a:cubicBezTo>
                    <a:pt x="32" y="0"/>
                    <a:pt x="21" y="6"/>
                    <a:pt x="13" y="13"/>
                  </a:cubicBezTo>
                  <a:cubicBezTo>
                    <a:pt x="6" y="21"/>
                    <a:pt x="0" y="32"/>
                    <a:pt x="0" y="42"/>
                  </a:cubicBezTo>
                  <a:cubicBezTo>
                    <a:pt x="0" y="55"/>
                    <a:pt x="6" y="65"/>
                    <a:pt x="13" y="72"/>
                  </a:cubicBezTo>
                  <a:cubicBezTo>
                    <a:pt x="21" y="82"/>
                    <a:pt x="32" y="85"/>
                    <a:pt x="42" y="85"/>
                  </a:cubicBezTo>
                  <a:cubicBezTo>
                    <a:pt x="55" y="85"/>
                    <a:pt x="65" y="82"/>
                    <a:pt x="72" y="72"/>
                  </a:cubicBezTo>
                  <a:cubicBezTo>
                    <a:pt x="82" y="65"/>
                    <a:pt x="85" y="55"/>
                    <a:pt x="85" y="42"/>
                  </a:cubicBezTo>
                  <a:cubicBezTo>
                    <a:pt x="85" y="32"/>
                    <a:pt x="82" y="21"/>
                    <a:pt x="72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95A5A6"/>
                </a:solidFill>
              </a:endParaRPr>
            </a:p>
          </p:txBody>
        </p:sp>
        <p:sp>
          <p:nvSpPr>
            <p:cNvPr id="164" name="Freeform 658"/>
            <p:cNvSpPr>
              <a:spLocks/>
            </p:cNvSpPr>
            <p:nvPr/>
          </p:nvSpPr>
          <p:spPr bwMode="auto">
            <a:xfrm>
              <a:off x="2150" y="824"/>
              <a:ext cx="44" cy="44"/>
            </a:xfrm>
            <a:custGeom>
              <a:avLst/>
              <a:gdLst>
                <a:gd name="T0" fmla="*/ 72 w 85"/>
                <a:gd name="T1" fmla="*/ 14 h 86"/>
                <a:gd name="T2" fmla="*/ 42 w 85"/>
                <a:gd name="T3" fmla="*/ 0 h 86"/>
                <a:gd name="T4" fmla="*/ 13 w 85"/>
                <a:gd name="T5" fmla="*/ 14 h 86"/>
                <a:gd name="T6" fmla="*/ 0 w 85"/>
                <a:gd name="T7" fmla="*/ 42 h 86"/>
                <a:gd name="T8" fmla="*/ 13 w 85"/>
                <a:gd name="T9" fmla="*/ 73 h 86"/>
                <a:gd name="T10" fmla="*/ 42 w 85"/>
                <a:gd name="T11" fmla="*/ 86 h 86"/>
                <a:gd name="T12" fmla="*/ 72 w 85"/>
                <a:gd name="T13" fmla="*/ 73 h 86"/>
                <a:gd name="T14" fmla="*/ 85 w 85"/>
                <a:gd name="T15" fmla="*/ 42 h 86"/>
                <a:gd name="T16" fmla="*/ 72 w 85"/>
                <a:gd name="T1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86">
                  <a:moveTo>
                    <a:pt x="72" y="14"/>
                  </a:moveTo>
                  <a:cubicBezTo>
                    <a:pt x="65" y="6"/>
                    <a:pt x="55" y="0"/>
                    <a:pt x="42" y="0"/>
                  </a:cubicBezTo>
                  <a:cubicBezTo>
                    <a:pt x="32" y="0"/>
                    <a:pt x="21" y="6"/>
                    <a:pt x="13" y="14"/>
                  </a:cubicBezTo>
                  <a:cubicBezTo>
                    <a:pt x="6" y="21"/>
                    <a:pt x="0" y="32"/>
                    <a:pt x="0" y="42"/>
                  </a:cubicBezTo>
                  <a:cubicBezTo>
                    <a:pt x="0" y="55"/>
                    <a:pt x="6" y="65"/>
                    <a:pt x="13" y="73"/>
                  </a:cubicBezTo>
                  <a:cubicBezTo>
                    <a:pt x="21" y="82"/>
                    <a:pt x="32" y="86"/>
                    <a:pt x="42" y="86"/>
                  </a:cubicBezTo>
                  <a:cubicBezTo>
                    <a:pt x="55" y="86"/>
                    <a:pt x="65" y="82"/>
                    <a:pt x="72" y="73"/>
                  </a:cubicBezTo>
                  <a:cubicBezTo>
                    <a:pt x="82" y="65"/>
                    <a:pt x="85" y="55"/>
                    <a:pt x="85" y="42"/>
                  </a:cubicBezTo>
                  <a:cubicBezTo>
                    <a:pt x="85" y="32"/>
                    <a:pt x="82" y="21"/>
                    <a:pt x="72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95A5A6"/>
                </a:solidFill>
              </a:endParaRPr>
            </a:p>
          </p:txBody>
        </p:sp>
        <p:sp>
          <p:nvSpPr>
            <p:cNvPr id="165" name="Freeform 659"/>
            <p:cNvSpPr>
              <a:spLocks/>
            </p:cNvSpPr>
            <p:nvPr/>
          </p:nvSpPr>
          <p:spPr bwMode="auto">
            <a:xfrm>
              <a:off x="2150" y="892"/>
              <a:ext cx="44" cy="44"/>
            </a:xfrm>
            <a:custGeom>
              <a:avLst/>
              <a:gdLst>
                <a:gd name="T0" fmla="*/ 72 w 85"/>
                <a:gd name="T1" fmla="*/ 14 h 86"/>
                <a:gd name="T2" fmla="*/ 42 w 85"/>
                <a:gd name="T3" fmla="*/ 0 h 86"/>
                <a:gd name="T4" fmla="*/ 13 w 85"/>
                <a:gd name="T5" fmla="*/ 14 h 86"/>
                <a:gd name="T6" fmla="*/ 0 w 85"/>
                <a:gd name="T7" fmla="*/ 42 h 86"/>
                <a:gd name="T8" fmla="*/ 13 w 85"/>
                <a:gd name="T9" fmla="*/ 73 h 86"/>
                <a:gd name="T10" fmla="*/ 42 w 85"/>
                <a:gd name="T11" fmla="*/ 86 h 86"/>
                <a:gd name="T12" fmla="*/ 72 w 85"/>
                <a:gd name="T13" fmla="*/ 73 h 86"/>
                <a:gd name="T14" fmla="*/ 85 w 85"/>
                <a:gd name="T15" fmla="*/ 42 h 86"/>
                <a:gd name="T16" fmla="*/ 72 w 85"/>
                <a:gd name="T1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86">
                  <a:moveTo>
                    <a:pt x="72" y="14"/>
                  </a:moveTo>
                  <a:cubicBezTo>
                    <a:pt x="65" y="6"/>
                    <a:pt x="55" y="0"/>
                    <a:pt x="42" y="0"/>
                  </a:cubicBezTo>
                  <a:cubicBezTo>
                    <a:pt x="32" y="0"/>
                    <a:pt x="21" y="6"/>
                    <a:pt x="13" y="14"/>
                  </a:cubicBezTo>
                  <a:cubicBezTo>
                    <a:pt x="6" y="21"/>
                    <a:pt x="0" y="32"/>
                    <a:pt x="0" y="42"/>
                  </a:cubicBezTo>
                  <a:cubicBezTo>
                    <a:pt x="0" y="56"/>
                    <a:pt x="6" y="65"/>
                    <a:pt x="13" y="73"/>
                  </a:cubicBezTo>
                  <a:cubicBezTo>
                    <a:pt x="21" y="82"/>
                    <a:pt x="32" y="86"/>
                    <a:pt x="42" y="86"/>
                  </a:cubicBezTo>
                  <a:cubicBezTo>
                    <a:pt x="55" y="86"/>
                    <a:pt x="65" y="82"/>
                    <a:pt x="72" y="73"/>
                  </a:cubicBezTo>
                  <a:cubicBezTo>
                    <a:pt x="82" y="65"/>
                    <a:pt x="85" y="56"/>
                    <a:pt x="85" y="42"/>
                  </a:cubicBezTo>
                  <a:cubicBezTo>
                    <a:pt x="85" y="32"/>
                    <a:pt x="82" y="21"/>
                    <a:pt x="72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95A5A6"/>
                </a:solidFill>
              </a:endParaRPr>
            </a:p>
          </p:txBody>
        </p:sp>
        <p:sp>
          <p:nvSpPr>
            <p:cNvPr id="166" name="Freeform 660"/>
            <p:cNvSpPr>
              <a:spLocks/>
            </p:cNvSpPr>
            <p:nvPr/>
          </p:nvSpPr>
          <p:spPr bwMode="auto">
            <a:xfrm>
              <a:off x="2016" y="690"/>
              <a:ext cx="43" cy="43"/>
            </a:xfrm>
            <a:custGeom>
              <a:avLst/>
              <a:gdLst>
                <a:gd name="T0" fmla="*/ 72 w 85"/>
                <a:gd name="T1" fmla="*/ 13 h 85"/>
                <a:gd name="T2" fmla="*/ 42 w 85"/>
                <a:gd name="T3" fmla="*/ 0 h 85"/>
                <a:gd name="T4" fmla="*/ 13 w 85"/>
                <a:gd name="T5" fmla="*/ 13 h 85"/>
                <a:gd name="T6" fmla="*/ 0 w 85"/>
                <a:gd name="T7" fmla="*/ 42 h 85"/>
                <a:gd name="T8" fmla="*/ 13 w 85"/>
                <a:gd name="T9" fmla="*/ 72 h 85"/>
                <a:gd name="T10" fmla="*/ 42 w 85"/>
                <a:gd name="T11" fmla="*/ 85 h 85"/>
                <a:gd name="T12" fmla="*/ 72 w 85"/>
                <a:gd name="T13" fmla="*/ 72 h 85"/>
                <a:gd name="T14" fmla="*/ 85 w 85"/>
                <a:gd name="T15" fmla="*/ 42 h 85"/>
                <a:gd name="T16" fmla="*/ 72 w 85"/>
                <a:gd name="T17" fmla="*/ 1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85">
                  <a:moveTo>
                    <a:pt x="72" y="13"/>
                  </a:moveTo>
                  <a:cubicBezTo>
                    <a:pt x="64" y="5"/>
                    <a:pt x="55" y="0"/>
                    <a:pt x="42" y="0"/>
                  </a:cubicBezTo>
                  <a:cubicBezTo>
                    <a:pt x="32" y="0"/>
                    <a:pt x="21" y="5"/>
                    <a:pt x="13" y="13"/>
                  </a:cubicBezTo>
                  <a:cubicBezTo>
                    <a:pt x="5" y="21"/>
                    <a:pt x="0" y="32"/>
                    <a:pt x="0" y="42"/>
                  </a:cubicBezTo>
                  <a:cubicBezTo>
                    <a:pt x="0" y="55"/>
                    <a:pt x="5" y="64"/>
                    <a:pt x="13" y="72"/>
                  </a:cubicBezTo>
                  <a:cubicBezTo>
                    <a:pt x="21" y="81"/>
                    <a:pt x="32" y="85"/>
                    <a:pt x="42" y="85"/>
                  </a:cubicBezTo>
                  <a:cubicBezTo>
                    <a:pt x="55" y="85"/>
                    <a:pt x="64" y="81"/>
                    <a:pt x="72" y="72"/>
                  </a:cubicBezTo>
                  <a:cubicBezTo>
                    <a:pt x="81" y="64"/>
                    <a:pt x="85" y="55"/>
                    <a:pt x="85" y="42"/>
                  </a:cubicBezTo>
                  <a:cubicBezTo>
                    <a:pt x="85" y="32"/>
                    <a:pt x="81" y="21"/>
                    <a:pt x="72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95A5A6"/>
                </a:solidFill>
              </a:endParaRPr>
            </a:p>
          </p:txBody>
        </p:sp>
        <p:sp>
          <p:nvSpPr>
            <p:cNvPr id="167" name="Freeform 661"/>
            <p:cNvSpPr>
              <a:spLocks/>
            </p:cNvSpPr>
            <p:nvPr/>
          </p:nvSpPr>
          <p:spPr bwMode="auto">
            <a:xfrm>
              <a:off x="2150" y="555"/>
              <a:ext cx="44" cy="44"/>
            </a:xfrm>
            <a:custGeom>
              <a:avLst/>
              <a:gdLst>
                <a:gd name="T0" fmla="*/ 72 w 85"/>
                <a:gd name="T1" fmla="*/ 13 h 85"/>
                <a:gd name="T2" fmla="*/ 42 w 85"/>
                <a:gd name="T3" fmla="*/ 0 h 85"/>
                <a:gd name="T4" fmla="*/ 13 w 85"/>
                <a:gd name="T5" fmla="*/ 13 h 85"/>
                <a:gd name="T6" fmla="*/ 0 w 85"/>
                <a:gd name="T7" fmla="*/ 42 h 85"/>
                <a:gd name="T8" fmla="*/ 13 w 85"/>
                <a:gd name="T9" fmla="*/ 72 h 85"/>
                <a:gd name="T10" fmla="*/ 42 w 85"/>
                <a:gd name="T11" fmla="*/ 85 h 85"/>
                <a:gd name="T12" fmla="*/ 72 w 85"/>
                <a:gd name="T13" fmla="*/ 72 h 85"/>
                <a:gd name="T14" fmla="*/ 85 w 85"/>
                <a:gd name="T15" fmla="*/ 42 h 85"/>
                <a:gd name="T16" fmla="*/ 72 w 85"/>
                <a:gd name="T17" fmla="*/ 1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85">
                  <a:moveTo>
                    <a:pt x="72" y="13"/>
                  </a:moveTo>
                  <a:cubicBezTo>
                    <a:pt x="65" y="5"/>
                    <a:pt x="55" y="0"/>
                    <a:pt x="42" y="0"/>
                  </a:cubicBezTo>
                  <a:cubicBezTo>
                    <a:pt x="32" y="0"/>
                    <a:pt x="21" y="5"/>
                    <a:pt x="13" y="13"/>
                  </a:cubicBezTo>
                  <a:cubicBezTo>
                    <a:pt x="6" y="21"/>
                    <a:pt x="0" y="31"/>
                    <a:pt x="0" y="42"/>
                  </a:cubicBezTo>
                  <a:cubicBezTo>
                    <a:pt x="0" y="55"/>
                    <a:pt x="6" y="64"/>
                    <a:pt x="13" y="72"/>
                  </a:cubicBezTo>
                  <a:cubicBezTo>
                    <a:pt x="21" y="81"/>
                    <a:pt x="32" y="85"/>
                    <a:pt x="42" y="85"/>
                  </a:cubicBezTo>
                  <a:cubicBezTo>
                    <a:pt x="55" y="85"/>
                    <a:pt x="65" y="81"/>
                    <a:pt x="72" y="72"/>
                  </a:cubicBezTo>
                  <a:cubicBezTo>
                    <a:pt x="82" y="64"/>
                    <a:pt x="85" y="55"/>
                    <a:pt x="85" y="42"/>
                  </a:cubicBezTo>
                  <a:cubicBezTo>
                    <a:pt x="85" y="31"/>
                    <a:pt x="82" y="21"/>
                    <a:pt x="72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95A5A6"/>
                </a:solidFill>
              </a:endParaRPr>
            </a:p>
          </p:txBody>
        </p:sp>
        <p:sp>
          <p:nvSpPr>
            <p:cNvPr id="168" name="Freeform 662"/>
            <p:cNvSpPr>
              <a:spLocks/>
            </p:cNvSpPr>
            <p:nvPr/>
          </p:nvSpPr>
          <p:spPr bwMode="auto">
            <a:xfrm>
              <a:off x="2218" y="622"/>
              <a:ext cx="44" cy="44"/>
            </a:xfrm>
            <a:custGeom>
              <a:avLst/>
              <a:gdLst>
                <a:gd name="T0" fmla="*/ 73 w 86"/>
                <a:gd name="T1" fmla="*/ 13 h 85"/>
                <a:gd name="T2" fmla="*/ 42 w 86"/>
                <a:gd name="T3" fmla="*/ 0 h 85"/>
                <a:gd name="T4" fmla="*/ 13 w 86"/>
                <a:gd name="T5" fmla="*/ 13 h 85"/>
                <a:gd name="T6" fmla="*/ 0 w 86"/>
                <a:gd name="T7" fmla="*/ 42 h 85"/>
                <a:gd name="T8" fmla="*/ 13 w 86"/>
                <a:gd name="T9" fmla="*/ 72 h 85"/>
                <a:gd name="T10" fmla="*/ 42 w 86"/>
                <a:gd name="T11" fmla="*/ 85 h 85"/>
                <a:gd name="T12" fmla="*/ 73 w 86"/>
                <a:gd name="T13" fmla="*/ 72 h 85"/>
                <a:gd name="T14" fmla="*/ 86 w 86"/>
                <a:gd name="T15" fmla="*/ 42 h 85"/>
                <a:gd name="T16" fmla="*/ 73 w 86"/>
                <a:gd name="T17" fmla="*/ 1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" h="85">
                  <a:moveTo>
                    <a:pt x="73" y="13"/>
                  </a:moveTo>
                  <a:cubicBezTo>
                    <a:pt x="65" y="5"/>
                    <a:pt x="56" y="0"/>
                    <a:pt x="42" y="0"/>
                  </a:cubicBezTo>
                  <a:cubicBezTo>
                    <a:pt x="32" y="0"/>
                    <a:pt x="21" y="5"/>
                    <a:pt x="13" y="13"/>
                  </a:cubicBezTo>
                  <a:cubicBezTo>
                    <a:pt x="6" y="21"/>
                    <a:pt x="0" y="32"/>
                    <a:pt x="0" y="42"/>
                  </a:cubicBezTo>
                  <a:cubicBezTo>
                    <a:pt x="0" y="55"/>
                    <a:pt x="6" y="64"/>
                    <a:pt x="13" y="72"/>
                  </a:cubicBezTo>
                  <a:cubicBezTo>
                    <a:pt x="21" y="81"/>
                    <a:pt x="32" y="85"/>
                    <a:pt x="42" y="85"/>
                  </a:cubicBezTo>
                  <a:cubicBezTo>
                    <a:pt x="56" y="85"/>
                    <a:pt x="65" y="81"/>
                    <a:pt x="73" y="72"/>
                  </a:cubicBezTo>
                  <a:cubicBezTo>
                    <a:pt x="82" y="64"/>
                    <a:pt x="86" y="55"/>
                    <a:pt x="86" y="42"/>
                  </a:cubicBezTo>
                  <a:cubicBezTo>
                    <a:pt x="86" y="32"/>
                    <a:pt x="82" y="21"/>
                    <a:pt x="73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95A5A6"/>
                </a:solidFill>
              </a:endParaRPr>
            </a:p>
          </p:txBody>
        </p:sp>
        <p:sp>
          <p:nvSpPr>
            <p:cNvPr id="169" name="Freeform 663"/>
            <p:cNvSpPr>
              <a:spLocks/>
            </p:cNvSpPr>
            <p:nvPr/>
          </p:nvSpPr>
          <p:spPr bwMode="auto">
            <a:xfrm>
              <a:off x="2218" y="690"/>
              <a:ext cx="44" cy="43"/>
            </a:xfrm>
            <a:custGeom>
              <a:avLst/>
              <a:gdLst>
                <a:gd name="T0" fmla="*/ 73 w 86"/>
                <a:gd name="T1" fmla="*/ 13 h 85"/>
                <a:gd name="T2" fmla="*/ 42 w 86"/>
                <a:gd name="T3" fmla="*/ 0 h 85"/>
                <a:gd name="T4" fmla="*/ 13 w 86"/>
                <a:gd name="T5" fmla="*/ 13 h 85"/>
                <a:gd name="T6" fmla="*/ 0 w 86"/>
                <a:gd name="T7" fmla="*/ 42 h 85"/>
                <a:gd name="T8" fmla="*/ 13 w 86"/>
                <a:gd name="T9" fmla="*/ 72 h 85"/>
                <a:gd name="T10" fmla="*/ 42 w 86"/>
                <a:gd name="T11" fmla="*/ 85 h 85"/>
                <a:gd name="T12" fmla="*/ 73 w 86"/>
                <a:gd name="T13" fmla="*/ 72 h 85"/>
                <a:gd name="T14" fmla="*/ 86 w 86"/>
                <a:gd name="T15" fmla="*/ 42 h 85"/>
                <a:gd name="T16" fmla="*/ 73 w 86"/>
                <a:gd name="T17" fmla="*/ 1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" h="85">
                  <a:moveTo>
                    <a:pt x="73" y="13"/>
                  </a:moveTo>
                  <a:cubicBezTo>
                    <a:pt x="65" y="5"/>
                    <a:pt x="56" y="0"/>
                    <a:pt x="42" y="0"/>
                  </a:cubicBezTo>
                  <a:cubicBezTo>
                    <a:pt x="32" y="0"/>
                    <a:pt x="21" y="5"/>
                    <a:pt x="13" y="13"/>
                  </a:cubicBezTo>
                  <a:cubicBezTo>
                    <a:pt x="6" y="21"/>
                    <a:pt x="0" y="32"/>
                    <a:pt x="0" y="42"/>
                  </a:cubicBezTo>
                  <a:cubicBezTo>
                    <a:pt x="0" y="55"/>
                    <a:pt x="6" y="64"/>
                    <a:pt x="13" y="72"/>
                  </a:cubicBezTo>
                  <a:cubicBezTo>
                    <a:pt x="21" y="81"/>
                    <a:pt x="32" y="85"/>
                    <a:pt x="42" y="85"/>
                  </a:cubicBezTo>
                  <a:cubicBezTo>
                    <a:pt x="56" y="85"/>
                    <a:pt x="65" y="81"/>
                    <a:pt x="73" y="72"/>
                  </a:cubicBezTo>
                  <a:cubicBezTo>
                    <a:pt x="82" y="64"/>
                    <a:pt x="86" y="55"/>
                    <a:pt x="86" y="42"/>
                  </a:cubicBezTo>
                  <a:cubicBezTo>
                    <a:pt x="86" y="32"/>
                    <a:pt x="82" y="21"/>
                    <a:pt x="73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95A5A6"/>
                </a:solidFill>
              </a:endParaRPr>
            </a:p>
          </p:txBody>
        </p:sp>
        <p:sp>
          <p:nvSpPr>
            <p:cNvPr id="170" name="Freeform 664"/>
            <p:cNvSpPr>
              <a:spLocks/>
            </p:cNvSpPr>
            <p:nvPr/>
          </p:nvSpPr>
          <p:spPr bwMode="auto">
            <a:xfrm>
              <a:off x="2218" y="757"/>
              <a:ext cx="44" cy="44"/>
            </a:xfrm>
            <a:custGeom>
              <a:avLst/>
              <a:gdLst>
                <a:gd name="T0" fmla="*/ 73 w 86"/>
                <a:gd name="T1" fmla="*/ 13 h 85"/>
                <a:gd name="T2" fmla="*/ 42 w 86"/>
                <a:gd name="T3" fmla="*/ 0 h 85"/>
                <a:gd name="T4" fmla="*/ 13 w 86"/>
                <a:gd name="T5" fmla="*/ 13 h 85"/>
                <a:gd name="T6" fmla="*/ 0 w 86"/>
                <a:gd name="T7" fmla="*/ 42 h 85"/>
                <a:gd name="T8" fmla="*/ 13 w 86"/>
                <a:gd name="T9" fmla="*/ 72 h 85"/>
                <a:gd name="T10" fmla="*/ 42 w 86"/>
                <a:gd name="T11" fmla="*/ 85 h 85"/>
                <a:gd name="T12" fmla="*/ 73 w 86"/>
                <a:gd name="T13" fmla="*/ 72 h 85"/>
                <a:gd name="T14" fmla="*/ 86 w 86"/>
                <a:gd name="T15" fmla="*/ 42 h 85"/>
                <a:gd name="T16" fmla="*/ 73 w 86"/>
                <a:gd name="T17" fmla="*/ 1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" h="85">
                  <a:moveTo>
                    <a:pt x="73" y="13"/>
                  </a:moveTo>
                  <a:cubicBezTo>
                    <a:pt x="65" y="6"/>
                    <a:pt x="56" y="0"/>
                    <a:pt x="42" y="0"/>
                  </a:cubicBezTo>
                  <a:cubicBezTo>
                    <a:pt x="32" y="0"/>
                    <a:pt x="21" y="6"/>
                    <a:pt x="13" y="13"/>
                  </a:cubicBezTo>
                  <a:cubicBezTo>
                    <a:pt x="6" y="21"/>
                    <a:pt x="0" y="32"/>
                    <a:pt x="0" y="42"/>
                  </a:cubicBezTo>
                  <a:cubicBezTo>
                    <a:pt x="0" y="55"/>
                    <a:pt x="6" y="65"/>
                    <a:pt x="13" y="72"/>
                  </a:cubicBezTo>
                  <a:cubicBezTo>
                    <a:pt x="21" y="82"/>
                    <a:pt x="32" y="85"/>
                    <a:pt x="42" y="85"/>
                  </a:cubicBezTo>
                  <a:cubicBezTo>
                    <a:pt x="56" y="85"/>
                    <a:pt x="65" y="82"/>
                    <a:pt x="73" y="72"/>
                  </a:cubicBezTo>
                  <a:cubicBezTo>
                    <a:pt x="82" y="65"/>
                    <a:pt x="86" y="55"/>
                    <a:pt x="86" y="42"/>
                  </a:cubicBezTo>
                  <a:cubicBezTo>
                    <a:pt x="86" y="32"/>
                    <a:pt x="82" y="21"/>
                    <a:pt x="73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95A5A6"/>
                </a:solidFill>
              </a:endParaRPr>
            </a:p>
          </p:txBody>
        </p:sp>
        <p:sp>
          <p:nvSpPr>
            <p:cNvPr id="174" name="Freeform 665"/>
            <p:cNvSpPr>
              <a:spLocks/>
            </p:cNvSpPr>
            <p:nvPr/>
          </p:nvSpPr>
          <p:spPr bwMode="auto">
            <a:xfrm>
              <a:off x="2218" y="824"/>
              <a:ext cx="44" cy="44"/>
            </a:xfrm>
            <a:custGeom>
              <a:avLst/>
              <a:gdLst>
                <a:gd name="T0" fmla="*/ 73 w 86"/>
                <a:gd name="T1" fmla="*/ 14 h 86"/>
                <a:gd name="T2" fmla="*/ 42 w 86"/>
                <a:gd name="T3" fmla="*/ 0 h 86"/>
                <a:gd name="T4" fmla="*/ 13 w 86"/>
                <a:gd name="T5" fmla="*/ 14 h 86"/>
                <a:gd name="T6" fmla="*/ 0 w 86"/>
                <a:gd name="T7" fmla="*/ 42 h 86"/>
                <a:gd name="T8" fmla="*/ 13 w 86"/>
                <a:gd name="T9" fmla="*/ 73 h 86"/>
                <a:gd name="T10" fmla="*/ 42 w 86"/>
                <a:gd name="T11" fmla="*/ 86 h 86"/>
                <a:gd name="T12" fmla="*/ 73 w 86"/>
                <a:gd name="T13" fmla="*/ 73 h 86"/>
                <a:gd name="T14" fmla="*/ 86 w 86"/>
                <a:gd name="T15" fmla="*/ 42 h 86"/>
                <a:gd name="T16" fmla="*/ 73 w 86"/>
                <a:gd name="T1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" h="86">
                  <a:moveTo>
                    <a:pt x="73" y="14"/>
                  </a:moveTo>
                  <a:cubicBezTo>
                    <a:pt x="65" y="6"/>
                    <a:pt x="56" y="0"/>
                    <a:pt x="42" y="0"/>
                  </a:cubicBezTo>
                  <a:cubicBezTo>
                    <a:pt x="32" y="0"/>
                    <a:pt x="21" y="6"/>
                    <a:pt x="13" y="14"/>
                  </a:cubicBezTo>
                  <a:cubicBezTo>
                    <a:pt x="6" y="21"/>
                    <a:pt x="0" y="32"/>
                    <a:pt x="0" y="42"/>
                  </a:cubicBezTo>
                  <a:cubicBezTo>
                    <a:pt x="0" y="55"/>
                    <a:pt x="6" y="65"/>
                    <a:pt x="13" y="73"/>
                  </a:cubicBezTo>
                  <a:cubicBezTo>
                    <a:pt x="21" y="82"/>
                    <a:pt x="32" y="86"/>
                    <a:pt x="42" y="86"/>
                  </a:cubicBezTo>
                  <a:cubicBezTo>
                    <a:pt x="56" y="86"/>
                    <a:pt x="65" y="82"/>
                    <a:pt x="73" y="73"/>
                  </a:cubicBezTo>
                  <a:cubicBezTo>
                    <a:pt x="82" y="65"/>
                    <a:pt x="86" y="55"/>
                    <a:pt x="86" y="42"/>
                  </a:cubicBezTo>
                  <a:cubicBezTo>
                    <a:pt x="86" y="32"/>
                    <a:pt x="82" y="21"/>
                    <a:pt x="73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95A5A6"/>
                </a:solidFill>
              </a:endParaRPr>
            </a:p>
          </p:txBody>
        </p:sp>
        <p:sp>
          <p:nvSpPr>
            <p:cNvPr id="175" name="Freeform 666"/>
            <p:cNvSpPr>
              <a:spLocks/>
            </p:cNvSpPr>
            <p:nvPr/>
          </p:nvSpPr>
          <p:spPr bwMode="auto">
            <a:xfrm>
              <a:off x="2218" y="892"/>
              <a:ext cx="44" cy="44"/>
            </a:xfrm>
            <a:custGeom>
              <a:avLst/>
              <a:gdLst>
                <a:gd name="T0" fmla="*/ 73 w 86"/>
                <a:gd name="T1" fmla="*/ 14 h 86"/>
                <a:gd name="T2" fmla="*/ 42 w 86"/>
                <a:gd name="T3" fmla="*/ 0 h 86"/>
                <a:gd name="T4" fmla="*/ 13 w 86"/>
                <a:gd name="T5" fmla="*/ 14 h 86"/>
                <a:gd name="T6" fmla="*/ 0 w 86"/>
                <a:gd name="T7" fmla="*/ 42 h 86"/>
                <a:gd name="T8" fmla="*/ 13 w 86"/>
                <a:gd name="T9" fmla="*/ 73 h 86"/>
                <a:gd name="T10" fmla="*/ 42 w 86"/>
                <a:gd name="T11" fmla="*/ 86 h 86"/>
                <a:gd name="T12" fmla="*/ 73 w 86"/>
                <a:gd name="T13" fmla="*/ 73 h 86"/>
                <a:gd name="T14" fmla="*/ 86 w 86"/>
                <a:gd name="T15" fmla="*/ 42 h 86"/>
                <a:gd name="T16" fmla="*/ 73 w 86"/>
                <a:gd name="T1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" h="86">
                  <a:moveTo>
                    <a:pt x="73" y="14"/>
                  </a:moveTo>
                  <a:cubicBezTo>
                    <a:pt x="65" y="6"/>
                    <a:pt x="56" y="0"/>
                    <a:pt x="42" y="0"/>
                  </a:cubicBezTo>
                  <a:cubicBezTo>
                    <a:pt x="32" y="0"/>
                    <a:pt x="21" y="6"/>
                    <a:pt x="13" y="14"/>
                  </a:cubicBezTo>
                  <a:cubicBezTo>
                    <a:pt x="6" y="21"/>
                    <a:pt x="0" y="32"/>
                    <a:pt x="0" y="42"/>
                  </a:cubicBezTo>
                  <a:cubicBezTo>
                    <a:pt x="0" y="56"/>
                    <a:pt x="6" y="65"/>
                    <a:pt x="13" y="73"/>
                  </a:cubicBezTo>
                  <a:cubicBezTo>
                    <a:pt x="21" y="82"/>
                    <a:pt x="32" y="86"/>
                    <a:pt x="42" y="86"/>
                  </a:cubicBezTo>
                  <a:cubicBezTo>
                    <a:pt x="56" y="86"/>
                    <a:pt x="65" y="82"/>
                    <a:pt x="73" y="73"/>
                  </a:cubicBezTo>
                  <a:cubicBezTo>
                    <a:pt x="82" y="65"/>
                    <a:pt x="86" y="56"/>
                    <a:pt x="86" y="42"/>
                  </a:cubicBezTo>
                  <a:cubicBezTo>
                    <a:pt x="86" y="32"/>
                    <a:pt x="82" y="21"/>
                    <a:pt x="73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95A5A6"/>
                </a:solidFill>
              </a:endParaRPr>
            </a:p>
          </p:txBody>
        </p:sp>
        <p:sp>
          <p:nvSpPr>
            <p:cNvPr id="176" name="Freeform 667"/>
            <p:cNvSpPr>
              <a:spLocks/>
            </p:cNvSpPr>
            <p:nvPr/>
          </p:nvSpPr>
          <p:spPr bwMode="auto">
            <a:xfrm>
              <a:off x="2218" y="959"/>
              <a:ext cx="44" cy="44"/>
            </a:xfrm>
            <a:custGeom>
              <a:avLst/>
              <a:gdLst>
                <a:gd name="T0" fmla="*/ 73 w 86"/>
                <a:gd name="T1" fmla="*/ 13 h 85"/>
                <a:gd name="T2" fmla="*/ 42 w 86"/>
                <a:gd name="T3" fmla="*/ 0 h 85"/>
                <a:gd name="T4" fmla="*/ 13 w 86"/>
                <a:gd name="T5" fmla="*/ 13 h 85"/>
                <a:gd name="T6" fmla="*/ 0 w 86"/>
                <a:gd name="T7" fmla="*/ 42 h 85"/>
                <a:gd name="T8" fmla="*/ 13 w 86"/>
                <a:gd name="T9" fmla="*/ 72 h 85"/>
                <a:gd name="T10" fmla="*/ 42 w 86"/>
                <a:gd name="T11" fmla="*/ 85 h 85"/>
                <a:gd name="T12" fmla="*/ 73 w 86"/>
                <a:gd name="T13" fmla="*/ 72 h 85"/>
                <a:gd name="T14" fmla="*/ 86 w 86"/>
                <a:gd name="T15" fmla="*/ 42 h 85"/>
                <a:gd name="T16" fmla="*/ 73 w 86"/>
                <a:gd name="T17" fmla="*/ 1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" h="85">
                  <a:moveTo>
                    <a:pt x="73" y="13"/>
                  </a:moveTo>
                  <a:cubicBezTo>
                    <a:pt x="65" y="5"/>
                    <a:pt x="56" y="0"/>
                    <a:pt x="42" y="0"/>
                  </a:cubicBezTo>
                  <a:cubicBezTo>
                    <a:pt x="32" y="0"/>
                    <a:pt x="21" y="5"/>
                    <a:pt x="13" y="13"/>
                  </a:cubicBezTo>
                  <a:cubicBezTo>
                    <a:pt x="6" y="21"/>
                    <a:pt x="0" y="31"/>
                    <a:pt x="0" y="42"/>
                  </a:cubicBezTo>
                  <a:cubicBezTo>
                    <a:pt x="0" y="55"/>
                    <a:pt x="6" y="64"/>
                    <a:pt x="13" y="72"/>
                  </a:cubicBezTo>
                  <a:cubicBezTo>
                    <a:pt x="21" y="81"/>
                    <a:pt x="32" y="85"/>
                    <a:pt x="42" y="85"/>
                  </a:cubicBezTo>
                  <a:cubicBezTo>
                    <a:pt x="56" y="85"/>
                    <a:pt x="65" y="81"/>
                    <a:pt x="73" y="72"/>
                  </a:cubicBezTo>
                  <a:cubicBezTo>
                    <a:pt x="82" y="64"/>
                    <a:pt x="86" y="55"/>
                    <a:pt x="86" y="42"/>
                  </a:cubicBezTo>
                  <a:cubicBezTo>
                    <a:pt x="86" y="31"/>
                    <a:pt x="82" y="21"/>
                    <a:pt x="73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95A5A6"/>
                </a:solidFill>
              </a:endParaRPr>
            </a:p>
          </p:txBody>
        </p:sp>
        <p:sp>
          <p:nvSpPr>
            <p:cNvPr id="177" name="Freeform 668"/>
            <p:cNvSpPr>
              <a:spLocks/>
            </p:cNvSpPr>
            <p:nvPr/>
          </p:nvSpPr>
          <p:spPr bwMode="auto">
            <a:xfrm>
              <a:off x="2218" y="1027"/>
              <a:ext cx="44" cy="43"/>
            </a:xfrm>
            <a:custGeom>
              <a:avLst/>
              <a:gdLst>
                <a:gd name="T0" fmla="*/ 73 w 86"/>
                <a:gd name="T1" fmla="*/ 13 h 85"/>
                <a:gd name="T2" fmla="*/ 42 w 86"/>
                <a:gd name="T3" fmla="*/ 0 h 85"/>
                <a:gd name="T4" fmla="*/ 13 w 86"/>
                <a:gd name="T5" fmla="*/ 13 h 85"/>
                <a:gd name="T6" fmla="*/ 0 w 86"/>
                <a:gd name="T7" fmla="*/ 42 h 85"/>
                <a:gd name="T8" fmla="*/ 13 w 86"/>
                <a:gd name="T9" fmla="*/ 72 h 85"/>
                <a:gd name="T10" fmla="*/ 42 w 86"/>
                <a:gd name="T11" fmla="*/ 85 h 85"/>
                <a:gd name="T12" fmla="*/ 73 w 86"/>
                <a:gd name="T13" fmla="*/ 72 h 85"/>
                <a:gd name="T14" fmla="*/ 86 w 86"/>
                <a:gd name="T15" fmla="*/ 42 h 85"/>
                <a:gd name="T16" fmla="*/ 73 w 86"/>
                <a:gd name="T17" fmla="*/ 1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" h="85">
                  <a:moveTo>
                    <a:pt x="73" y="13"/>
                  </a:moveTo>
                  <a:cubicBezTo>
                    <a:pt x="65" y="5"/>
                    <a:pt x="56" y="0"/>
                    <a:pt x="42" y="0"/>
                  </a:cubicBezTo>
                  <a:cubicBezTo>
                    <a:pt x="32" y="0"/>
                    <a:pt x="21" y="5"/>
                    <a:pt x="13" y="13"/>
                  </a:cubicBezTo>
                  <a:cubicBezTo>
                    <a:pt x="6" y="21"/>
                    <a:pt x="0" y="31"/>
                    <a:pt x="0" y="42"/>
                  </a:cubicBezTo>
                  <a:cubicBezTo>
                    <a:pt x="0" y="55"/>
                    <a:pt x="6" y="64"/>
                    <a:pt x="13" y="72"/>
                  </a:cubicBezTo>
                  <a:cubicBezTo>
                    <a:pt x="21" y="81"/>
                    <a:pt x="32" y="85"/>
                    <a:pt x="42" y="85"/>
                  </a:cubicBezTo>
                  <a:cubicBezTo>
                    <a:pt x="56" y="85"/>
                    <a:pt x="65" y="81"/>
                    <a:pt x="73" y="72"/>
                  </a:cubicBezTo>
                  <a:cubicBezTo>
                    <a:pt x="82" y="64"/>
                    <a:pt x="86" y="55"/>
                    <a:pt x="86" y="42"/>
                  </a:cubicBezTo>
                  <a:cubicBezTo>
                    <a:pt x="86" y="31"/>
                    <a:pt x="82" y="21"/>
                    <a:pt x="73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95A5A6"/>
                </a:solidFill>
              </a:endParaRPr>
            </a:p>
          </p:txBody>
        </p:sp>
        <p:sp>
          <p:nvSpPr>
            <p:cNvPr id="178" name="Freeform 669"/>
            <p:cNvSpPr>
              <a:spLocks/>
            </p:cNvSpPr>
            <p:nvPr/>
          </p:nvSpPr>
          <p:spPr bwMode="auto">
            <a:xfrm>
              <a:off x="2218" y="1094"/>
              <a:ext cx="44" cy="44"/>
            </a:xfrm>
            <a:custGeom>
              <a:avLst/>
              <a:gdLst>
                <a:gd name="T0" fmla="*/ 73 w 86"/>
                <a:gd name="T1" fmla="*/ 13 h 85"/>
                <a:gd name="T2" fmla="*/ 42 w 86"/>
                <a:gd name="T3" fmla="*/ 0 h 85"/>
                <a:gd name="T4" fmla="*/ 13 w 86"/>
                <a:gd name="T5" fmla="*/ 13 h 85"/>
                <a:gd name="T6" fmla="*/ 0 w 86"/>
                <a:gd name="T7" fmla="*/ 42 h 85"/>
                <a:gd name="T8" fmla="*/ 13 w 86"/>
                <a:gd name="T9" fmla="*/ 72 h 85"/>
                <a:gd name="T10" fmla="*/ 42 w 86"/>
                <a:gd name="T11" fmla="*/ 85 h 85"/>
                <a:gd name="T12" fmla="*/ 73 w 86"/>
                <a:gd name="T13" fmla="*/ 72 h 85"/>
                <a:gd name="T14" fmla="*/ 86 w 86"/>
                <a:gd name="T15" fmla="*/ 42 h 85"/>
                <a:gd name="T16" fmla="*/ 73 w 86"/>
                <a:gd name="T17" fmla="*/ 1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" h="85">
                  <a:moveTo>
                    <a:pt x="73" y="13"/>
                  </a:moveTo>
                  <a:cubicBezTo>
                    <a:pt x="65" y="5"/>
                    <a:pt x="56" y="0"/>
                    <a:pt x="42" y="0"/>
                  </a:cubicBezTo>
                  <a:cubicBezTo>
                    <a:pt x="32" y="0"/>
                    <a:pt x="21" y="5"/>
                    <a:pt x="13" y="13"/>
                  </a:cubicBezTo>
                  <a:cubicBezTo>
                    <a:pt x="6" y="21"/>
                    <a:pt x="0" y="31"/>
                    <a:pt x="0" y="42"/>
                  </a:cubicBezTo>
                  <a:cubicBezTo>
                    <a:pt x="0" y="55"/>
                    <a:pt x="6" y="64"/>
                    <a:pt x="13" y="72"/>
                  </a:cubicBezTo>
                  <a:cubicBezTo>
                    <a:pt x="21" y="81"/>
                    <a:pt x="32" y="85"/>
                    <a:pt x="42" y="85"/>
                  </a:cubicBezTo>
                  <a:cubicBezTo>
                    <a:pt x="56" y="85"/>
                    <a:pt x="65" y="81"/>
                    <a:pt x="73" y="72"/>
                  </a:cubicBezTo>
                  <a:cubicBezTo>
                    <a:pt x="82" y="64"/>
                    <a:pt x="86" y="55"/>
                    <a:pt x="86" y="42"/>
                  </a:cubicBezTo>
                  <a:cubicBezTo>
                    <a:pt x="86" y="31"/>
                    <a:pt x="82" y="21"/>
                    <a:pt x="73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95A5A6"/>
                </a:solidFill>
              </a:endParaRPr>
            </a:p>
          </p:txBody>
        </p:sp>
        <p:sp>
          <p:nvSpPr>
            <p:cNvPr id="179" name="Freeform 670"/>
            <p:cNvSpPr>
              <a:spLocks/>
            </p:cNvSpPr>
            <p:nvPr/>
          </p:nvSpPr>
          <p:spPr bwMode="auto">
            <a:xfrm>
              <a:off x="2286" y="622"/>
              <a:ext cx="43" cy="44"/>
            </a:xfrm>
            <a:custGeom>
              <a:avLst/>
              <a:gdLst>
                <a:gd name="T0" fmla="*/ 72 w 85"/>
                <a:gd name="T1" fmla="*/ 13 h 85"/>
                <a:gd name="T2" fmla="*/ 41 w 85"/>
                <a:gd name="T3" fmla="*/ 0 h 85"/>
                <a:gd name="T4" fmla="*/ 13 w 85"/>
                <a:gd name="T5" fmla="*/ 13 h 85"/>
                <a:gd name="T6" fmla="*/ 0 w 85"/>
                <a:gd name="T7" fmla="*/ 42 h 85"/>
                <a:gd name="T8" fmla="*/ 13 w 85"/>
                <a:gd name="T9" fmla="*/ 72 h 85"/>
                <a:gd name="T10" fmla="*/ 41 w 85"/>
                <a:gd name="T11" fmla="*/ 85 h 85"/>
                <a:gd name="T12" fmla="*/ 72 w 85"/>
                <a:gd name="T13" fmla="*/ 72 h 85"/>
                <a:gd name="T14" fmla="*/ 85 w 85"/>
                <a:gd name="T15" fmla="*/ 42 h 85"/>
                <a:gd name="T16" fmla="*/ 72 w 85"/>
                <a:gd name="T17" fmla="*/ 1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85">
                  <a:moveTo>
                    <a:pt x="72" y="13"/>
                  </a:moveTo>
                  <a:cubicBezTo>
                    <a:pt x="64" y="5"/>
                    <a:pt x="55" y="0"/>
                    <a:pt x="41" y="0"/>
                  </a:cubicBezTo>
                  <a:cubicBezTo>
                    <a:pt x="31" y="0"/>
                    <a:pt x="20" y="5"/>
                    <a:pt x="13" y="13"/>
                  </a:cubicBezTo>
                  <a:cubicBezTo>
                    <a:pt x="5" y="21"/>
                    <a:pt x="0" y="32"/>
                    <a:pt x="0" y="42"/>
                  </a:cubicBezTo>
                  <a:cubicBezTo>
                    <a:pt x="0" y="55"/>
                    <a:pt x="5" y="64"/>
                    <a:pt x="13" y="72"/>
                  </a:cubicBezTo>
                  <a:cubicBezTo>
                    <a:pt x="20" y="81"/>
                    <a:pt x="31" y="85"/>
                    <a:pt x="41" y="85"/>
                  </a:cubicBezTo>
                  <a:cubicBezTo>
                    <a:pt x="55" y="85"/>
                    <a:pt x="64" y="81"/>
                    <a:pt x="72" y="72"/>
                  </a:cubicBezTo>
                  <a:cubicBezTo>
                    <a:pt x="81" y="64"/>
                    <a:pt x="85" y="55"/>
                    <a:pt x="85" y="42"/>
                  </a:cubicBezTo>
                  <a:cubicBezTo>
                    <a:pt x="85" y="32"/>
                    <a:pt x="81" y="21"/>
                    <a:pt x="72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95A5A6"/>
                </a:solidFill>
              </a:endParaRPr>
            </a:p>
          </p:txBody>
        </p:sp>
        <p:sp>
          <p:nvSpPr>
            <p:cNvPr id="180" name="Freeform 671"/>
            <p:cNvSpPr>
              <a:spLocks/>
            </p:cNvSpPr>
            <p:nvPr/>
          </p:nvSpPr>
          <p:spPr bwMode="auto">
            <a:xfrm>
              <a:off x="2286" y="690"/>
              <a:ext cx="43" cy="43"/>
            </a:xfrm>
            <a:custGeom>
              <a:avLst/>
              <a:gdLst>
                <a:gd name="T0" fmla="*/ 72 w 85"/>
                <a:gd name="T1" fmla="*/ 13 h 85"/>
                <a:gd name="T2" fmla="*/ 41 w 85"/>
                <a:gd name="T3" fmla="*/ 0 h 85"/>
                <a:gd name="T4" fmla="*/ 13 w 85"/>
                <a:gd name="T5" fmla="*/ 13 h 85"/>
                <a:gd name="T6" fmla="*/ 0 w 85"/>
                <a:gd name="T7" fmla="*/ 42 h 85"/>
                <a:gd name="T8" fmla="*/ 13 w 85"/>
                <a:gd name="T9" fmla="*/ 72 h 85"/>
                <a:gd name="T10" fmla="*/ 41 w 85"/>
                <a:gd name="T11" fmla="*/ 85 h 85"/>
                <a:gd name="T12" fmla="*/ 72 w 85"/>
                <a:gd name="T13" fmla="*/ 72 h 85"/>
                <a:gd name="T14" fmla="*/ 85 w 85"/>
                <a:gd name="T15" fmla="*/ 42 h 85"/>
                <a:gd name="T16" fmla="*/ 72 w 85"/>
                <a:gd name="T17" fmla="*/ 1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85">
                  <a:moveTo>
                    <a:pt x="72" y="13"/>
                  </a:moveTo>
                  <a:cubicBezTo>
                    <a:pt x="64" y="5"/>
                    <a:pt x="55" y="0"/>
                    <a:pt x="41" y="0"/>
                  </a:cubicBezTo>
                  <a:cubicBezTo>
                    <a:pt x="31" y="0"/>
                    <a:pt x="20" y="5"/>
                    <a:pt x="13" y="13"/>
                  </a:cubicBezTo>
                  <a:cubicBezTo>
                    <a:pt x="5" y="21"/>
                    <a:pt x="0" y="32"/>
                    <a:pt x="0" y="42"/>
                  </a:cubicBezTo>
                  <a:cubicBezTo>
                    <a:pt x="0" y="55"/>
                    <a:pt x="5" y="64"/>
                    <a:pt x="13" y="72"/>
                  </a:cubicBezTo>
                  <a:cubicBezTo>
                    <a:pt x="20" y="81"/>
                    <a:pt x="31" y="85"/>
                    <a:pt x="41" y="85"/>
                  </a:cubicBezTo>
                  <a:cubicBezTo>
                    <a:pt x="55" y="85"/>
                    <a:pt x="64" y="81"/>
                    <a:pt x="72" y="72"/>
                  </a:cubicBezTo>
                  <a:cubicBezTo>
                    <a:pt x="81" y="64"/>
                    <a:pt x="85" y="55"/>
                    <a:pt x="85" y="42"/>
                  </a:cubicBezTo>
                  <a:cubicBezTo>
                    <a:pt x="85" y="32"/>
                    <a:pt x="81" y="21"/>
                    <a:pt x="72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95A5A6"/>
                </a:solidFill>
              </a:endParaRPr>
            </a:p>
          </p:txBody>
        </p:sp>
        <p:sp>
          <p:nvSpPr>
            <p:cNvPr id="181" name="Freeform 672"/>
            <p:cNvSpPr>
              <a:spLocks/>
            </p:cNvSpPr>
            <p:nvPr/>
          </p:nvSpPr>
          <p:spPr bwMode="auto">
            <a:xfrm>
              <a:off x="2286" y="757"/>
              <a:ext cx="43" cy="44"/>
            </a:xfrm>
            <a:custGeom>
              <a:avLst/>
              <a:gdLst>
                <a:gd name="T0" fmla="*/ 72 w 85"/>
                <a:gd name="T1" fmla="*/ 13 h 85"/>
                <a:gd name="T2" fmla="*/ 41 w 85"/>
                <a:gd name="T3" fmla="*/ 0 h 85"/>
                <a:gd name="T4" fmla="*/ 13 w 85"/>
                <a:gd name="T5" fmla="*/ 13 h 85"/>
                <a:gd name="T6" fmla="*/ 0 w 85"/>
                <a:gd name="T7" fmla="*/ 42 h 85"/>
                <a:gd name="T8" fmla="*/ 13 w 85"/>
                <a:gd name="T9" fmla="*/ 72 h 85"/>
                <a:gd name="T10" fmla="*/ 41 w 85"/>
                <a:gd name="T11" fmla="*/ 85 h 85"/>
                <a:gd name="T12" fmla="*/ 72 w 85"/>
                <a:gd name="T13" fmla="*/ 72 h 85"/>
                <a:gd name="T14" fmla="*/ 85 w 85"/>
                <a:gd name="T15" fmla="*/ 42 h 85"/>
                <a:gd name="T16" fmla="*/ 72 w 85"/>
                <a:gd name="T17" fmla="*/ 1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85">
                  <a:moveTo>
                    <a:pt x="72" y="13"/>
                  </a:moveTo>
                  <a:cubicBezTo>
                    <a:pt x="64" y="6"/>
                    <a:pt x="55" y="0"/>
                    <a:pt x="41" y="0"/>
                  </a:cubicBezTo>
                  <a:cubicBezTo>
                    <a:pt x="31" y="0"/>
                    <a:pt x="20" y="6"/>
                    <a:pt x="13" y="13"/>
                  </a:cubicBezTo>
                  <a:cubicBezTo>
                    <a:pt x="5" y="21"/>
                    <a:pt x="0" y="32"/>
                    <a:pt x="0" y="42"/>
                  </a:cubicBezTo>
                  <a:cubicBezTo>
                    <a:pt x="0" y="55"/>
                    <a:pt x="5" y="65"/>
                    <a:pt x="13" y="72"/>
                  </a:cubicBezTo>
                  <a:cubicBezTo>
                    <a:pt x="20" y="82"/>
                    <a:pt x="31" y="85"/>
                    <a:pt x="41" y="85"/>
                  </a:cubicBezTo>
                  <a:cubicBezTo>
                    <a:pt x="55" y="85"/>
                    <a:pt x="64" y="82"/>
                    <a:pt x="72" y="72"/>
                  </a:cubicBezTo>
                  <a:cubicBezTo>
                    <a:pt x="81" y="65"/>
                    <a:pt x="85" y="55"/>
                    <a:pt x="85" y="42"/>
                  </a:cubicBezTo>
                  <a:cubicBezTo>
                    <a:pt x="85" y="32"/>
                    <a:pt x="81" y="21"/>
                    <a:pt x="72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95A5A6"/>
                </a:solidFill>
              </a:endParaRPr>
            </a:p>
          </p:txBody>
        </p:sp>
        <p:sp>
          <p:nvSpPr>
            <p:cNvPr id="182" name="Freeform 673"/>
            <p:cNvSpPr>
              <a:spLocks/>
            </p:cNvSpPr>
            <p:nvPr/>
          </p:nvSpPr>
          <p:spPr bwMode="auto">
            <a:xfrm>
              <a:off x="2286" y="824"/>
              <a:ext cx="43" cy="44"/>
            </a:xfrm>
            <a:custGeom>
              <a:avLst/>
              <a:gdLst>
                <a:gd name="T0" fmla="*/ 72 w 85"/>
                <a:gd name="T1" fmla="*/ 14 h 86"/>
                <a:gd name="T2" fmla="*/ 41 w 85"/>
                <a:gd name="T3" fmla="*/ 0 h 86"/>
                <a:gd name="T4" fmla="*/ 13 w 85"/>
                <a:gd name="T5" fmla="*/ 14 h 86"/>
                <a:gd name="T6" fmla="*/ 0 w 85"/>
                <a:gd name="T7" fmla="*/ 42 h 86"/>
                <a:gd name="T8" fmla="*/ 13 w 85"/>
                <a:gd name="T9" fmla="*/ 73 h 86"/>
                <a:gd name="T10" fmla="*/ 41 w 85"/>
                <a:gd name="T11" fmla="*/ 86 h 86"/>
                <a:gd name="T12" fmla="*/ 72 w 85"/>
                <a:gd name="T13" fmla="*/ 73 h 86"/>
                <a:gd name="T14" fmla="*/ 85 w 85"/>
                <a:gd name="T15" fmla="*/ 42 h 86"/>
                <a:gd name="T16" fmla="*/ 72 w 85"/>
                <a:gd name="T1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86">
                  <a:moveTo>
                    <a:pt x="72" y="14"/>
                  </a:moveTo>
                  <a:cubicBezTo>
                    <a:pt x="64" y="6"/>
                    <a:pt x="55" y="0"/>
                    <a:pt x="41" y="0"/>
                  </a:cubicBezTo>
                  <a:cubicBezTo>
                    <a:pt x="31" y="0"/>
                    <a:pt x="20" y="6"/>
                    <a:pt x="13" y="14"/>
                  </a:cubicBezTo>
                  <a:cubicBezTo>
                    <a:pt x="5" y="21"/>
                    <a:pt x="0" y="32"/>
                    <a:pt x="0" y="42"/>
                  </a:cubicBezTo>
                  <a:cubicBezTo>
                    <a:pt x="0" y="55"/>
                    <a:pt x="5" y="65"/>
                    <a:pt x="13" y="73"/>
                  </a:cubicBezTo>
                  <a:cubicBezTo>
                    <a:pt x="20" y="82"/>
                    <a:pt x="31" y="86"/>
                    <a:pt x="41" y="86"/>
                  </a:cubicBezTo>
                  <a:cubicBezTo>
                    <a:pt x="55" y="86"/>
                    <a:pt x="64" y="82"/>
                    <a:pt x="72" y="73"/>
                  </a:cubicBezTo>
                  <a:cubicBezTo>
                    <a:pt x="81" y="65"/>
                    <a:pt x="85" y="55"/>
                    <a:pt x="85" y="42"/>
                  </a:cubicBezTo>
                  <a:cubicBezTo>
                    <a:pt x="85" y="32"/>
                    <a:pt x="81" y="21"/>
                    <a:pt x="72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95A5A6"/>
                </a:solidFill>
              </a:endParaRPr>
            </a:p>
          </p:txBody>
        </p:sp>
        <p:sp>
          <p:nvSpPr>
            <p:cNvPr id="183" name="Freeform 674"/>
            <p:cNvSpPr>
              <a:spLocks/>
            </p:cNvSpPr>
            <p:nvPr/>
          </p:nvSpPr>
          <p:spPr bwMode="auto">
            <a:xfrm>
              <a:off x="2286" y="892"/>
              <a:ext cx="43" cy="44"/>
            </a:xfrm>
            <a:custGeom>
              <a:avLst/>
              <a:gdLst>
                <a:gd name="T0" fmla="*/ 72 w 85"/>
                <a:gd name="T1" fmla="*/ 14 h 86"/>
                <a:gd name="T2" fmla="*/ 41 w 85"/>
                <a:gd name="T3" fmla="*/ 0 h 86"/>
                <a:gd name="T4" fmla="*/ 13 w 85"/>
                <a:gd name="T5" fmla="*/ 14 h 86"/>
                <a:gd name="T6" fmla="*/ 0 w 85"/>
                <a:gd name="T7" fmla="*/ 42 h 86"/>
                <a:gd name="T8" fmla="*/ 13 w 85"/>
                <a:gd name="T9" fmla="*/ 73 h 86"/>
                <a:gd name="T10" fmla="*/ 41 w 85"/>
                <a:gd name="T11" fmla="*/ 86 h 86"/>
                <a:gd name="T12" fmla="*/ 72 w 85"/>
                <a:gd name="T13" fmla="*/ 73 h 86"/>
                <a:gd name="T14" fmla="*/ 85 w 85"/>
                <a:gd name="T15" fmla="*/ 42 h 86"/>
                <a:gd name="T16" fmla="*/ 72 w 85"/>
                <a:gd name="T1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86">
                  <a:moveTo>
                    <a:pt x="72" y="14"/>
                  </a:moveTo>
                  <a:cubicBezTo>
                    <a:pt x="64" y="6"/>
                    <a:pt x="55" y="0"/>
                    <a:pt x="41" y="0"/>
                  </a:cubicBezTo>
                  <a:cubicBezTo>
                    <a:pt x="31" y="0"/>
                    <a:pt x="20" y="6"/>
                    <a:pt x="13" y="14"/>
                  </a:cubicBezTo>
                  <a:cubicBezTo>
                    <a:pt x="5" y="21"/>
                    <a:pt x="0" y="32"/>
                    <a:pt x="0" y="42"/>
                  </a:cubicBezTo>
                  <a:cubicBezTo>
                    <a:pt x="0" y="56"/>
                    <a:pt x="5" y="65"/>
                    <a:pt x="13" y="73"/>
                  </a:cubicBezTo>
                  <a:cubicBezTo>
                    <a:pt x="20" y="82"/>
                    <a:pt x="31" y="86"/>
                    <a:pt x="41" y="86"/>
                  </a:cubicBezTo>
                  <a:cubicBezTo>
                    <a:pt x="55" y="86"/>
                    <a:pt x="64" y="82"/>
                    <a:pt x="72" y="73"/>
                  </a:cubicBezTo>
                  <a:cubicBezTo>
                    <a:pt x="81" y="65"/>
                    <a:pt x="85" y="56"/>
                    <a:pt x="85" y="42"/>
                  </a:cubicBezTo>
                  <a:cubicBezTo>
                    <a:pt x="85" y="32"/>
                    <a:pt x="81" y="21"/>
                    <a:pt x="72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95A5A6"/>
                </a:solidFill>
              </a:endParaRPr>
            </a:p>
          </p:txBody>
        </p:sp>
        <p:sp>
          <p:nvSpPr>
            <p:cNvPr id="184" name="Freeform 675"/>
            <p:cNvSpPr>
              <a:spLocks/>
            </p:cNvSpPr>
            <p:nvPr/>
          </p:nvSpPr>
          <p:spPr bwMode="auto">
            <a:xfrm>
              <a:off x="2286" y="959"/>
              <a:ext cx="43" cy="44"/>
            </a:xfrm>
            <a:custGeom>
              <a:avLst/>
              <a:gdLst>
                <a:gd name="T0" fmla="*/ 72 w 85"/>
                <a:gd name="T1" fmla="*/ 13 h 85"/>
                <a:gd name="T2" fmla="*/ 41 w 85"/>
                <a:gd name="T3" fmla="*/ 0 h 85"/>
                <a:gd name="T4" fmla="*/ 13 w 85"/>
                <a:gd name="T5" fmla="*/ 13 h 85"/>
                <a:gd name="T6" fmla="*/ 0 w 85"/>
                <a:gd name="T7" fmla="*/ 42 h 85"/>
                <a:gd name="T8" fmla="*/ 13 w 85"/>
                <a:gd name="T9" fmla="*/ 72 h 85"/>
                <a:gd name="T10" fmla="*/ 41 w 85"/>
                <a:gd name="T11" fmla="*/ 85 h 85"/>
                <a:gd name="T12" fmla="*/ 72 w 85"/>
                <a:gd name="T13" fmla="*/ 72 h 85"/>
                <a:gd name="T14" fmla="*/ 85 w 85"/>
                <a:gd name="T15" fmla="*/ 42 h 85"/>
                <a:gd name="T16" fmla="*/ 72 w 85"/>
                <a:gd name="T17" fmla="*/ 1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85">
                  <a:moveTo>
                    <a:pt x="72" y="13"/>
                  </a:moveTo>
                  <a:cubicBezTo>
                    <a:pt x="64" y="5"/>
                    <a:pt x="55" y="0"/>
                    <a:pt x="41" y="0"/>
                  </a:cubicBezTo>
                  <a:cubicBezTo>
                    <a:pt x="31" y="0"/>
                    <a:pt x="20" y="5"/>
                    <a:pt x="13" y="13"/>
                  </a:cubicBezTo>
                  <a:cubicBezTo>
                    <a:pt x="5" y="21"/>
                    <a:pt x="0" y="31"/>
                    <a:pt x="0" y="42"/>
                  </a:cubicBezTo>
                  <a:cubicBezTo>
                    <a:pt x="0" y="55"/>
                    <a:pt x="5" y="64"/>
                    <a:pt x="13" y="72"/>
                  </a:cubicBezTo>
                  <a:cubicBezTo>
                    <a:pt x="20" y="81"/>
                    <a:pt x="31" y="85"/>
                    <a:pt x="41" y="85"/>
                  </a:cubicBezTo>
                  <a:cubicBezTo>
                    <a:pt x="55" y="85"/>
                    <a:pt x="64" y="81"/>
                    <a:pt x="72" y="72"/>
                  </a:cubicBezTo>
                  <a:cubicBezTo>
                    <a:pt x="81" y="64"/>
                    <a:pt x="85" y="55"/>
                    <a:pt x="85" y="42"/>
                  </a:cubicBezTo>
                  <a:cubicBezTo>
                    <a:pt x="85" y="31"/>
                    <a:pt x="81" y="21"/>
                    <a:pt x="72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95A5A6"/>
                </a:solidFill>
              </a:endParaRPr>
            </a:p>
          </p:txBody>
        </p:sp>
        <p:sp>
          <p:nvSpPr>
            <p:cNvPr id="185" name="Freeform 676"/>
            <p:cNvSpPr>
              <a:spLocks/>
            </p:cNvSpPr>
            <p:nvPr/>
          </p:nvSpPr>
          <p:spPr bwMode="auto">
            <a:xfrm>
              <a:off x="2286" y="1027"/>
              <a:ext cx="43" cy="43"/>
            </a:xfrm>
            <a:custGeom>
              <a:avLst/>
              <a:gdLst>
                <a:gd name="T0" fmla="*/ 72 w 85"/>
                <a:gd name="T1" fmla="*/ 13 h 85"/>
                <a:gd name="T2" fmla="*/ 41 w 85"/>
                <a:gd name="T3" fmla="*/ 0 h 85"/>
                <a:gd name="T4" fmla="*/ 13 w 85"/>
                <a:gd name="T5" fmla="*/ 13 h 85"/>
                <a:gd name="T6" fmla="*/ 0 w 85"/>
                <a:gd name="T7" fmla="*/ 42 h 85"/>
                <a:gd name="T8" fmla="*/ 13 w 85"/>
                <a:gd name="T9" fmla="*/ 72 h 85"/>
                <a:gd name="T10" fmla="*/ 41 w 85"/>
                <a:gd name="T11" fmla="*/ 85 h 85"/>
                <a:gd name="T12" fmla="*/ 72 w 85"/>
                <a:gd name="T13" fmla="*/ 72 h 85"/>
                <a:gd name="T14" fmla="*/ 85 w 85"/>
                <a:gd name="T15" fmla="*/ 42 h 85"/>
                <a:gd name="T16" fmla="*/ 72 w 85"/>
                <a:gd name="T17" fmla="*/ 1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85">
                  <a:moveTo>
                    <a:pt x="72" y="13"/>
                  </a:moveTo>
                  <a:cubicBezTo>
                    <a:pt x="64" y="5"/>
                    <a:pt x="55" y="0"/>
                    <a:pt x="41" y="0"/>
                  </a:cubicBezTo>
                  <a:cubicBezTo>
                    <a:pt x="31" y="0"/>
                    <a:pt x="20" y="5"/>
                    <a:pt x="13" y="13"/>
                  </a:cubicBezTo>
                  <a:cubicBezTo>
                    <a:pt x="5" y="21"/>
                    <a:pt x="0" y="31"/>
                    <a:pt x="0" y="42"/>
                  </a:cubicBezTo>
                  <a:cubicBezTo>
                    <a:pt x="0" y="55"/>
                    <a:pt x="5" y="64"/>
                    <a:pt x="13" y="72"/>
                  </a:cubicBezTo>
                  <a:cubicBezTo>
                    <a:pt x="20" y="81"/>
                    <a:pt x="31" y="85"/>
                    <a:pt x="41" y="85"/>
                  </a:cubicBezTo>
                  <a:cubicBezTo>
                    <a:pt x="55" y="85"/>
                    <a:pt x="64" y="81"/>
                    <a:pt x="72" y="72"/>
                  </a:cubicBezTo>
                  <a:cubicBezTo>
                    <a:pt x="81" y="64"/>
                    <a:pt x="85" y="55"/>
                    <a:pt x="85" y="42"/>
                  </a:cubicBezTo>
                  <a:cubicBezTo>
                    <a:pt x="85" y="31"/>
                    <a:pt x="81" y="21"/>
                    <a:pt x="72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95A5A6"/>
                </a:solidFill>
              </a:endParaRPr>
            </a:p>
          </p:txBody>
        </p:sp>
        <p:sp>
          <p:nvSpPr>
            <p:cNvPr id="186" name="Freeform 677"/>
            <p:cNvSpPr>
              <a:spLocks/>
            </p:cNvSpPr>
            <p:nvPr/>
          </p:nvSpPr>
          <p:spPr bwMode="auto">
            <a:xfrm>
              <a:off x="2353" y="622"/>
              <a:ext cx="44" cy="44"/>
            </a:xfrm>
            <a:custGeom>
              <a:avLst/>
              <a:gdLst>
                <a:gd name="T0" fmla="*/ 72 w 85"/>
                <a:gd name="T1" fmla="*/ 13 h 85"/>
                <a:gd name="T2" fmla="*/ 42 w 85"/>
                <a:gd name="T3" fmla="*/ 0 h 85"/>
                <a:gd name="T4" fmla="*/ 13 w 85"/>
                <a:gd name="T5" fmla="*/ 13 h 85"/>
                <a:gd name="T6" fmla="*/ 0 w 85"/>
                <a:gd name="T7" fmla="*/ 42 h 85"/>
                <a:gd name="T8" fmla="*/ 13 w 85"/>
                <a:gd name="T9" fmla="*/ 72 h 85"/>
                <a:gd name="T10" fmla="*/ 42 w 85"/>
                <a:gd name="T11" fmla="*/ 85 h 85"/>
                <a:gd name="T12" fmla="*/ 72 w 85"/>
                <a:gd name="T13" fmla="*/ 72 h 85"/>
                <a:gd name="T14" fmla="*/ 85 w 85"/>
                <a:gd name="T15" fmla="*/ 42 h 85"/>
                <a:gd name="T16" fmla="*/ 72 w 85"/>
                <a:gd name="T17" fmla="*/ 1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85">
                  <a:moveTo>
                    <a:pt x="72" y="13"/>
                  </a:moveTo>
                  <a:cubicBezTo>
                    <a:pt x="64" y="5"/>
                    <a:pt x="55" y="0"/>
                    <a:pt x="42" y="0"/>
                  </a:cubicBezTo>
                  <a:cubicBezTo>
                    <a:pt x="31" y="0"/>
                    <a:pt x="21" y="5"/>
                    <a:pt x="13" y="13"/>
                  </a:cubicBezTo>
                  <a:cubicBezTo>
                    <a:pt x="5" y="21"/>
                    <a:pt x="0" y="32"/>
                    <a:pt x="0" y="42"/>
                  </a:cubicBezTo>
                  <a:cubicBezTo>
                    <a:pt x="0" y="55"/>
                    <a:pt x="5" y="64"/>
                    <a:pt x="13" y="72"/>
                  </a:cubicBezTo>
                  <a:cubicBezTo>
                    <a:pt x="21" y="81"/>
                    <a:pt x="31" y="85"/>
                    <a:pt x="42" y="85"/>
                  </a:cubicBezTo>
                  <a:cubicBezTo>
                    <a:pt x="55" y="85"/>
                    <a:pt x="64" y="81"/>
                    <a:pt x="72" y="72"/>
                  </a:cubicBezTo>
                  <a:cubicBezTo>
                    <a:pt x="81" y="64"/>
                    <a:pt x="85" y="55"/>
                    <a:pt x="85" y="42"/>
                  </a:cubicBezTo>
                  <a:cubicBezTo>
                    <a:pt x="85" y="32"/>
                    <a:pt x="81" y="21"/>
                    <a:pt x="72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95A5A6"/>
                </a:solidFill>
              </a:endParaRPr>
            </a:p>
          </p:txBody>
        </p:sp>
        <p:sp>
          <p:nvSpPr>
            <p:cNvPr id="187" name="Freeform 678"/>
            <p:cNvSpPr>
              <a:spLocks/>
            </p:cNvSpPr>
            <p:nvPr/>
          </p:nvSpPr>
          <p:spPr bwMode="auto">
            <a:xfrm>
              <a:off x="2353" y="690"/>
              <a:ext cx="44" cy="43"/>
            </a:xfrm>
            <a:custGeom>
              <a:avLst/>
              <a:gdLst>
                <a:gd name="T0" fmla="*/ 72 w 85"/>
                <a:gd name="T1" fmla="*/ 13 h 85"/>
                <a:gd name="T2" fmla="*/ 42 w 85"/>
                <a:gd name="T3" fmla="*/ 0 h 85"/>
                <a:gd name="T4" fmla="*/ 13 w 85"/>
                <a:gd name="T5" fmla="*/ 13 h 85"/>
                <a:gd name="T6" fmla="*/ 0 w 85"/>
                <a:gd name="T7" fmla="*/ 42 h 85"/>
                <a:gd name="T8" fmla="*/ 13 w 85"/>
                <a:gd name="T9" fmla="*/ 72 h 85"/>
                <a:gd name="T10" fmla="*/ 42 w 85"/>
                <a:gd name="T11" fmla="*/ 85 h 85"/>
                <a:gd name="T12" fmla="*/ 72 w 85"/>
                <a:gd name="T13" fmla="*/ 72 h 85"/>
                <a:gd name="T14" fmla="*/ 85 w 85"/>
                <a:gd name="T15" fmla="*/ 42 h 85"/>
                <a:gd name="T16" fmla="*/ 72 w 85"/>
                <a:gd name="T17" fmla="*/ 1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85">
                  <a:moveTo>
                    <a:pt x="72" y="13"/>
                  </a:moveTo>
                  <a:cubicBezTo>
                    <a:pt x="64" y="5"/>
                    <a:pt x="55" y="0"/>
                    <a:pt x="42" y="0"/>
                  </a:cubicBezTo>
                  <a:cubicBezTo>
                    <a:pt x="31" y="0"/>
                    <a:pt x="21" y="5"/>
                    <a:pt x="13" y="13"/>
                  </a:cubicBezTo>
                  <a:cubicBezTo>
                    <a:pt x="5" y="21"/>
                    <a:pt x="0" y="32"/>
                    <a:pt x="0" y="42"/>
                  </a:cubicBezTo>
                  <a:cubicBezTo>
                    <a:pt x="0" y="55"/>
                    <a:pt x="5" y="64"/>
                    <a:pt x="13" y="72"/>
                  </a:cubicBezTo>
                  <a:cubicBezTo>
                    <a:pt x="21" y="81"/>
                    <a:pt x="31" y="85"/>
                    <a:pt x="42" y="85"/>
                  </a:cubicBezTo>
                  <a:cubicBezTo>
                    <a:pt x="55" y="85"/>
                    <a:pt x="64" y="81"/>
                    <a:pt x="72" y="72"/>
                  </a:cubicBezTo>
                  <a:cubicBezTo>
                    <a:pt x="81" y="64"/>
                    <a:pt x="85" y="55"/>
                    <a:pt x="85" y="42"/>
                  </a:cubicBezTo>
                  <a:cubicBezTo>
                    <a:pt x="85" y="32"/>
                    <a:pt x="81" y="21"/>
                    <a:pt x="72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95A5A6"/>
                </a:solidFill>
              </a:endParaRPr>
            </a:p>
          </p:txBody>
        </p:sp>
        <p:sp>
          <p:nvSpPr>
            <p:cNvPr id="188" name="Freeform 679"/>
            <p:cNvSpPr>
              <a:spLocks/>
            </p:cNvSpPr>
            <p:nvPr/>
          </p:nvSpPr>
          <p:spPr bwMode="auto">
            <a:xfrm>
              <a:off x="2353" y="757"/>
              <a:ext cx="44" cy="44"/>
            </a:xfrm>
            <a:custGeom>
              <a:avLst/>
              <a:gdLst>
                <a:gd name="T0" fmla="*/ 72 w 85"/>
                <a:gd name="T1" fmla="*/ 13 h 85"/>
                <a:gd name="T2" fmla="*/ 42 w 85"/>
                <a:gd name="T3" fmla="*/ 0 h 85"/>
                <a:gd name="T4" fmla="*/ 13 w 85"/>
                <a:gd name="T5" fmla="*/ 13 h 85"/>
                <a:gd name="T6" fmla="*/ 0 w 85"/>
                <a:gd name="T7" fmla="*/ 42 h 85"/>
                <a:gd name="T8" fmla="*/ 13 w 85"/>
                <a:gd name="T9" fmla="*/ 72 h 85"/>
                <a:gd name="T10" fmla="*/ 42 w 85"/>
                <a:gd name="T11" fmla="*/ 85 h 85"/>
                <a:gd name="T12" fmla="*/ 72 w 85"/>
                <a:gd name="T13" fmla="*/ 72 h 85"/>
                <a:gd name="T14" fmla="*/ 85 w 85"/>
                <a:gd name="T15" fmla="*/ 42 h 85"/>
                <a:gd name="T16" fmla="*/ 72 w 85"/>
                <a:gd name="T17" fmla="*/ 1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85">
                  <a:moveTo>
                    <a:pt x="72" y="13"/>
                  </a:moveTo>
                  <a:cubicBezTo>
                    <a:pt x="64" y="6"/>
                    <a:pt x="55" y="0"/>
                    <a:pt x="42" y="0"/>
                  </a:cubicBezTo>
                  <a:cubicBezTo>
                    <a:pt x="31" y="0"/>
                    <a:pt x="21" y="6"/>
                    <a:pt x="13" y="13"/>
                  </a:cubicBezTo>
                  <a:cubicBezTo>
                    <a:pt x="5" y="21"/>
                    <a:pt x="0" y="32"/>
                    <a:pt x="0" y="42"/>
                  </a:cubicBezTo>
                  <a:cubicBezTo>
                    <a:pt x="0" y="55"/>
                    <a:pt x="5" y="65"/>
                    <a:pt x="13" y="72"/>
                  </a:cubicBezTo>
                  <a:cubicBezTo>
                    <a:pt x="21" y="82"/>
                    <a:pt x="31" y="85"/>
                    <a:pt x="42" y="85"/>
                  </a:cubicBezTo>
                  <a:cubicBezTo>
                    <a:pt x="55" y="85"/>
                    <a:pt x="64" y="82"/>
                    <a:pt x="72" y="72"/>
                  </a:cubicBezTo>
                  <a:cubicBezTo>
                    <a:pt x="81" y="65"/>
                    <a:pt x="85" y="55"/>
                    <a:pt x="85" y="42"/>
                  </a:cubicBezTo>
                  <a:cubicBezTo>
                    <a:pt x="85" y="32"/>
                    <a:pt x="81" y="21"/>
                    <a:pt x="72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95A5A6"/>
                </a:solidFill>
              </a:endParaRPr>
            </a:p>
          </p:txBody>
        </p:sp>
        <p:sp>
          <p:nvSpPr>
            <p:cNvPr id="189" name="Freeform 680"/>
            <p:cNvSpPr>
              <a:spLocks/>
            </p:cNvSpPr>
            <p:nvPr/>
          </p:nvSpPr>
          <p:spPr bwMode="auto">
            <a:xfrm>
              <a:off x="2353" y="824"/>
              <a:ext cx="44" cy="44"/>
            </a:xfrm>
            <a:custGeom>
              <a:avLst/>
              <a:gdLst>
                <a:gd name="T0" fmla="*/ 72 w 85"/>
                <a:gd name="T1" fmla="*/ 14 h 86"/>
                <a:gd name="T2" fmla="*/ 42 w 85"/>
                <a:gd name="T3" fmla="*/ 0 h 86"/>
                <a:gd name="T4" fmla="*/ 13 w 85"/>
                <a:gd name="T5" fmla="*/ 14 h 86"/>
                <a:gd name="T6" fmla="*/ 0 w 85"/>
                <a:gd name="T7" fmla="*/ 42 h 86"/>
                <a:gd name="T8" fmla="*/ 13 w 85"/>
                <a:gd name="T9" fmla="*/ 73 h 86"/>
                <a:gd name="T10" fmla="*/ 42 w 85"/>
                <a:gd name="T11" fmla="*/ 86 h 86"/>
                <a:gd name="T12" fmla="*/ 72 w 85"/>
                <a:gd name="T13" fmla="*/ 73 h 86"/>
                <a:gd name="T14" fmla="*/ 85 w 85"/>
                <a:gd name="T15" fmla="*/ 42 h 86"/>
                <a:gd name="T16" fmla="*/ 72 w 85"/>
                <a:gd name="T1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86">
                  <a:moveTo>
                    <a:pt x="72" y="14"/>
                  </a:moveTo>
                  <a:cubicBezTo>
                    <a:pt x="64" y="6"/>
                    <a:pt x="55" y="0"/>
                    <a:pt x="42" y="0"/>
                  </a:cubicBezTo>
                  <a:cubicBezTo>
                    <a:pt x="31" y="0"/>
                    <a:pt x="21" y="6"/>
                    <a:pt x="13" y="14"/>
                  </a:cubicBezTo>
                  <a:cubicBezTo>
                    <a:pt x="5" y="21"/>
                    <a:pt x="0" y="32"/>
                    <a:pt x="0" y="42"/>
                  </a:cubicBezTo>
                  <a:cubicBezTo>
                    <a:pt x="0" y="55"/>
                    <a:pt x="5" y="65"/>
                    <a:pt x="13" y="73"/>
                  </a:cubicBezTo>
                  <a:cubicBezTo>
                    <a:pt x="21" y="82"/>
                    <a:pt x="31" y="86"/>
                    <a:pt x="42" y="86"/>
                  </a:cubicBezTo>
                  <a:cubicBezTo>
                    <a:pt x="55" y="86"/>
                    <a:pt x="64" y="82"/>
                    <a:pt x="72" y="73"/>
                  </a:cubicBezTo>
                  <a:cubicBezTo>
                    <a:pt x="81" y="65"/>
                    <a:pt x="85" y="55"/>
                    <a:pt x="85" y="42"/>
                  </a:cubicBezTo>
                  <a:cubicBezTo>
                    <a:pt x="85" y="32"/>
                    <a:pt x="81" y="21"/>
                    <a:pt x="72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95A5A6"/>
                </a:solidFill>
              </a:endParaRPr>
            </a:p>
          </p:txBody>
        </p:sp>
        <p:sp>
          <p:nvSpPr>
            <p:cNvPr id="190" name="Freeform 681"/>
            <p:cNvSpPr>
              <a:spLocks/>
            </p:cNvSpPr>
            <p:nvPr/>
          </p:nvSpPr>
          <p:spPr bwMode="auto">
            <a:xfrm>
              <a:off x="2353" y="892"/>
              <a:ext cx="44" cy="44"/>
            </a:xfrm>
            <a:custGeom>
              <a:avLst/>
              <a:gdLst>
                <a:gd name="T0" fmla="*/ 72 w 85"/>
                <a:gd name="T1" fmla="*/ 14 h 86"/>
                <a:gd name="T2" fmla="*/ 42 w 85"/>
                <a:gd name="T3" fmla="*/ 0 h 86"/>
                <a:gd name="T4" fmla="*/ 13 w 85"/>
                <a:gd name="T5" fmla="*/ 14 h 86"/>
                <a:gd name="T6" fmla="*/ 0 w 85"/>
                <a:gd name="T7" fmla="*/ 42 h 86"/>
                <a:gd name="T8" fmla="*/ 13 w 85"/>
                <a:gd name="T9" fmla="*/ 73 h 86"/>
                <a:gd name="T10" fmla="*/ 42 w 85"/>
                <a:gd name="T11" fmla="*/ 86 h 86"/>
                <a:gd name="T12" fmla="*/ 72 w 85"/>
                <a:gd name="T13" fmla="*/ 73 h 86"/>
                <a:gd name="T14" fmla="*/ 85 w 85"/>
                <a:gd name="T15" fmla="*/ 42 h 86"/>
                <a:gd name="T16" fmla="*/ 72 w 85"/>
                <a:gd name="T1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86">
                  <a:moveTo>
                    <a:pt x="72" y="14"/>
                  </a:moveTo>
                  <a:cubicBezTo>
                    <a:pt x="64" y="6"/>
                    <a:pt x="55" y="0"/>
                    <a:pt x="42" y="0"/>
                  </a:cubicBezTo>
                  <a:cubicBezTo>
                    <a:pt x="31" y="0"/>
                    <a:pt x="21" y="6"/>
                    <a:pt x="13" y="14"/>
                  </a:cubicBezTo>
                  <a:cubicBezTo>
                    <a:pt x="5" y="21"/>
                    <a:pt x="0" y="32"/>
                    <a:pt x="0" y="42"/>
                  </a:cubicBezTo>
                  <a:cubicBezTo>
                    <a:pt x="0" y="56"/>
                    <a:pt x="5" y="65"/>
                    <a:pt x="13" y="73"/>
                  </a:cubicBezTo>
                  <a:cubicBezTo>
                    <a:pt x="21" y="82"/>
                    <a:pt x="31" y="86"/>
                    <a:pt x="42" y="86"/>
                  </a:cubicBezTo>
                  <a:cubicBezTo>
                    <a:pt x="55" y="86"/>
                    <a:pt x="64" y="82"/>
                    <a:pt x="72" y="73"/>
                  </a:cubicBezTo>
                  <a:cubicBezTo>
                    <a:pt x="81" y="65"/>
                    <a:pt x="85" y="56"/>
                    <a:pt x="85" y="42"/>
                  </a:cubicBezTo>
                  <a:cubicBezTo>
                    <a:pt x="85" y="32"/>
                    <a:pt x="81" y="21"/>
                    <a:pt x="72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95A5A6"/>
                </a:solidFill>
              </a:endParaRPr>
            </a:p>
          </p:txBody>
        </p:sp>
        <p:sp>
          <p:nvSpPr>
            <p:cNvPr id="191" name="Freeform 682"/>
            <p:cNvSpPr>
              <a:spLocks/>
            </p:cNvSpPr>
            <p:nvPr/>
          </p:nvSpPr>
          <p:spPr bwMode="auto">
            <a:xfrm>
              <a:off x="2353" y="959"/>
              <a:ext cx="44" cy="44"/>
            </a:xfrm>
            <a:custGeom>
              <a:avLst/>
              <a:gdLst>
                <a:gd name="T0" fmla="*/ 72 w 85"/>
                <a:gd name="T1" fmla="*/ 13 h 85"/>
                <a:gd name="T2" fmla="*/ 42 w 85"/>
                <a:gd name="T3" fmla="*/ 0 h 85"/>
                <a:gd name="T4" fmla="*/ 13 w 85"/>
                <a:gd name="T5" fmla="*/ 13 h 85"/>
                <a:gd name="T6" fmla="*/ 0 w 85"/>
                <a:gd name="T7" fmla="*/ 42 h 85"/>
                <a:gd name="T8" fmla="*/ 13 w 85"/>
                <a:gd name="T9" fmla="*/ 72 h 85"/>
                <a:gd name="T10" fmla="*/ 42 w 85"/>
                <a:gd name="T11" fmla="*/ 85 h 85"/>
                <a:gd name="T12" fmla="*/ 72 w 85"/>
                <a:gd name="T13" fmla="*/ 72 h 85"/>
                <a:gd name="T14" fmla="*/ 85 w 85"/>
                <a:gd name="T15" fmla="*/ 42 h 85"/>
                <a:gd name="T16" fmla="*/ 72 w 85"/>
                <a:gd name="T17" fmla="*/ 1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85">
                  <a:moveTo>
                    <a:pt x="72" y="13"/>
                  </a:moveTo>
                  <a:cubicBezTo>
                    <a:pt x="64" y="5"/>
                    <a:pt x="55" y="0"/>
                    <a:pt x="42" y="0"/>
                  </a:cubicBezTo>
                  <a:cubicBezTo>
                    <a:pt x="31" y="0"/>
                    <a:pt x="21" y="5"/>
                    <a:pt x="13" y="13"/>
                  </a:cubicBezTo>
                  <a:cubicBezTo>
                    <a:pt x="5" y="21"/>
                    <a:pt x="0" y="31"/>
                    <a:pt x="0" y="42"/>
                  </a:cubicBezTo>
                  <a:cubicBezTo>
                    <a:pt x="0" y="55"/>
                    <a:pt x="5" y="64"/>
                    <a:pt x="13" y="72"/>
                  </a:cubicBezTo>
                  <a:cubicBezTo>
                    <a:pt x="21" y="81"/>
                    <a:pt x="31" y="85"/>
                    <a:pt x="42" y="85"/>
                  </a:cubicBezTo>
                  <a:cubicBezTo>
                    <a:pt x="55" y="85"/>
                    <a:pt x="64" y="81"/>
                    <a:pt x="72" y="72"/>
                  </a:cubicBezTo>
                  <a:cubicBezTo>
                    <a:pt x="81" y="64"/>
                    <a:pt x="85" y="55"/>
                    <a:pt x="85" y="42"/>
                  </a:cubicBezTo>
                  <a:cubicBezTo>
                    <a:pt x="85" y="31"/>
                    <a:pt x="81" y="21"/>
                    <a:pt x="72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95A5A6"/>
                </a:solidFill>
              </a:endParaRPr>
            </a:p>
          </p:txBody>
        </p:sp>
        <p:sp>
          <p:nvSpPr>
            <p:cNvPr id="3072" name="Freeform 683"/>
            <p:cNvSpPr>
              <a:spLocks/>
            </p:cNvSpPr>
            <p:nvPr/>
          </p:nvSpPr>
          <p:spPr bwMode="auto">
            <a:xfrm>
              <a:off x="2420" y="622"/>
              <a:ext cx="44" cy="44"/>
            </a:xfrm>
            <a:custGeom>
              <a:avLst/>
              <a:gdLst>
                <a:gd name="T0" fmla="*/ 72 w 85"/>
                <a:gd name="T1" fmla="*/ 13 h 85"/>
                <a:gd name="T2" fmla="*/ 42 w 85"/>
                <a:gd name="T3" fmla="*/ 0 h 85"/>
                <a:gd name="T4" fmla="*/ 13 w 85"/>
                <a:gd name="T5" fmla="*/ 13 h 85"/>
                <a:gd name="T6" fmla="*/ 0 w 85"/>
                <a:gd name="T7" fmla="*/ 42 h 85"/>
                <a:gd name="T8" fmla="*/ 13 w 85"/>
                <a:gd name="T9" fmla="*/ 72 h 85"/>
                <a:gd name="T10" fmla="*/ 42 w 85"/>
                <a:gd name="T11" fmla="*/ 85 h 85"/>
                <a:gd name="T12" fmla="*/ 72 w 85"/>
                <a:gd name="T13" fmla="*/ 72 h 85"/>
                <a:gd name="T14" fmla="*/ 85 w 85"/>
                <a:gd name="T15" fmla="*/ 42 h 85"/>
                <a:gd name="T16" fmla="*/ 72 w 85"/>
                <a:gd name="T17" fmla="*/ 1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85">
                  <a:moveTo>
                    <a:pt x="72" y="13"/>
                  </a:moveTo>
                  <a:cubicBezTo>
                    <a:pt x="64" y="5"/>
                    <a:pt x="55" y="0"/>
                    <a:pt x="42" y="0"/>
                  </a:cubicBezTo>
                  <a:cubicBezTo>
                    <a:pt x="31" y="0"/>
                    <a:pt x="21" y="5"/>
                    <a:pt x="13" y="13"/>
                  </a:cubicBezTo>
                  <a:cubicBezTo>
                    <a:pt x="5" y="21"/>
                    <a:pt x="0" y="32"/>
                    <a:pt x="0" y="42"/>
                  </a:cubicBezTo>
                  <a:cubicBezTo>
                    <a:pt x="0" y="55"/>
                    <a:pt x="5" y="64"/>
                    <a:pt x="13" y="72"/>
                  </a:cubicBezTo>
                  <a:cubicBezTo>
                    <a:pt x="21" y="81"/>
                    <a:pt x="31" y="85"/>
                    <a:pt x="42" y="85"/>
                  </a:cubicBezTo>
                  <a:cubicBezTo>
                    <a:pt x="55" y="85"/>
                    <a:pt x="64" y="81"/>
                    <a:pt x="72" y="72"/>
                  </a:cubicBezTo>
                  <a:cubicBezTo>
                    <a:pt x="81" y="64"/>
                    <a:pt x="85" y="55"/>
                    <a:pt x="85" y="42"/>
                  </a:cubicBezTo>
                  <a:cubicBezTo>
                    <a:pt x="85" y="32"/>
                    <a:pt x="81" y="21"/>
                    <a:pt x="72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95A5A6"/>
                </a:solidFill>
              </a:endParaRPr>
            </a:p>
          </p:txBody>
        </p:sp>
        <p:sp>
          <p:nvSpPr>
            <p:cNvPr id="3073" name="Freeform 684"/>
            <p:cNvSpPr>
              <a:spLocks/>
            </p:cNvSpPr>
            <p:nvPr/>
          </p:nvSpPr>
          <p:spPr bwMode="auto">
            <a:xfrm>
              <a:off x="2420" y="690"/>
              <a:ext cx="44" cy="43"/>
            </a:xfrm>
            <a:custGeom>
              <a:avLst/>
              <a:gdLst>
                <a:gd name="T0" fmla="*/ 72 w 85"/>
                <a:gd name="T1" fmla="*/ 13 h 85"/>
                <a:gd name="T2" fmla="*/ 42 w 85"/>
                <a:gd name="T3" fmla="*/ 0 h 85"/>
                <a:gd name="T4" fmla="*/ 13 w 85"/>
                <a:gd name="T5" fmla="*/ 13 h 85"/>
                <a:gd name="T6" fmla="*/ 0 w 85"/>
                <a:gd name="T7" fmla="*/ 42 h 85"/>
                <a:gd name="T8" fmla="*/ 13 w 85"/>
                <a:gd name="T9" fmla="*/ 72 h 85"/>
                <a:gd name="T10" fmla="*/ 42 w 85"/>
                <a:gd name="T11" fmla="*/ 85 h 85"/>
                <a:gd name="T12" fmla="*/ 72 w 85"/>
                <a:gd name="T13" fmla="*/ 72 h 85"/>
                <a:gd name="T14" fmla="*/ 85 w 85"/>
                <a:gd name="T15" fmla="*/ 42 h 85"/>
                <a:gd name="T16" fmla="*/ 72 w 85"/>
                <a:gd name="T17" fmla="*/ 1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85">
                  <a:moveTo>
                    <a:pt x="72" y="13"/>
                  </a:moveTo>
                  <a:cubicBezTo>
                    <a:pt x="64" y="5"/>
                    <a:pt x="55" y="0"/>
                    <a:pt x="42" y="0"/>
                  </a:cubicBezTo>
                  <a:cubicBezTo>
                    <a:pt x="31" y="0"/>
                    <a:pt x="21" y="5"/>
                    <a:pt x="13" y="13"/>
                  </a:cubicBezTo>
                  <a:cubicBezTo>
                    <a:pt x="5" y="21"/>
                    <a:pt x="0" y="32"/>
                    <a:pt x="0" y="42"/>
                  </a:cubicBezTo>
                  <a:cubicBezTo>
                    <a:pt x="0" y="55"/>
                    <a:pt x="5" y="64"/>
                    <a:pt x="13" y="72"/>
                  </a:cubicBezTo>
                  <a:cubicBezTo>
                    <a:pt x="21" y="81"/>
                    <a:pt x="31" y="85"/>
                    <a:pt x="42" y="85"/>
                  </a:cubicBezTo>
                  <a:cubicBezTo>
                    <a:pt x="55" y="85"/>
                    <a:pt x="64" y="81"/>
                    <a:pt x="72" y="72"/>
                  </a:cubicBezTo>
                  <a:cubicBezTo>
                    <a:pt x="81" y="64"/>
                    <a:pt x="85" y="55"/>
                    <a:pt x="85" y="42"/>
                  </a:cubicBezTo>
                  <a:cubicBezTo>
                    <a:pt x="85" y="32"/>
                    <a:pt x="81" y="21"/>
                    <a:pt x="72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95A5A6"/>
                </a:solidFill>
              </a:endParaRPr>
            </a:p>
          </p:txBody>
        </p:sp>
        <p:sp>
          <p:nvSpPr>
            <p:cNvPr id="3075" name="Freeform 685"/>
            <p:cNvSpPr>
              <a:spLocks/>
            </p:cNvSpPr>
            <p:nvPr/>
          </p:nvSpPr>
          <p:spPr bwMode="auto">
            <a:xfrm>
              <a:off x="2420" y="757"/>
              <a:ext cx="44" cy="44"/>
            </a:xfrm>
            <a:custGeom>
              <a:avLst/>
              <a:gdLst>
                <a:gd name="T0" fmla="*/ 72 w 85"/>
                <a:gd name="T1" fmla="*/ 13 h 85"/>
                <a:gd name="T2" fmla="*/ 42 w 85"/>
                <a:gd name="T3" fmla="*/ 0 h 85"/>
                <a:gd name="T4" fmla="*/ 13 w 85"/>
                <a:gd name="T5" fmla="*/ 13 h 85"/>
                <a:gd name="T6" fmla="*/ 0 w 85"/>
                <a:gd name="T7" fmla="*/ 42 h 85"/>
                <a:gd name="T8" fmla="*/ 13 w 85"/>
                <a:gd name="T9" fmla="*/ 72 h 85"/>
                <a:gd name="T10" fmla="*/ 42 w 85"/>
                <a:gd name="T11" fmla="*/ 85 h 85"/>
                <a:gd name="T12" fmla="*/ 72 w 85"/>
                <a:gd name="T13" fmla="*/ 72 h 85"/>
                <a:gd name="T14" fmla="*/ 85 w 85"/>
                <a:gd name="T15" fmla="*/ 42 h 85"/>
                <a:gd name="T16" fmla="*/ 72 w 85"/>
                <a:gd name="T17" fmla="*/ 1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85">
                  <a:moveTo>
                    <a:pt x="72" y="13"/>
                  </a:moveTo>
                  <a:cubicBezTo>
                    <a:pt x="64" y="6"/>
                    <a:pt x="55" y="0"/>
                    <a:pt x="42" y="0"/>
                  </a:cubicBezTo>
                  <a:cubicBezTo>
                    <a:pt x="31" y="0"/>
                    <a:pt x="21" y="6"/>
                    <a:pt x="13" y="13"/>
                  </a:cubicBezTo>
                  <a:cubicBezTo>
                    <a:pt x="5" y="21"/>
                    <a:pt x="0" y="32"/>
                    <a:pt x="0" y="42"/>
                  </a:cubicBezTo>
                  <a:cubicBezTo>
                    <a:pt x="0" y="55"/>
                    <a:pt x="5" y="65"/>
                    <a:pt x="13" y="72"/>
                  </a:cubicBezTo>
                  <a:cubicBezTo>
                    <a:pt x="21" y="82"/>
                    <a:pt x="31" y="85"/>
                    <a:pt x="42" y="85"/>
                  </a:cubicBezTo>
                  <a:cubicBezTo>
                    <a:pt x="55" y="85"/>
                    <a:pt x="64" y="82"/>
                    <a:pt x="72" y="72"/>
                  </a:cubicBezTo>
                  <a:cubicBezTo>
                    <a:pt x="81" y="65"/>
                    <a:pt x="85" y="55"/>
                    <a:pt x="85" y="42"/>
                  </a:cubicBezTo>
                  <a:cubicBezTo>
                    <a:pt x="85" y="32"/>
                    <a:pt x="81" y="21"/>
                    <a:pt x="72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95A5A6"/>
                </a:solidFill>
              </a:endParaRPr>
            </a:p>
          </p:txBody>
        </p:sp>
        <p:sp>
          <p:nvSpPr>
            <p:cNvPr id="3076" name="Freeform 686"/>
            <p:cNvSpPr>
              <a:spLocks/>
            </p:cNvSpPr>
            <p:nvPr/>
          </p:nvSpPr>
          <p:spPr bwMode="auto">
            <a:xfrm>
              <a:off x="2420" y="824"/>
              <a:ext cx="44" cy="44"/>
            </a:xfrm>
            <a:custGeom>
              <a:avLst/>
              <a:gdLst>
                <a:gd name="T0" fmla="*/ 72 w 85"/>
                <a:gd name="T1" fmla="*/ 14 h 86"/>
                <a:gd name="T2" fmla="*/ 42 w 85"/>
                <a:gd name="T3" fmla="*/ 0 h 86"/>
                <a:gd name="T4" fmla="*/ 13 w 85"/>
                <a:gd name="T5" fmla="*/ 14 h 86"/>
                <a:gd name="T6" fmla="*/ 0 w 85"/>
                <a:gd name="T7" fmla="*/ 42 h 86"/>
                <a:gd name="T8" fmla="*/ 13 w 85"/>
                <a:gd name="T9" fmla="*/ 73 h 86"/>
                <a:gd name="T10" fmla="*/ 42 w 85"/>
                <a:gd name="T11" fmla="*/ 86 h 86"/>
                <a:gd name="T12" fmla="*/ 72 w 85"/>
                <a:gd name="T13" fmla="*/ 73 h 86"/>
                <a:gd name="T14" fmla="*/ 85 w 85"/>
                <a:gd name="T15" fmla="*/ 42 h 86"/>
                <a:gd name="T16" fmla="*/ 72 w 85"/>
                <a:gd name="T1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86">
                  <a:moveTo>
                    <a:pt x="72" y="14"/>
                  </a:moveTo>
                  <a:cubicBezTo>
                    <a:pt x="64" y="6"/>
                    <a:pt x="55" y="0"/>
                    <a:pt x="42" y="0"/>
                  </a:cubicBezTo>
                  <a:cubicBezTo>
                    <a:pt x="31" y="0"/>
                    <a:pt x="21" y="6"/>
                    <a:pt x="13" y="14"/>
                  </a:cubicBezTo>
                  <a:cubicBezTo>
                    <a:pt x="5" y="21"/>
                    <a:pt x="0" y="32"/>
                    <a:pt x="0" y="42"/>
                  </a:cubicBezTo>
                  <a:cubicBezTo>
                    <a:pt x="0" y="55"/>
                    <a:pt x="5" y="65"/>
                    <a:pt x="13" y="73"/>
                  </a:cubicBezTo>
                  <a:cubicBezTo>
                    <a:pt x="21" y="82"/>
                    <a:pt x="31" y="86"/>
                    <a:pt x="42" y="86"/>
                  </a:cubicBezTo>
                  <a:cubicBezTo>
                    <a:pt x="55" y="86"/>
                    <a:pt x="64" y="82"/>
                    <a:pt x="72" y="73"/>
                  </a:cubicBezTo>
                  <a:cubicBezTo>
                    <a:pt x="81" y="65"/>
                    <a:pt x="85" y="55"/>
                    <a:pt x="85" y="42"/>
                  </a:cubicBezTo>
                  <a:cubicBezTo>
                    <a:pt x="85" y="32"/>
                    <a:pt x="81" y="21"/>
                    <a:pt x="72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95A5A6"/>
                </a:solidFill>
              </a:endParaRPr>
            </a:p>
          </p:txBody>
        </p:sp>
        <p:sp>
          <p:nvSpPr>
            <p:cNvPr id="3077" name="Freeform 687"/>
            <p:cNvSpPr>
              <a:spLocks/>
            </p:cNvSpPr>
            <p:nvPr/>
          </p:nvSpPr>
          <p:spPr bwMode="auto">
            <a:xfrm>
              <a:off x="2420" y="892"/>
              <a:ext cx="44" cy="44"/>
            </a:xfrm>
            <a:custGeom>
              <a:avLst/>
              <a:gdLst>
                <a:gd name="T0" fmla="*/ 72 w 85"/>
                <a:gd name="T1" fmla="*/ 14 h 86"/>
                <a:gd name="T2" fmla="*/ 42 w 85"/>
                <a:gd name="T3" fmla="*/ 0 h 86"/>
                <a:gd name="T4" fmla="*/ 13 w 85"/>
                <a:gd name="T5" fmla="*/ 14 h 86"/>
                <a:gd name="T6" fmla="*/ 0 w 85"/>
                <a:gd name="T7" fmla="*/ 42 h 86"/>
                <a:gd name="T8" fmla="*/ 13 w 85"/>
                <a:gd name="T9" fmla="*/ 73 h 86"/>
                <a:gd name="T10" fmla="*/ 42 w 85"/>
                <a:gd name="T11" fmla="*/ 86 h 86"/>
                <a:gd name="T12" fmla="*/ 72 w 85"/>
                <a:gd name="T13" fmla="*/ 73 h 86"/>
                <a:gd name="T14" fmla="*/ 85 w 85"/>
                <a:gd name="T15" fmla="*/ 42 h 86"/>
                <a:gd name="T16" fmla="*/ 72 w 85"/>
                <a:gd name="T1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86">
                  <a:moveTo>
                    <a:pt x="72" y="14"/>
                  </a:moveTo>
                  <a:cubicBezTo>
                    <a:pt x="64" y="6"/>
                    <a:pt x="55" y="0"/>
                    <a:pt x="42" y="0"/>
                  </a:cubicBezTo>
                  <a:cubicBezTo>
                    <a:pt x="31" y="0"/>
                    <a:pt x="21" y="6"/>
                    <a:pt x="13" y="14"/>
                  </a:cubicBezTo>
                  <a:cubicBezTo>
                    <a:pt x="5" y="21"/>
                    <a:pt x="0" y="32"/>
                    <a:pt x="0" y="42"/>
                  </a:cubicBezTo>
                  <a:cubicBezTo>
                    <a:pt x="0" y="56"/>
                    <a:pt x="5" y="65"/>
                    <a:pt x="13" y="73"/>
                  </a:cubicBezTo>
                  <a:cubicBezTo>
                    <a:pt x="21" y="82"/>
                    <a:pt x="31" y="86"/>
                    <a:pt x="42" y="86"/>
                  </a:cubicBezTo>
                  <a:cubicBezTo>
                    <a:pt x="55" y="86"/>
                    <a:pt x="64" y="82"/>
                    <a:pt x="72" y="73"/>
                  </a:cubicBezTo>
                  <a:cubicBezTo>
                    <a:pt x="81" y="65"/>
                    <a:pt x="85" y="56"/>
                    <a:pt x="85" y="42"/>
                  </a:cubicBezTo>
                  <a:cubicBezTo>
                    <a:pt x="85" y="32"/>
                    <a:pt x="81" y="21"/>
                    <a:pt x="72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95A5A6"/>
                </a:solidFill>
              </a:endParaRPr>
            </a:p>
          </p:txBody>
        </p:sp>
        <p:sp>
          <p:nvSpPr>
            <p:cNvPr id="3078" name="Freeform 688"/>
            <p:cNvSpPr>
              <a:spLocks/>
            </p:cNvSpPr>
            <p:nvPr/>
          </p:nvSpPr>
          <p:spPr bwMode="auto">
            <a:xfrm>
              <a:off x="2218" y="488"/>
              <a:ext cx="44" cy="43"/>
            </a:xfrm>
            <a:custGeom>
              <a:avLst/>
              <a:gdLst>
                <a:gd name="T0" fmla="*/ 73 w 86"/>
                <a:gd name="T1" fmla="*/ 13 h 85"/>
                <a:gd name="T2" fmla="*/ 42 w 86"/>
                <a:gd name="T3" fmla="*/ 0 h 85"/>
                <a:gd name="T4" fmla="*/ 13 w 86"/>
                <a:gd name="T5" fmla="*/ 13 h 85"/>
                <a:gd name="T6" fmla="*/ 0 w 86"/>
                <a:gd name="T7" fmla="*/ 42 h 85"/>
                <a:gd name="T8" fmla="*/ 13 w 86"/>
                <a:gd name="T9" fmla="*/ 72 h 85"/>
                <a:gd name="T10" fmla="*/ 42 w 86"/>
                <a:gd name="T11" fmla="*/ 85 h 85"/>
                <a:gd name="T12" fmla="*/ 73 w 86"/>
                <a:gd name="T13" fmla="*/ 72 h 85"/>
                <a:gd name="T14" fmla="*/ 86 w 86"/>
                <a:gd name="T15" fmla="*/ 42 h 85"/>
                <a:gd name="T16" fmla="*/ 73 w 86"/>
                <a:gd name="T17" fmla="*/ 1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" h="85">
                  <a:moveTo>
                    <a:pt x="73" y="13"/>
                  </a:moveTo>
                  <a:cubicBezTo>
                    <a:pt x="65" y="5"/>
                    <a:pt x="56" y="0"/>
                    <a:pt x="42" y="0"/>
                  </a:cubicBezTo>
                  <a:cubicBezTo>
                    <a:pt x="32" y="0"/>
                    <a:pt x="21" y="5"/>
                    <a:pt x="13" y="13"/>
                  </a:cubicBezTo>
                  <a:cubicBezTo>
                    <a:pt x="6" y="21"/>
                    <a:pt x="0" y="31"/>
                    <a:pt x="0" y="42"/>
                  </a:cubicBezTo>
                  <a:cubicBezTo>
                    <a:pt x="0" y="55"/>
                    <a:pt x="6" y="64"/>
                    <a:pt x="13" y="72"/>
                  </a:cubicBezTo>
                  <a:cubicBezTo>
                    <a:pt x="21" y="81"/>
                    <a:pt x="32" y="85"/>
                    <a:pt x="42" y="85"/>
                  </a:cubicBezTo>
                  <a:cubicBezTo>
                    <a:pt x="56" y="85"/>
                    <a:pt x="65" y="81"/>
                    <a:pt x="73" y="72"/>
                  </a:cubicBezTo>
                  <a:cubicBezTo>
                    <a:pt x="82" y="64"/>
                    <a:pt x="86" y="55"/>
                    <a:pt x="86" y="42"/>
                  </a:cubicBezTo>
                  <a:cubicBezTo>
                    <a:pt x="86" y="31"/>
                    <a:pt x="82" y="21"/>
                    <a:pt x="73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95A5A6"/>
                </a:solidFill>
              </a:endParaRPr>
            </a:p>
          </p:txBody>
        </p:sp>
        <p:sp>
          <p:nvSpPr>
            <p:cNvPr id="3079" name="Freeform 689"/>
            <p:cNvSpPr>
              <a:spLocks/>
            </p:cNvSpPr>
            <p:nvPr/>
          </p:nvSpPr>
          <p:spPr bwMode="auto">
            <a:xfrm>
              <a:off x="2218" y="555"/>
              <a:ext cx="44" cy="44"/>
            </a:xfrm>
            <a:custGeom>
              <a:avLst/>
              <a:gdLst>
                <a:gd name="T0" fmla="*/ 73 w 86"/>
                <a:gd name="T1" fmla="*/ 13 h 85"/>
                <a:gd name="T2" fmla="*/ 42 w 86"/>
                <a:gd name="T3" fmla="*/ 0 h 85"/>
                <a:gd name="T4" fmla="*/ 13 w 86"/>
                <a:gd name="T5" fmla="*/ 13 h 85"/>
                <a:gd name="T6" fmla="*/ 0 w 86"/>
                <a:gd name="T7" fmla="*/ 42 h 85"/>
                <a:gd name="T8" fmla="*/ 13 w 86"/>
                <a:gd name="T9" fmla="*/ 72 h 85"/>
                <a:gd name="T10" fmla="*/ 42 w 86"/>
                <a:gd name="T11" fmla="*/ 85 h 85"/>
                <a:gd name="T12" fmla="*/ 73 w 86"/>
                <a:gd name="T13" fmla="*/ 72 h 85"/>
                <a:gd name="T14" fmla="*/ 86 w 86"/>
                <a:gd name="T15" fmla="*/ 42 h 85"/>
                <a:gd name="T16" fmla="*/ 73 w 86"/>
                <a:gd name="T17" fmla="*/ 1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" h="85">
                  <a:moveTo>
                    <a:pt x="73" y="13"/>
                  </a:moveTo>
                  <a:cubicBezTo>
                    <a:pt x="65" y="5"/>
                    <a:pt x="56" y="0"/>
                    <a:pt x="42" y="0"/>
                  </a:cubicBezTo>
                  <a:cubicBezTo>
                    <a:pt x="32" y="0"/>
                    <a:pt x="21" y="5"/>
                    <a:pt x="13" y="13"/>
                  </a:cubicBezTo>
                  <a:cubicBezTo>
                    <a:pt x="6" y="21"/>
                    <a:pt x="0" y="31"/>
                    <a:pt x="0" y="42"/>
                  </a:cubicBezTo>
                  <a:cubicBezTo>
                    <a:pt x="0" y="55"/>
                    <a:pt x="6" y="64"/>
                    <a:pt x="13" y="72"/>
                  </a:cubicBezTo>
                  <a:cubicBezTo>
                    <a:pt x="21" y="81"/>
                    <a:pt x="32" y="85"/>
                    <a:pt x="42" y="85"/>
                  </a:cubicBezTo>
                  <a:cubicBezTo>
                    <a:pt x="56" y="85"/>
                    <a:pt x="65" y="81"/>
                    <a:pt x="73" y="72"/>
                  </a:cubicBezTo>
                  <a:cubicBezTo>
                    <a:pt x="82" y="64"/>
                    <a:pt x="86" y="55"/>
                    <a:pt x="86" y="42"/>
                  </a:cubicBezTo>
                  <a:cubicBezTo>
                    <a:pt x="86" y="31"/>
                    <a:pt x="82" y="21"/>
                    <a:pt x="73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95A5A6"/>
                </a:solidFill>
              </a:endParaRPr>
            </a:p>
          </p:txBody>
        </p:sp>
        <p:sp>
          <p:nvSpPr>
            <p:cNvPr id="3080" name="Freeform 690"/>
            <p:cNvSpPr>
              <a:spLocks/>
            </p:cNvSpPr>
            <p:nvPr/>
          </p:nvSpPr>
          <p:spPr bwMode="auto">
            <a:xfrm>
              <a:off x="2286" y="488"/>
              <a:ext cx="43" cy="43"/>
            </a:xfrm>
            <a:custGeom>
              <a:avLst/>
              <a:gdLst>
                <a:gd name="T0" fmla="*/ 72 w 85"/>
                <a:gd name="T1" fmla="*/ 13 h 85"/>
                <a:gd name="T2" fmla="*/ 41 w 85"/>
                <a:gd name="T3" fmla="*/ 0 h 85"/>
                <a:gd name="T4" fmla="*/ 13 w 85"/>
                <a:gd name="T5" fmla="*/ 13 h 85"/>
                <a:gd name="T6" fmla="*/ 0 w 85"/>
                <a:gd name="T7" fmla="*/ 42 h 85"/>
                <a:gd name="T8" fmla="*/ 13 w 85"/>
                <a:gd name="T9" fmla="*/ 72 h 85"/>
                <a:gd name="T10" fmla="*/ 41 w 85"/>
                <a:gd name="T11" fmla="*/ 85 h 85"/>
                <a:gd name="T12" fmla="*/ 72 w 85"/>
                <a:gd name="T13" fmla="*/ 72 h 85"/>
                <a:gd name="T14" fmla="*/ 85 w 85"/>
                <a:gd name="T15" fmla="*/ 42 h 85"/>
                <a:gd name="T16" fmla="*/ 72 w 85"/>
                <a:gd name="T17" fmla="*/ 1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85">
                  <a:moveTo>
                    <a:pt x="72" y="13"/>
                  </a:moveTo>
                  <a:cubicBezTo>
                    <a:pt x="64" y="5"/>
                    <a:pt x="55" y="0"/>
                    <a:pt x="41" y="0"/>
                  </a:cubicBezTo>
                  <a:cubicBezTo>
                    <a:pt x="31" y="0"/>
                    <a:pt x="20" y="5"/>
                    <a:pt x="13" y="13"/>
                  </a:cubicBezTo>
                  <a:cubicBezTo>
                    <a:pt x="5" y="21"/>
                    <a:pt x="0" y="31"/>
                    <a:pt x="0" y="42"/>
                  </a:cubicBezTo>
                  <a:cubicBezTo>
                    <a:pt x="0" y="55"/>
                    <a:pt x="5" y="64"/>
                    <a:pt x="13" y="72"/>
                  </a:cubicBezTo>
                  <a:cubicBezTo>
                    <a:pt x="20" y="81"/>
                    <a:pt x="31" y="85"/>
                    <a:pt x="41" y="85"/>
                  </a:cubicBezTo>
                  <a:cubicBezTo>
                    <a:pt x="55" y="85"/>
                    <a:pt x="64" y="81"/>
                    <a:pt x="72" y="72"/>
                  </a:cubicBezTo>
                  <a:cubicBezTo>
                    <a:pt x="81" y="64"/>
                    <a:pt x="85" y="55"/>
                    <a:pt x="85" y="42"/>
                  </a:cubicBezTo>
                  <a:cubicBezTo>
                    <a:pt x="85" y="31"/>
                    <a:pt x="81" y="21"/>
                    <a:pt x="72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95A5A6"/>
                </a:solidFill>
              </a:endParaRPr>
            </a:p>
          </p:txBody>
        </p:sp>
        <p:sp>
          <p:nvSpPr>
            <p:cNvPr id="3081" name="Freeform 691"/>
            <p:cNvSpPr>
              <a:spLocks/>
            </p:cNvSpPr>
            <p:nvPr/>
          </p:nvSpPr>
          <p:spPr bwMode="auto">
            <a:xfrm>
              <a:off x="2286" y="555"/>
              <a:ext cx="43" cy="44"/>
            </a:xfrm>
            <a:custGeom>
              <a:avLst/>
              <a:gdLst>
                <a:gd name="T0" fmla="*/ 72 w 85"/>
                <a:gd name="T1" fmla="*/ 13 h 85"/>
                <a:gd name="T2" fmla="*/ 41 w 85"/>
                <a:gd name="T3" fmla="*/ 0 h 85"/>
                <a:gd name="T4" fmla="*/ 13 w 85"/>
                <a:gd name="T5" fmla="*/ 13 h 85"/>
                <a:gd name="T6" fmla="*/ 0 w 85"/>
                <a:gd name="T7" fmla="*/ 42 h 85"/>
                <a:gd name="T8" fmla="*/ 13 w 85"/>
                <a:gd name="T9" fmla="*/ 72 h 85"/>
                <a:gd name="T10" fmla="*/ 41 w 85"/>
                <a:gd name="T11" fmla="*/ 85 h 85"/>
                <a:gd name="T12" fmla="*/ 72 w 85"/>
                <a:gd name="T13" fmla="*/ 72 h 85"/>
                <a:gd name="T14" fmla="*/ 85 w 85"/>
                <a:gd name="T15" fmla="*/ 42 h 85"/>
                <a:gd name="T16" fmla="*/ 72 w 85"/>
                <a:gd name="T17" fmla="*/ 1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85">
                  <a:moveTo>
                    <a:pt x="72" y="13"/>
                  </a:moveTo>
                  <a:cubicBezTo>
                    <a:pt x="64" y="5"/>
                    <a:pt x="55" y="0"/>
                    <a:pt x="41" y="0"/>
                  </a:cubicBezTo>
                  <a:cubicBezTo>
                    <a:pt x="31" y="0"/>
                    <a:pt x="20" y="5"/>
                    <a:pt x="13" y="13"/>
                  </a:cubicBezTo>
                  <a:cubicBezTo>
                    <a:pt x="5" y="21"/>
                    <a:pt x="0" y="31"/>
                    <a:pt x="0" y="42"/>
                  </a:cubicBezTo>
                  <a:cubicBezTo>
                    <a:pt x="0" y="55"/>
                    <a:pt x="5" y="64"/>
                    <a:pt x="13" y="72"/>
                  </a:cubicBezTo>
                  <a:cubicBezTo>
                    <a:pt x="20" y="81"/>
                    <a:pt x="31" y="85"/>
                    <a:pt x="41" y="85"/>
                  </a:cubicBezTo>
                  <a:cubicBezTo>
                    <a:pt x="55" y="85"/>
                    <a:pt x="64" y="81"/>
                    <a:pt x="72" y="72"/>
                  </a:cubicBezTo>
                  <a:cubicBezTo>
                    <a:pt x="81" y="64"/>
                    <a:pt x="85" y="55"/>
                    <a:pt x="85" y="42"/>
                  </a:cubicBezTo>
                  <a:cubicBezTo>
                    <a:pt x="85" y="31"/>
                    <a:pt x="81" y="21"/>
                    <a:pt x="72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95A5A6"/>
                </a:solidFill>
              </a:endParaRPr>
            </a:p>
          </p:txBody>
        </p:sp>
        <p:sp>
          <p:nvSpPr>
            <p:cNvPr id="3082" name="Freeform 692"/>
            <p:cNvSpPr>
              <a:spLocks/>
            </p:cNvSpPr>
            <p:nvPr/>
          </p:nvSpPr>
          <p:spPr bwMode="auto">
            <a:xfrm>
              <a:off x="2353" y="488"/>
              <a:ext cx="44" cy="43"/>
            </a:xfrm>
            <a:custGeom>
              <a:avLst/>
              <a:gdLst>
                <a:gd name="T0" fmla="*/ 72 w 85"/>
                <a:gd name="T1" fmla="*/ 13 h 85"/>
                <a:gd name="T2" fmla="*/ 42 w 85"/>
                <a:gd name="T3" fmla="*/ 0 h 85"/>
                <a:gd name="T4" fmla="*/ 13 w 85"/>
                <a:gd name="T5" fmla="*/ 13 h 85"/>
                <a:gd name="T6" fmla="*/ 0 w 85"/>
                <a:gd name="T7" fmla="*/ 42 h 85"/>
                <a:gd name="T8" fmla="*/ 13 w 85"/>
                <a:gd name="T9" fmla="*/ 72 h 85"/>
                <a:gd name="T10" fmla="*/ 42 w 85"/>
                <a:gd name="T11" fmla="*/ 85 h 85"/>
                <a:gd name="T12" fmla="*/ 72 w 85"/>
                <a:gd name="T13" fmla="*/ 72 h 85"/>
                <a:gd name="T14" fmla="*/ 85 w 85"/>
                <a:gd name="T15" fmla="*/ 42 h 85"/>
                <a:gd name="T16" fmla="*/ 72 w 85"/>
                <a:gd name="T17" fmla="*/ 1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85">
                  <a:moveTo>
                    <a:pt x="72" y="13"/>
                  </a:moveTo>
                  <a:cubicBezTo>
                    <a:pt x="64" y="5"/>
                    <a:pt x="55" y="0"/>
                    <a:pt x="42" y="0"/>
                  </a:cubicBezTo>
                  <a:cubicBezTo>
                    <a:pt x="31" y="0"/>
                    <a:pt x="21" y="5"/>
                    <a:pt x="13" y="13"/>
                  </a:cubicBezTo>
                  <a:cubicBezTo>
                    <a:pt x="5" y="21"/>
                    <a:pt x="0" y="31"/>
                    <a:pt x="0" y="42"/>
                  </a:cubicBezTo>
                  <a:cubicBezTo>
                    <a:pt x="0" y="55"/>
                    <a:pt x="5" y="64"/>
                    <a:pt x="13" y="72"/>
                  </a:cubicBezTo>
                  <a:cubicBezTo>
                    <a:pt x="21" y="81"/>
                    <a:pt x="31" y="85"/>
                    <a:pt x="42" y="85"/>
                  </a:cubicBezTo>
                  <a:cubicBezTo>
                    <a:pt x="55" y="85"/>
                    <a:pt x="64" y="81"/>
                    <a:pt x="72" y="72"/>
                  </a:cubicBezTo>
                  <a:cubicBezTo>
                    <a:pt x="81" y="64"/>
                    <a:pt x="85" y="55"/>
                    <a:pt x="85" y="42"/>
                  </a:cubicBezTo>
                  <a:cubicBezTo>
                    <a:pt x="85" y="31"/>
                    <a:pt x="81" y="21"/>
                    <a:pt x="72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95A5A6"/>
                </a:solidFill>
              </a:endParaRPr>
            </a:p>
          </p:txBody>
        </p:sp>
        <p:sp>
          <p:nvSpPr>
            <p:cNvPr id="3083" name="Freeform 693"/>
            <p:cNvSpPr>
              <a:spLocks/>
            </p:cNvSpPr>
            <p:nvPr/>
          </p:nvSpPr>
          <p:spPr bwMode="auto">
            <a:xfrm>
              <a:off x="2353" y="555"/>
              <a:ext cx="44" cy="44"/>
            </a:xfrm>
            <a:custGeom>
              <a:avLst/>
              <a:gdLst>
                <a:gd name="T0" fmla="*/ 72 w 85"/>
                <a:gd name="T1" fmla="*/ 13 h 85"/>
                <a:gd name="T2" fmla="*/ 42 w 85"/>
                <a:gd name="T3" fmla="*/ 0 h 85"/>
                <a:gd name="T4" fmla="*/ 13 w 85"/>
                <a:gd name="T5" fmla="*/ 13 h 85"/>
                <a:gd name="T6" fmla="*/ 0 w 85"/>
                <a:gd name="T7" fmla="*/ 42 h 85"/>
                <a:gd name="T8" fmla="*/ 13 w 85"/>
                <a:gd name="T9" fmla="*/ 72 h 85"/>
                <a:gd name="T10" fmla="*/ 42 w 85"/>
                <a:gd name="T11" fmla="*/ 85 h 85"/>
                <a:gd name="T12" fmla="*/ 72 w 85"/>
                <a:gd name="T13" fmla="*/ 72 h 85"/>
                <a:gd name="T14" fmla="*/ 85 w 85"/>
                <a:gd name="T15" fmla="*/ 42 h 85"/>
                <a:gd name="T16" fmla="*/ 72 w 85"/>
                <a:gd name="T17" fmla="*/ 1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85">
                  <a:moveTo>
                    <a:pt x="72" y="13"/>
                  </a:moveTo>
                  <a:cubicBezTo>
                    <a:pt x="64" y="5"/>
                    <a:pt x="55" y="0"/>
                    <a:pt x="42" y="0"/>
                  </a:cubicBezTo>
                  <a:cubicBezTo>
                    <a:pt x="31" y="0"/>
                    <a:pt x="21" y="5"/>
                    <a:pt x="13" y="13"/>
                  </a:cubicBezTo>
                  <a:cubicBezTo>
                    <a:pt x="5" y="21"/>
                    <a:pt x="0" y="31"/>
                    <a:pt x="0" y="42"/>
                  </a:cubicBezTo>
                  <a:cubicBezTo>
                    <a:pt x="0" y="55"/>
                    <a:pt x="5" y="64"/>
                    <a:pt x="13" y="72"/>
                  </a:cubicBezTo>
                  <a:cubicBezTo>
                    <a:pt x="21" y="81"/>
                    <a:pt x="31" y="85"/>
                    <a:pt x="42" y="85"/>
                  </a:cubicBezTo>
                  <a:cubicBezTo>
                    <a:pt x="55" y="85"/>
                    <a:pt x="64" y="81"/>
                    <a:pt x="72" y="72"/>
                  </a:cubicBezTo>
                  <a:cubicBezTo>
                    <a:pt x="81" y="64"/>
                    <a:pt x="85" y="55"/>
                    <a:pt x="85" y="42"/>
                  </a:cubicBezTo>
                  <a:cubicBezTo>
                    <a:pt x="85" y="31"/>
                    <a:pt x="81" y="21"/>
                    <a:pt x="72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95A5A6"/>
                </a:solidFill>
              </a:endParaRPr>
            </a:p>
          </p:txBody>
        </p:sp>
        <p:sp>
          <p:nvSpPr>
            <p:cNvPr id="3084" name="Freeform 694"/>
            <p:cNvSpPr>
              <a:spLocks/>
            </p:cNvSpPr>
            <p:nvPr/>
          </p:nvSpPr>
          <p:spPr bwMode="auto">
            <a:xfrm>
              <a:off x="2420" y="555"/>
              <a:ext cx="44" cy="44"/>
            </a:xfrm>
            <a:custGeom>
              <a:avLst/>
              <a:gdLst>
                <a:gd name="T0" fmla="*/ 72 w 85"/>
                <a:gd name="T1" fmla="*/ 13 h 85"/>
                <a:gd name="T2" fmla="*/ 42 w 85"/>
                <a:gd name="T3" fmla="*/ 0 h 85"/>
                <a:gd name="T4" fmla="*/ 13 w 85"/>
                <a:gd name="T5" fmla="*/ 13 h 85"/>
                <a:gd name="T6" fmla="*/ 0 w 85"/>
                <a:gd name="T7" fmla="*/ 42 h 85"/>
                <a:gd name="T8" fmla="*/ 13 w 85"/>
                <a:gd name="T9" fmla="*/ 72 h 85"/>
                <a:gd name="T10" fmla="*/ 42 w 85"/>
                <a:gd name="T11" fmla="*/ 85 h 85"/>
                <a:gd name="T12" fmla="*/ 72 w 85"/>
                <a:gd name="T13" fmla="*/ 72 h 85"/>
                <a:gd name="T14" fmla="*/ 85 w 85"/>
                <a:gd name="T15" fmla="*/ 42 h 85"/>
                <a:gd name="T16" fmla="*/ 72 w 85"/>
                <a:gd name="T17" fmla="*/ 1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85">
                  <a:moveTo>
                    <a:pt x="72" y="13"/>
                  </a:moveTo>
                  <a:cubicBezTo>
                    <a:pt x="64" y="5"/>
                    <a:pt x="55" y="0"/>
                    <a:pt x="42" y="0"/>
                  </a:cubicBezTo>
                  <a:cubicBezTo>
                    <a:pt x="31" y="0"/>
                    <a:pt x="21" y="5"/>
                    <a:pt x="13" y="13"/>
                  </a:cubicBezTo>
                  <a:cubicBezTo>
                    <a:pt x="5" y="21"/>
                    <a:pt x="0" y="31"/>
                    <a:pt x="0" y="42"/>
                  </a:cubicBezTo>
                  <a:cubicBezTo>
                    <a:pt x="0" y="55"/>
                    <a:pt x="5" y="64"/>
                    <a:pt x="13" y="72"/>
                  </a:cubicBezTo>
                  <a:cubicBezTo>
                    <a:pt x="21" y="81"/>
                    <a:pt x="31" y="85"/>
                    <a:pt x="42" y="85"/>
                  </a:cubicBezTo>
                  <a:cubicBezTo>
                    <a:pt x="55" y="85"/>
                    <a:pt x="64" y="81"/>
                    <a:pt x="72" y="72"/>
                  </a:cubicBezTo>
                  <a:cubicBezTo>
                    <a:pt x="81" y="64"/>
                    <a:pt x="85" y="55"/>
                    <a:pt x="85" y="42"/>
                  </a:cubicBezTo>
                  <a:cubicBezTo>
                    <a:pt x="85" y="31"/>
                    <a:pt x="81" y="21"/>
                    <a:pt x="72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95A5A6"/>
                </a:solidFill>
              </a:endParaRPr>
            </a:p>
          </p:txBody>
        </p:sp>
        <p:sp>
          <p:nvSpPr>
            <p:cNvPr id="3085" name="Freeform 695"/>
            <p:cNvSpPr>
              <a:spLocks/>
            </p:cNvSpPr>
            <p:nvPr/>
          </p:nvSpPr>
          <p:spPr bwMode="auto">
            <a:xfrm>
              <a:off x="2083" y="622"/>
              <a:ext cx="44" cy="44"/>
            </a:xfrm>
            <a:custGeom>
              <a:avLst/>
              <a:gdLst>
                <a:gd name="T0" fmla="*/ 72 w 85"/>
                <a:gd name="T1" fmla="*/ 13 h 85"/>
                <a:gd name="T2" fmla="*/ 42 w 85"/>
                <a:gd name="T3" fmla="*/ 0 h 85"/>
                <a:gd name="T4" fmla="*/ 13 w 85"/>
                <a:gd name="T5" fmla="*/ 13 h 85"/>
                <a:gd name="T6" fmla="*/ 0 w 85"/>
                <a:gd name="T7" fmla="*/ 42 h 85"/>
                <a:gd name="T8" fmla="*/ 13 w 85"/>
                <a:gd name="T9" fmla="*/ 72 h 85"/>
                <a:gd name="T10" fmla="*/ 42 w 85"/>
                <a:gd name="T11" fmla="*/ 85 h 85"/>
                <a:gd name="T12" fmla="*/ 72 w 85"/>
                <a:gd name="T13" fmla="*/ 72 h 85"/>
                <a:gd name="T14" fmla="*/ 85 w 85"/>
                <a:gd name="T15" fmla="*/ 42 h 85"/>
                <a:gd name="T16" fmla="*/ 72 w 85"/>
                <a:gd name="T17" fmla="*/ 1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85">
                  <a:moveTo>
                    <a:pt x="72" y="13"/>
                  </a:moveTo>
                  <a:cubicBezTo>
                    <a:pt x="64" y="5"/>
                    <a:pt x="55" y="0"/>
                    <a:pt x="42" y="0"/>
                  </a:cubicBezTo>
                  <a:cubicBezTo>
                    <a:pt x="32" y="0"/>
                    <a:pt x="21" y="5"/>
                    <a:pt x="13" y="13"/>
                  </a:cubicBezTo>
                  <a:cubicBezTo>
                    <a:pt x="5" y="21"/>
                    <a:pt x="0" y="32"/>
                    <a:pt x="0" y="42"/>
                  </a:cubicBezTo>
                  <a:cubicBezTo>
                    <a:pt x="0" y="55"/>
                    <a:pt x="5" y="64"/>
                    <a:pt x="13" y="72"/>
                  </a:cubicBezTo>
                  <a:cubicBezTo>
                    <a:pt x="21" y="81"/>
                    <a:pt x="32" y="85"/>
                    <a:pt x="42" y="85"/>
                  </a:cubicBezTo>
                  <a:cubicBezTo>
                    <a:pt x="55" y="85"/>
                    <a:pt x="64" y="81"/>
                    <a:pt x="72" y="72"/>
                  </a:cubicBezTo>
                  <a:cubicBezTo>
                    <a:pt x="82" y="64"/>
                    <a:pt x="85" y="55"/>
                    <a:pt x="85" y="42"/>
                  </a:cubicBezTo>
                  <a:cubicBezTo>
                    <a:pt x="85" y="32"/>
                    <a:pt x="82" y="21"/>
                    <a:pt x="72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95A5A6"/>
                </a:solidFill>
              </a:endParaRPr>
            </a:p>
          </p:txBody>
        </p:sp>
        <p:sp>
          <p:nvSpPr>
            <p:cNvPr id="3086" name="Freeform 696"/>
            <p:cNvSpPr>
              <a:spLocks/>
            </p:cNvSpPr>
            <p:nvPr/>
          </p:nvSpPr>
          <p:spPr bwMode="auto">
            <a:xfrm>
              <a:off x="2083" y="690"/>
              <a:ext cx="44" cy="43"/>
            </a:xfrm>
            <a:custGeom>
              <a:avLst/>
              <a:gdLst>
                <a:gd name="T0" fmla="*/ 72 w 85"/>
                <a:gd name="T1" fmla="*/ 13 h 85"/>
                <a:gd name="T2" fmla="*/ 42 w 85"/>
                <a:gd name="T3" fmla="*/ 0 h 85"/>
                <a:gd name="T4" fmla="*/ 13 w 85"/>
                <a:gd name="T5" fmla="*/ 13 h 85"/>
                <a:gd name="T6" fmla="*/ 0 w 85"/>
                <a:gd name="T7" fmla="*/ 42 h 85"/>
                <a:gd name="T8" fmla="*/ 13 w 85"/>
                <a:gd name="T9" fmla="*/ 72 h 85"/>
                <a:gd name="T10" fmla="*/ 42 w 85"/>
                <a:gd name="T11" fmla="*/ 85 h 85"/>
                <a:gd name="T12" fmla="*/ 72 w 85"/>
                <a:gd name="T13" fmla="*/ 72 h 85"/>
                <a:gd name="T14" fmla="*/ 85 w 85"/>
                <a:gd name="T15" fmla="*/ 42 h 85"/>
                <a:gd name="T16" fmla="*/ 72 w 85"/>
                <a:gd name="T17" fmla="*/ 1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85">
                  <a:moveTo>
                    <a:pt x="72" y="13"/>
                  </a:moveTo>
                  <a:cubicBezTo>
                    <a:pt x="64" y="5"/>
                    <a:pt x="55" y="0"/>
                    <a:pt x="42" y="0"/>
                  </a:cubicBezTo>
                  <a:cubicBezTo>
                    <a:pt x="32" y="0"/>
                    <a:pt x="21" y="5"/>
                    <a:pt x="13" y="13"/>
                  </a:cubicBezTo>
                  <a:cubicBezTo>
                    <a:pt x="5" y="21"/>
                    <a:pt x="0" y="32"/>
                    <a:pt x="0" y="42"/>
                  </a:cubicBezTo>
                  <a:cubicBezTo>
                    <a:pt x="0" y="55"/>
                    <a:pt x="5" y="64"/>
                    <a:pt x="13" y="72"/>
                  </a:cubicBezTo>
                  <a:cubicBezTo>
                    <a:pt x="21" y="81"/>
                    <a:pt x="32" y="85"/>
                    <a:pt x="42" y="85"/>
                  </a:cubicBezTo>
                  <a:cubicBezTo>
                    <a:pt x="55" y="85"/>
                    <a:pt x="64" y="81"/>
                    <a:pt x="72" y="72"/>
                  </a:cubicBezTo>
                  <a:cubicBezTo>
                    <a:pt x="82" y="64"/>
                    <a:pt x="85" y="55"/>
                    <a:pt x="85" y="42"/>
                  </a:cubicBezTo>
                  <a:cubicBezTo>
                    <a:pt x="85" y="32"/>
                    <a:pt x="82" y="21"/>
                    <a:pt x="72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95A5A6"/>
                </a:solidFill>
              </a:endParaRPr>
            </a:p>
          </p:txBody>
        </p:sp>
        <p:sp>
          <p:nvSpPr>
            <p:cNvPr id="3087" name="Freeform 697"/>
            <p:cNvSpPr>
              <a:spLocks/>
            </p:cNvSpPr>
            <p:nvPr/>
          </p:nvSpPr>
          <p:spPr bwMode="auto">
            <a:xfrm>
              <a:off x="2420" y="959"/>
              <a:ext cx="44" cy="44"/>
            </a:xfrm>
            <a:custGeom>
              <a:avLst/>
              <a:gdLst>
                <a:gd name="T0" fmla="*/ 72 w 85"/>
                <a:gd name="T1" fmla="*/ 13 h 85"/>
                <a:gd name="T2" fmla="*/ 42 w 85"/>
                <a:gd name="T3" fmla="*/ 0 h 85"/>
                <a:gd name="T4" fmla="*/ 13 w 85"/>
                <a:gd name="T5" fmla="*/ 13 h 85"/>
                <a:gd name="T6" fmla="*/ 0 w 85"/>
                <a:gd name="T7" fmla="*/ 42 h 85"/>
                <a:gd name="T8" fmla="*/ 13 w 85"/>
                <a:gd name="T9" fmla="*/ 72 h 85"/>
                <a:gd name="T10" fmla="*/ 42 w 85"/>
                <a:gd name="T11" fmla="*/ 85 h 85"/>
                <a:gd name="T12" fmla="*/ 72 w 85"/>
                <a:gd name="T13" fmla="*/ 72 h 85"/>
                <a:gd name="T14" fmla="*/ 85 w 85"/>
                <a:gd name="T15" fmla="*/ 42 h 85"/>
                <a:gd name="T16" fmla="*/ 72 w 85"/>
                <a:gd name="T17" fmla="*/ 1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85">
                  <a:moveTo>
                    <a:pt x="72" y="13"/>
                  </a:moveTo>
                  <a:cubicBezTo>
                    <a:pt x="64" y="5"/>
                    <a:pt x="55" y="0"/>
                    <a:pt x="42" y="0"/>
                  </a:cubicBezTo>
                  <a:cubicBezTo>
                    <a:pt x="31" y="0"/>
                    <a:pt x="21" y="5"/>
                    <a:pt x="13" y="13"/>
                  </a:cubicBezTo>
                  <a:cubicBezTo>
                    <a:pt x="5" y="21"/>
                    <a:pt x="0" y="31"/>
                    <a:pt x="0" y="42"/>
                  </a:cubicBezTo>
                  <a:cubicBezTo>
                    <a:pt x="0" y="55"/>
                    <a:pt x="5" y="64"/>
                    <a:pt x="13" y="72"/>
                  </a:cubicBezTo>
                  <a:cubicBezTo>
                    <a:pt x="21" y="81"/>
                    <a:pt x="31" y="85"/>
                    <a:pt x="42" y="85"/>
                  </a:cubicBezTo>
                  <a:cubicBezTo>
                    <a:pt x="55" y="85"/>
                    <a:pt x="64" y="81"/>
                    <a:pt x="72" y="72"/>
                  </a:cubicBezTo>
                  <a:cubicBezTo>
                    <a:pt x="81" y="64"/>
                    <a:pt x="85" y="55"/>
                    <a:pt x="85" y="42"/>
                  </a:cubicBezTo>
                  <a:cubicBezTo>
                    <a:pt x="85" y="31"/>
                    <a:pt x="81" y="21"/>
                    <a:pt x="72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95A5A6"/>
                </a:solidFill>
              </a:endParaRPr>
            </a:p>
          </p:txBody>
        </p:sp>
        <p:sp>
          <p:nvSpPr>
            <p:cNvPr id="3088" name="Freeform 698"/>
            <p:cNvSpPr>
              <a:spLocks/>
            </p:cNvSpPr>
            <p:nvPr/>
          </p:nvSpPr>
          <p:spPr bwMode="auto">
            <a:xfrm>
              <a:off x="2488" y="690"/>
              <a:ext cx="43" cy="43"/>
            </a:xfrm>
            <a:custGeom>
              <a:avLst/>
              <a:gdLst>
                <a:gd name="T0" fmla="*/ 72 w 85"/>
                <a:gd name="T1" fmla="*/ 13 h 85"/>
                <a:gd name="T2" fmla="*/ 42 w 85"/>
                <a:gd name="T3" fmla="*/ 0 h 85"/>
                <a:gd name="T4" fmla="*/ 13 w 85"/>
                <a:gd name="T5" fmla="*/ 13 h 85"/>
                <a:gd name="T6" fmla="*/ 0 w 85"/>
                <a:gd name="T7" fmla="*/ 42 h 85"/>
                <a:gd name="T8" fmla="*/ 13 w 85"/>
                <a:gd name="T9" fmla="*/ 72 h 85"/>
                <a:gd name="T10" fmla="*/ 42 w 85"/>
                <a:gd name="T11" fmla="*/ 85 h 85"/>
                <a:gd name="T12" fmla="*/ 72 w 85"/>
                <a:gd name="T13" fmla="*/ 72 h 85"/>
                <a:gd name="T14" fmla="*/ 85 w 85"/>
                <a:gd name="T15" fmla="*/ 42 h 85"/>
                <a:gd name="T16" fmla="*/ 72 w 85"/>
                <a:gd name="T17" fmla="*/ 1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85">
                  <a:moveTo>
                    <a:pt x="72" y="13"/>
                  </a:moveTo>
                  <a:cubicBezTo>
                    <a:pt x="64" y="5"/>
                    <a:pt x="55" y="0"/>
                    <a:pt x="42" y="0"/>
                  </a:cubicBezTo>
                  <a:cubicBezTo>
                    <a:pt x="31" y="0"/>
                    <a:pt x="21" y="5"/>
                    <a:pt x="13" y="13"/>
                  </a:cubicBezTo>
                  <a:cubicBezTo>
                    <a:pt x="5" y="21"/>
                    <a:pt x="0" y="32"/>
                    <a:pt x="0" y="42"/>
                  </a:cubicBezTo>
                  <a:cubicBezTo>
                    <a:pt x="0" y="55"/>
                    <a:pt x="5" y="64"/>
                    <a:pt x="13" y="72"/>
                  </a:cubicBezTo>
                  <a:cubicBezTo>
                    <a:pt x="21" y="81"/>
                    <a:pt x="31" y="85"/>
                    <a:pt x="42" y="85"/>
                  </a:cubicBezTo>
                  <a:cubicBezTo>
                    <a:pt x="55" y="85"/>
                    <a:pt x="64" y="81"/>
                    <a:pt x="72" y="72"/>
                  </a:cubicBezTo>
                  <a:cubicBezTo>
                    <a:pt x="81" y="64"/>
                    <a:pt x="85" y="55"/>
                    <a:pt x="85" y="42"/>
                  </a:cubicBezTo>
                  <a:cubicBezTo>
                    <a:pt x="85" y="32"/>
                    <a:pt x="81" y="21"/>
                    <a:pt x="72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95A5A6"/>
                </a:solidFill>
              </a:endParaRPr>
            </a:p>
          </p:txBody>
        </p:sp>
        <p:sp>
          <p:nvSpPr>
            <p:cNvPr id="3089" name="Freeform 699"/>
            <p:cNvSpPr>
              <a:spLocks/>
            </p:cNvSpPr>
            <p:nvPr/>
          </p:nvSpPr>
          <p:spPr bwMode="auto">
            <a:xfrm>
              <a:off x="2488" y="757"/>
              <a:ext cx="43" cy="44"/>
            </a:xfrm>
            <a:custGeom>
              <a:avLst/>
              <a:gdLst>
                <a:gd name="T0" fmla="*/ 72 w 85"/>
                <a:gd name="T1" fmla="*/ 13 h 85"/>
                <a:gd name="T2" fmla="*/ 42 w 85"/>
                <a:gd name="T3" fmla="*/ 0 h 85"/>
                <a:gd name="T4" fmla="*/ 13 w 85"/>
                <a:gd name="T5" fmla="*/ 13 h 85"/>
                <a:gd name="T6" fmla="*/ 0 w 85"/>
                <a:gd name="T7" fmla="*/ 42 h 85"/>
                <a:gd name="T8" fmla="*/ 13 w 85"/>
                <a:gd name="T9" fmla="*/ 72 h 85"/>
                <a:gd name="T10" fmla="*/ 42 w 85"/>
                <a:gd name="T11" fmla="*/ 85 h 85"/>
                <a:gd name="T12" fmla="*/ 72 w 85"/>
                <a:gd name="T13" fmla="*/ 72 h 85"/>
                <a:gd name="T14" fmla="*/ 85 w 85"/>
                <a:gd name="T15" fmla="*/ 42 h 85"/>
                <a:gd name="T16" fmla="*/ 72 w 85"/>
                <a:gd name="T17" fmla="*/ 1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85">
                  <a:moveTo>
                    <a:pt x="72" y="13"/>
                  </a:moveTo>
                  <a:cubicBezTo>
                    <a:pt x="64" y="6"/>
                    <a:pt x="55" y="0"/>
                    <a:pt x="42" y="0"/>
                  </a:cubicBezTo>
                  <a:cubicBezTo>
                    <a:pt x="31" y="0"/>
                    <a:pt x="21" y="6"/>
                    <a:pt x="13" y="13"/>
                  </a:cubicBezTo>
                  <a:cubicBezTo>
                    <a:pt x="5" y="21"/>
                    <a:pt x="0" y="32"/>
                    <a:pt x="0" y="42"/>
                  </a:cubicBezTo>
                  <a:cubicBezTo>
                    <a:pt x="0" y="55"/>
                    <a:pt x="5" y="65"/>
                    <a:pt x="13" y="72"/>
                  </a:cubicBezTo>
                  <a:cubicBezTo>
                    <a:pt x="21" y="82"/>
                    <a:pt x="31" y="85"/>
                    <a:pt x="42" y="85"/>
                  </a:cubicBezTo>
                  <a:cubicBezTo>
                    <a:pt x="55" y="85"/>
                    <a:pt x="64" y="82"/>
                    <a:pt x="72" y="72"/>
                  </a:cubicBezTo>
                  <a:cubicBezTo>
                    <a:pt x="81" y="65"/>
                    <a:pt x="85" y="55"/>
                    <a:pt x="85" y="42"/>
                  </a:cubicBezTo>
                  <a:cubicBezTo>
                    <a:pt x="85" y="32"/>
                    <a:pt x="81" y="21"/>
                    <a:pt x="72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95A5A6"/>
                </a:solidFill>
              </a:endParaRPr>
            </a:p>
          </p:txBody>
        </p:sp>
      </p:grpSp>
      <p:sp>
        <p:nvSpPr>
          <p:cNvPr id="171" name="Title 1"/>
          <p:cNvSpPr>
            <a:spLocks noGrp="1"/>
          </p:cNvSpPr>
          <p:nvPr>
            <p:ph type="title"/>
          </p:nvPr>
        </p:nvSpPr>
        <p:spPr>
          <a:xfrm>
            <a:off x="457200" y="671403"/>
            <a:ext cx="8229600" cy="523220"/>
          </a:xfrm>
        </p:spPr>
        <p:txBody>
          <a:bodyPr>
            <a:spAutoFit/>
          </a:bodyPr>
          <a:lstStyle/>
          <a:p>
            <a:r>
              <a:rPr lang="zh-CN" altLang="en-US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目前市场情况</a:t>
            </a:r>
            <a:endParaRPr lang="en-US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3" name="Rectangle 172"/>
          <p:cNvSpPr/>
          <p:nvPr/>
        </p:nvSpPr>
        <p:spPr>
          <a:xfrm>
            <a:off x="4343400" y="1240531"/>
            <a:ext cx="457200" cy="235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24" name="Straight Connector 23"/>
          <p:cNvCxnSpPr>
            <a:stCxn id="41" idx="5"/>
            <a:endCxn id="35" idx="1"/>
          </p:cNvCxnSpPr>
          <p:nvPr/>
        </p:nvCxnSpPr>
        <p:spPr>
          <a:xfrm>
            <a:off x="1726456" y="2621167"/>
            <a:ext cx="450808" cy="783077"/>
          </a:xfrm>
          <a:prstGeom prst="line">
            <a:avLst/>
          </a:prstGeom>
          <a:ln w="25400" cap="rnd">
            <a:solidFill>
              <a:schemeClr val="tx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35" idx="3"/>
            <a:endCxn id="47" idx="7"/>
          </p:cNvCxnSpPr>
          <p:nvPr/>
        </p:nvCxnSpPr>
        <p:spPr>
          <a:xfrm flipH="1">
            <a:off x="1441210" y="4118337"/>
            <a:ext cx="736054" cy="879087"/>
          </a:xfrm>
          <a:prstGeom prst="line">
            <a:avLst/>
          </a:prstGeom>
          <a:ln w="25400" cap="rnd">
            <a:solidFill>
              <a:schemeClr val="tx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35" idx="5"/>
            <a:endCxn id="38" idx="1"/>
          </p:cNvCxnSpPr>
          <p:nvPr/>
        </p:nvCxnSpPr>
        <p:spPr>
          <a:xfrm>
            <a:off x="2890106" y="4118337"/>
            <a:ext cx="181080" cy="444038"/>
          </a:xfrm>
          <a:prstGeom prst="line">
            <a:avLst/>
          </a:prstGeom>
          <a:ln w="25400" cap="rnd">
            <a:solidFill>
              <a:schemeClr val="tx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35" idx="7"/>
            <a:endCxn id="44" idx="2"/>
          </p:cNvCxnSpPr>
          <p:nvPr/>
        </p:nvCxnSpPr>
        <p:spPr>
          <a:xfrm flipV="1">
            <a:off x="2890106" y="3017208"/>
            <a:ext cx="804871" cy="387036"/>
          </a:xfrm>
          <a:prstGeom prst="line">
            <a:avLst/>
          </a:prstGeom>
          <a:ln w="25400" cap="rnd">
            <a:solidFill>
              <a:schemeClr val="tx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44" idx="6"/>
            <a:endCxn id="32" idx="1"/>
          </p:cNvCxnSpPr>
          <p:nvPr/>
        </p:nvCxnSpPr>
        <p:spPr>
          <a:xfrm>
            <a:off x="4163029" y="3017208"/>
            <a:ext cx="738219" cy="629232"/>
          </a:xfrm>
          <a:prstGeom prst="line">
            <a:avLst/>
          </a:prstGeom>
          <a:ln w="25400" cap="rnd">
            <a:solidFill>
              <a:schemeClr val="tx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38" idx="6"/>
            <a:endCxn id="30" idx="2"/>
          </p:cNvCxnSpPr>
          <p:nvPr/>
        </p:nvCxnSpPr>
        <p:spPr>
          <a:xfrm flipV="1">
            <a:off x="3685813" y="4554665"/>
            <a:ext cx="599917" cy="262744"/>
          </a:xfrm>
          <a:prstGeom prst="line">
            <a:avLst/>
          </a:prstGeom>
          <a:ln w="25400" cap="rnd">
            <a:solidFill>
              <a:schemeClr val="tx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4285730" y="4374329"/>
            <a:ext cx="360040" cy="36067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b="1" dirty="0">
              <a:solidFill>
                <a:prstClr val="white"/>
              </a:solidFill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4774704" y="3519674"/>
            <a:ext cx="864096" cy="865611"/>
            <a:chOff x="4580771" y="2499117"/>
            <a:chExt cx="864096" cy="864096"/>
          </a:xfrm>
        </p:grpSpPr>
        <p:sp>
          <p:nvSpPr>
            <p:cNvPr id="32" name="Oval 31"/>
            <p:cNvSpPr/>
            <p:nvPr/>
          </p:nvSpPr>
          <p:spPr>
            <a:xfrm>
              <a:off x="4580771" y="2499117"/>
              <a:ext cx="864096" cy="86409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b="1" dirty="0">
                <a:solidFill>
                  <a:prstClr val="white"/>
                </a:solidFill>
              </a:endParaRPr>
            </a:p>
          </p:txBody>
        </p:sp>
        <p:sp>
          <p:nvSpPr>
            <p:cNvPr id="33" name="Freeform 6"/>
            <p:cNvSpPr>
              <a:spLocks noEditPoints="1"/>
            </p:cNvSpPr>
            <p:nvPr/>
          </p:nvSpPr>
          <p:spPr bwMode="auto">
            <a:xfrm>
              <a:off x="4837066" y="2755412"/>
              <a:ext cx="351505" cy="351505"/>
            </a:xfrm>
            <a:custGeom>
              <a:avLst/>
              <a:gdLst>
                <a:gd name="T0" fmla="*/ 60 w 360"/>
                <a:gd name="T1" fmla="*/ 320 h 360"/>
                <a:gd name="T2" fmla="*/ 100 w 360"/>
                <a:gd name="T3" fmla="*/ 360 h 360"/>
                <a:gd name="T4" fmla="*/ 140 w 360"/>
                <a:gd name="T5" fmla="*/ 320 h 360"/>
                <a:gd name="T6" fmla="*/ 100 w 360"/>
                <a:gd name="T7" fmla="*/ 280 h 360"/>
                <a:gd name="T8" fmla="*/ 60 w 360"/>
                <a:gd name="T9" fmla="*/ 320 h 360"/>
                <a:gd name="T10" fmla="*/ 260 w 360"/>
                <a:gd name="T11" fmla="*/ 320 h 360"/>
                <a:gd name="T12" fmla="*/ 300 w 360"/>
                <a:gd name="T13" fmla="*/ 360 h 360"/>
                <a:gd name="T14" fmla="*/ 340 w 360"/>
                <a:gd name="T15" fmla="*/ 320 h 360"/>
                <a:gd name="T16" fmla="*/ 300 w 360"/>
                <a:gd name="T17" fmla="*/ 280 h 360"/>
                <a:gd name="T18" fmla="*/ 260 w 360"/>
                <a:gd name="T19" fmla="*/ 320 h 360"/>
                <a:gd name="T20" fmla="*/ 131 w 360"/>
                <a:gd name="T21" fmla="*/ 225 h 360"/>
                <a:gd name="T22" fmla="*/ 352 w 360"/>
                <a:gd name="T23" fmla="*/ 162 h 360"/>
                <a:gd name="T24" fmla="*/ 360 w 360"/>
                <a:gd name="T25" fmla="*/ 152 h 360"/>
                <a:gd name="T26" fmla="*/ 360 w 360"/>
                <a:gd name="T27" fmla="*/ 42 h 360"/>
                <a:gd name="T28" fmla="*/ 78 w 360"/>
                <a:gd name="T29" fmla="*/ 42 h 360"/>
                <a:gd name="T30" fmla="*/ 78 w 360"/>
                <a:gd name="T31" fmla="*/ 8 h 360"/>
                <a:gd name="T32" fmla="*/ 70 w 360"/>
                <a:gd name="T33" fmla="*/ 0 h 360"/>
                <a:gd name="T34" fmla="*/ 8 w 360"/>
                <a:gd name="T35" fmla="*/ 0 h 360"/>
                <a:gd name="T36" fmla="*/ 0 w 360"/>
                <a:gd name="T37" fmla="*/ 8 h 360"/>
                <a:gd name="T38" fmla="*/ 0 w 360"/>
                <a:gd name="T39" fmla="*/ 40 h 360"/>
                <a:gd name="T40" fmla="*/ 39 w 360"/>
                <a:gd name="T41" fmla="*/ 40 h 360"/>
                <a:gd name="T42" fmla="*/ 78 w 360"/>
                <a:gd name="T43" fmla="*/ 221 h 360"/>
                <a:gd name="T44" fmla="*/ 82 w 360"/>
                <a:gd name="T45" fmla="*/ 240 h 360"/>
                <a:gd name="T46" fmla="*/ 82 w 360"/>
                <a:gd name="T47" fmla="*/ 270 h 360"/>
                <a:gd name="T48" fmla="*/ 90 w 360"/>
                <a:gd name="T49" fmla="*/ 278 h 360"/>
                <a:gd name="T50" fmla="*/ 100 w 360"/>
                <a:gd name="T51" fmla="*/ 278 h 360"/>
                <a:gd name="T52" fmla="*/ 300 w 360"/>
                <a:gd name="T53" fmla="*/ 278 h 360"/>
                <a:gd name="T54" fmla="*/ 352 w 360"/>
                <a:gd name="T55" fmla="*/ 278 h 360"/>
                <a:gd name="T56" fmla="*/ 360 w 360"/>
                <a:gd name="T57" fmla="*/ 270 h 360"/>
                <a:gd name="T58" fmla="*/ 360 w 360"/>
                <a:gd name="T59" fmla="*/ 240 h 360"/>
                <a:gd name="T60" fmla="*/ 135 w 360"/>
                <a:gd name="T61" fmla="*/ 240 h 360"/>
                <a:gd name="T62" fmla="*/ 131 w 360"/>
                <a:gd name="T63" fmla="*/ 225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60" h="360">
                  <a:moveTo>
                    <a:pt x="60" y="320"/>
                  </a:moveTo>
                  <a:cubicBezTo>
                    <a:pt x="60" y="342"/>
                    <a:pt x="78" y="360"/>
                    <a:pt x="100" y="360"/>
                  </a:cubicBezTo>
                  <a:cubicBezTo>
                    <a:pt x="122" y="360"/>
                    <a:pt x="140" y="342"/>
                    <a:pt x="140" y="320"/>
                  </a:cubicBezTo>
                  <a:cubicBezTo>
                    <a:pt x="140" y="298"/>
                    <a:pt x="122" y="280"/>
                    <a:pt x="100" y="280"/>
                  </a:cubicBezTo>
                  <a:cubicBezTo>
                    <a:pt x="78" y="280"/>
                    <a:pt x="60" y="298"/>
                    <a:pt x="60" y="320"/>
                  </a:cubicBezTo>
                  <a:close/>
                  <a:moveTo>
                    <a:pt x="260" y="320"/>
                  </a:moveTo>
                  <a:cubicBezTo>
                    <a:pt x="260" y="342"/>
                    <a:pt x="278" y="360"/>
                    <a:pt x="300" y="360"/>
                  </a:cubicBezTo>
                  <a:cubicBezTo>
                    <a:pt x="322" y="360"/>
                    <a:pt x="340" y="342"/>
                    <a:pt x="340" y="320"/>
                  </a:cubicBezTo>
                  <a:cubicBezTo>
                    <a:pt x="340" y="298"/>
                    <a:pt x="322" y="280"/>
                    <a:pt x="300" y="280"/>
                  </a:cubicBezTo>
                  <a:cubicBezTo>
                    <a:pt x="278" y="280"/>
                    <a:pt x="260" y="298"/>
                    <a:pt x="260" y="320"/>
                  </a:cubicBezTo>
                  <a:close/>
                  <a:moveTo>
                    <a:pt x="131" y="225"/>
                  </a:moveTo>
                  <a:cubicBezTo>
                    <a:pt x="352" y="162"/>
                    <a:pt x="352" y="162"/>
                    <a:pt x="352" y="162"/>
                  </a:cubicBezTo>
                  <a:cubicBezTo>
                    <a:pt x="356" y="161"/>
                    <a:pt x="360" y="156"/>
                    <a:pt x="360" y="152"/>
                  </a:cubicBezTo>
                  <a:cubicBezTo>
                    <a:pt x="360" y="42"/>
                    <a:pt x="360" y="42"/>
                    <a:pt x="360" y="42"/>
                  </a:cubicBezTo>
                  <a:cubicBezTo>
                    <a:pt x="78" y="42"/>
                    <a:pt x="78" y="42"/>
                    <a:pt x="78" y="42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78" y="3"/>
                    <a:pt x="74" y="0"/>
                    <a:pt x="7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3"/>
                    <a:pt x="0" y="8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78" y="221"/>
                    <a:pt x="78" y="221"/>
                    <a:pt x="78" y="221"/>
                  </a:cubicBezTo>
                  <a:cubicBezTo>
                    <a:pt x="82" y="240"/>
                    <a:pt x="82" y="240"/>
                    <a:pt x="82" y="240"/>
                  </a:cubicBezTo>
                  <a:cubicBezTo>
                    <a:pt x="82" y="270"/>
                    <a:pt x="82" y="270"/>
                    <a:pt x="82" y="270"/>
                  </a:cubicBezTo>
                  <a:cubicBezTo>
                    <a:pt x="82" y="274"/>
                    <a:pt x="85" y="278"/>
                    <a:pt x="90" y="278"/>
                  </a:cubicBezTo>
                  <a:cubicBezTo>
                    <a:pt x="100" y="278"/>
                    <a:pt x="100" y="278"/>
                    <a:pt x="100" y="278"/>
                  </a:cubicBezTo>
                  <a:cubicBezTo>
                    <a:pt x="300" y="278"/>
                    <a:pt x="300" y="278"/>
                    <a:pt x="300" y="278"/>
                  </a:cubicBezTo>
                  <a:cubicBezTo>
                    <a:pt x="352" y="278"/>
                    <a:pt x="352" y="278"/>
                    <a:pt x="352" y="278"/>
                  </a:cubicBezTo>
                  <a:cubicBezTo>
                    <a:pt x="356" y="278"/>
                    <a:pt x="360" y="274"/>
                    <a:pt x="360" y="270"/>
                  </a:cubicBezTo>
                  <a:cubicBezTo>
                    <a:pt x="360" y="240"/>
                    <a:pt x="360" y="240"/>
                    <a:pt x="360" y="240"/>
                  </a:cubicBezTo>
                  <a:cubicBezTo>
                    <a:pt x="135" y="240"/>
                    <a:pt x="135" y="240"/>
                    <a:pt x="135" y="240"/>
                  </a:cubicBezTo>
                  <a:cubicBezTo>
                    <a:pt x="112" y="240"/>
                    <a:pt x="111" y="231"/>
                    <a:pt x="131" y="22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95A5A6"/>
                </a:solidFill>
              </a:endParaRPr>
            </a:p>
          </p:txBody>
        </p:sp>
      </p:grpSp>
      <p:sp>
        <p:nvSpPr>
          <p:cNvPr id="35" name="Oval 34"/>
          <p:cNvSpPr/>
          <p:nvPr/>
        </p:nvSpPr>
        <p:spPr>
          <a:xfrm>
            <a:off x="2029629" y="3256351"/>
            <a:ext cx="1008112" cy="100987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prstClr val="white"/>
                </a:solidFill>
              </a:rPr>
              <a:t>Se</a:t>
            </a:r>
            <a:endParaRPr lang="en-US" sz="1100" dirty="0">
              <a:solidFill>
                <a:prstClr val="white"/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2965733" y="4456737"/>
            <a:ext cx="720080" cy="721343"/>
            <a:chOff x="2771800" y="3219822"/>
            <a:chExt cx="720080" cy="720080"/>
          </a:xfrm>
        </p:grpSpPr>
        <p:sp>
          <p:nvSpPr>
            <p:cNvPr id="38" name="Oval 37"/>
            <p:cNvSpPr/>
            <p:nvPr/>
          </p:nvSpPr>
          <p:spPr>
            <a:xfrm>
              <a:off x="2771800" y="3219822"/>
              <a:ext cx="720080" cy="72008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b="1" dirty="0">
                <a:solidFill>
                  <a:prstClr val="white"/>
                </a:solidFill>
              </a:endParaRPr>
            </a:p>
          </p:txBody>
        </p:sp>
        <p:sp>
          <p:nvSpPr>
            <p:cNvPr id="39" name="Freeform 16"/>
            <p:cNvSpPr>
              <a:spLocks noEditPoints="1"/>
            </p:cNvSpPr>
            <p:nvPr/>
          </p:nvSpPr>
          <p:spPr bwMode="auto">
            <a:xfrm>
              <a:off x="3035219" y="3429022"/>
              <a:ext cx="182277" cy="308008"/>
            </a:xfrm>
            <a:custGeom>
              <a:avLst/>
              <a:gdLst>
                <a:gd name="T0" fmla="*/ 192 w 232"/>
                <a:gd name="T1" fmla="*/ 0 h 392"/>
                <a:gd name="T2" fmla="*/ 40 w 232"/>
                <a:gd name="T3" fmla="*/ 0 h 392"/>
                <a:gd name="T4" fmla="*/ 0 w 232"/>
                <a:gd name="T5" fmla="*/ 40 h 392"/>
                <a:gd name="T6" fmla="*/ 0 w 232"/>
                <a:gd name="T7" fmla="*/ 352 h 392"/>
                <a:gd name="T8" fmla="*/ 40 w 232"/>
                <a:gd name="T9" fmla="*/ 392 h 392"/>
                <a:gd name="T10" fmla="*/ 192 w 232"/>
                <a:gd name="T11" fmla="*/ 392 h 392"/>
                <a:gd name="T12" fmla="*/ 232 w 232"/>
                <a:gd name="T13" fmla="*/ 352 h 392"/>
                <a:gd name="T14" fmla="*/ 232 w 232"/>
                <a:gd name="T15" fmla="*/ 40 h 392"/>
                <a:gd name="T16" fmla="*/ 192 w 232"/>
                <a:gd name="T17" fmla="*/ 0 h 392"/>
                <a:gd name="T18" fmla="*/ 116 w 232"/>
                <a:gd name="T19" fmla="*/ 376 h 392"/>
                <a:gd name="T20" fmla="*/ 88 w 232"/>
                <a:gd name="T21" fmla="*/ 356 h 392"/>
                <a:gd name="T22" fmla="*/ 116 w 232"/>
                <a:gd name="T23" fmla="*/ 336 h 392"/>
                <a:gd name="T24" fmla="*/ 144 w 232"/>
                <a:gd name="T25" fmla="*/ 356 h 392"/>
                <a:gd name="T26" fmla="*/ 116 w 232"/>
                <a:gd name="T27" fmla="*/ 376 h 392"/>
                <a:gd name="T28" fmla="*/ 200 w 232"/>
                <a:gd name="T29" fmla="*/ 316 h 392"/>
                <a:gd name="T30" fmla="*/ 32 w 232"/>
                <a:gd name="T31" fmla="*/ 316 h 392"/>
                <a:gd name="T32" fmla="*/ 32 w 232"/>
                <a:gd name="T33" fmla="*/ 52 h 392"/>
                <a:gd name="T34" fmla="*/ 200 w 232"/>
                <a:gd name="T35" fmla="*/ 52 h 392"/>
                <a:gd name="T36" fmla="*/ 200 w 232"/>
                <a:gd name="T37" fmla="*/ 316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2" h="392">
                  <a:moveTo>
                    <a:pt x="192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18" y="0"/>
                    <a:pt x="0" y="18"/>
                    <a:pt x="0" y="40"/>
                  </a:cubicBezTo>
                  <a:cubicBezTo>
                    <a:pt x="0" y="352"/>
                    <a:pt x="0" y="352"/>
                    <a:pt x="0" y="352"/>
                  </a:cubicBezTo>
                  <a:cubicBezTo>
                    <a:pt x="0" y="374"/>
                    <a:pt x="18" y="392"/>
                    <a:pt x="40" y="392"/>
                  </a:cubicBezTo>
                  <a:cubicBezTo>
                    <a:pt x="192" y="392"/>
                    <a:pt x="192" y="392"/>
                    <a:pt x="192" y="392"/>
                  </a:cubicBezTo>
                  <a:cubicBezTo>
                    <a:pt x="214" y="392"/>
                    <a:pt x="232" y="374"/>
                    <a:pt x="232" y="352"/>
                  </a:cubicBezTo>
                  <a:cubicBezTo>
                    <a:pt x="232" y="40"/>
                    <a:pt x="232" y="40"/>
                    <a:pt x="232" y="40"/>
                  </a:cubicBezTo>
                  <a:cubicBezTo>
                    <a:pt x="232" y="18"/>
                    <a:pt x="214" y="0"/>
                    <a:pt x="192" y="0"/>
                  </a:cubicBezTo>
                  <a:close/>
                  <a:moveTo>
                    <a:pt x="116" y="376"/>
                  </a:moveTo>
                  <a:cubicBezTo>
                    <a:pt x="101" y="376"/>
                    <a:pt x="88" y="367"/>
                    <a:pt x="88" y="356"/>
                  </a:cubicBezTo>
                  <a:cubicBezTo>
                    <a:pt x="88" y="345"/>
                    <a:pt x="101" y="336"/>
                    <a:pt x="116" y="336"/>
                  </a:cubicBezTo>
                  <a:cubicBezTo>
                    <a:pt x="131" y="336"/>
                    <a:pt x="144" y="345"/>
                    <a:pt x="144" y="356"/>
                  </a:cubicBezTo>
                  <a:cubicBezTo>
                    <a:pt x="144" y="367"/>
                    <a:pt x="131" y="376"/>
                    <a:pt x="116" y="376"/>
                  </a:cubicBezTo>
                  <a:close/>
                  <a:moveTo>
                    <a:pt x="200" y="316"/>
                  </a:moveTo>
                  <a:cubicBezTo>
                    <a:pt x="32" y="316"/>
                    <a:pt x="32" y="316"/>
                    <a:pt x="32" y="316"/>
                  </a:cubicBezTo>
                  <a:cubicBezTo>
                    <a:pt x="32" y="52"/>
                    <a:pt x="32" y="52"/>
                    <a:pt x="32" y="52"/>
                  </a:cubicBezTo>
                  <a:cubicBezTo>
                    <a:pt x="200" y="52"/>
                    <a:pt x="200" y="52"/>
                    <a:pt x="200" y="52"/>
                  </a:cubicBezTo>
                  <a:lnTo>
                    <a:pt x="200" y="3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95A5A6"/>
                </a:solidFill>
              </a:endParaRPr>
            </a:p>
          </p:txBody>
        </p:sp>
      </p:grpSp>
      <p:sp>
        <p:nvSpPr>
          <p:cNvPr id="41" name="Oval 40"/>
          <p:cNvSpPr/>
          <p:nvPr/>
        </p:nvSpPr>
        <p:spPr>
          <a:xfrm>
            <a:off x="1234755" y="2128604"/>
            <a:ext cx="576064" cy="57707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b="1" dirty="0">
              <a:solidFill>
                <a:prstClr val="white"/>
              </a:solidFill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3694977" y="2782772"/>
            <a:ext cx="468052" cy="468872"/>
            <a:chOff x="3501044" y="1995686"/>
            <a:chExt cx="468052" cy="468052"/>
          </a:xfrm>
        </p:grpSpPr>
        <p:sp>
          <p:nvSpPr>
            <p:cNvPr id="44" name="Oval 43"/>
            <p:cNvSpPr/>
            <p:nvPr/>
          </p:nvSpPr>
          <p:spPr>
            <a:xfrm>
              <a:off x="3501044" y="1995686"/>
              <a:ext cx="468052" cy="46805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b="1" dirty="0">
                <a:solidFill>
                  <a:prstClr val="white"/>
                </a:solidFill>
              </a:endParaRPr>
            </a:p>
          </p:txBody>
        </p:sp>
        <p:sp>
          <p:nvSpPr>
            <p:cNvPr id="45" name="Freeform 26"/>
            <p:cNvSpPr>
              <a:spLocks noEditPoints="1"/>
            </p:cNvSpPr>
            <p:nvPr/>
          </p:nvSpPr>
          <p:spPr bwMode="auto">
            <a:xfrm>
              <a:off x="3617497" y="2112139"/>
              <a:ext cx="235147" cy="235147"/>
            </a:xfrm>
            <a:custGeom>
              <a:avLst/>
              <a:gdLst>
                <a:gd name="T0" fmla="*/ 192 w 384"/>
                <a:gd name="T1" fmla="*/ 0 h 384"/>
                <a:gd name="T2" fmla="*/ 0 w 384"/>
                <a:gd name="T3" fmla="*/ 192 h 384"/>
                <a:gd name="T4" fmla="*/ 192 w 384"/>
                <a:gd name="T5" fmla="*/ 384 h 384"/>
                <a:gd name="T6" fmla="*/ 384 w 384"/>
                <a:gd name="T7" fmla="*/ 192 h 384"/>
                <a:gd name="T8" fmla="*/ 192 w 384"/>
                <a:gd name="T9" fmla="*/ 0 h 384"/>
                <a:gd name="T10" fmla="*/ 356 w 384"/>
                <a:gd name="T11" fmla="*/ 192 h 384"/>
                <a:gd name="T12" fmla="*/ 322 w 384"/>
                <a:gd name="T13" fmla="*/ 292 h 384"/>
                <a:gd name="T14" fmla="*/ 315 w 384"/>
                <a:gd name="T15" fmla="*/ 261 h 384"/>
                <a:gd name="T16" fmla="*/ 321 w 384"/>
                <a:gd name="T17" fmla="*/ 205 h 384"/>
                <a:gd name="T18" fmla="*/ 297 w 384"/>
                <a:gd name="T19" fmla="*/ 165 h 384"/>
                <a:gd name="T20" fmla="*/ 259 w 384"/>
                <a:gd name="T21" fmla="*/ 139 h 384"/>
                <a:gd name="T22" fmla="*/ 277 w 384"/>
                <a:gd name="T23" fmla="*/ 67 h 384"/>
                <a:gd name="T24" fmla="*/ 237 w 384"/>
                <a:gd name="T25" fmla="*/ 49 h 384"/>
                <a:gd name="T26" fmla="*/ 244 w 384"/>
                <a:gd name="T27" fmla="*/ 37 h 384"/>
                <a:gd name="T28" fmla="*/ 356 w 384"/>
                <a:gd name="T29" fmla="*/ 192 h 384"/>
                <a:gd name="T30" fmla="*/ 169 w 384"/>
                <a:gd name="T31" fmla="*/ 30 h 384"/>
                <a:gd name="T32" fmla="*/ 149 w 384"/>
                <a:gd name="T33" fmla="*/ 46 h 384"/>
                <a:gd name="T34" fmla="*/ 122 w 384"/>
                <a:gd name="T35" fmla="*/ 69 h 384"/>
                <a:gd name="T36" fmla="*/ 90 w 384"/>
                <a:gd name="T37" fmla="*/ 106 h 384"/>
                <a:gd name="T38" fmla="*/ 109 w 384"/>
                <a:gd name="T39" fmla="*/ 123 h 384"/>
                <a:gd name="T40" fmla="*/ 140 w 384"/>
                <a:gd name="T41" fmla="*/ 125 h 384"/>
                <a:gd name="T42" fmla="*/ 196 w 384"/>
                <a:gd name="T43" fmla="*/ 189 h 384"/>
                <a:gd name="T44" fmla="*/ 151 w 384"/>
                <a:gd name="T45" fmla="*/ 235 h 384"/>
                <a:gd name="T46" fmla="*/ 145 w 384"/>
                <a:gd name="T47" fmla="*/ 265 h 384"/>
                <a:gd name="T48" fmla="*/ 142 w 384"/>
                <a:gd name="T49" fmla="*/ 312 h 384"/>
                <a:gd name="T50" fmla="*/ 108 w 384"/>
                <a:gd name="T51" fmla="*/ 273 h 384"/>
                <a:gd name="T52" fmla="*/ 101 w 384"/>
                <a:gd name="T53" fmla="*/ 229 h 384"/>
                <a:gd name="T54" fmla="*/ 71 w 384"/>
                <a:gd name="T55" fmla="*/ 187 h 384"/>
                <a:gd name="T56" fmla="*/ 84 w 384"/>
                <a:gd name="T57" fmla="*/ 145 h 384"/>
                <a:gd name="T58" fmla="*/ 39 w 384"/>
                <a:gd name="T59" fmla="*/ 133 h 384"/>
                <a:gd name="T60" fmla="*/ 169 w 384"/>
                <a:gd name="T61" fmla="*/ 30 h 384"/>
                <a:gd name="T62" fmla="*/ 140 w 384"/>
                <a:gd name="T63" fmla="*/ 347 h 384"/>
                <a:gd name="T64" fmla="*/ 160 w 384"/>
                <a:gd name="T65" fmla="*/ 335 h 384"/>
                <a:gd name="T66" fmla="*/ 190 w 384"/>
                <a:gd name="T67" fmla="*/ 329 h 384"/>
                <a:gd name="T68" fmla="*/ 235 w 384"/>
                <a:gd name="T69" fmla="*/ 315 h 384"/>
                <a:gd name="T70" fmla="*/ 282 w 384"/>
                <a:gd name="T71" fmla="*/ 328 h 384"/>
                <a:gd name="T72" fmla="*/ 192 w 384"/>
                <a:gd name="T73" fmla="*/ 356 h 384"/>
                <a:gd name="T74" fmla="*/ 140 w 384"/>
                <a:gd name="T75" fmla="*/ 347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84" h="384">
                  <a:moveTo>
                    <a:pt x="192" y="0"/>
                  </a:moveTo>
                  <a:cubicBezTo>
                    <a:pt x="86" y="0"/>
                    <a:pt x="0" y="86"/>
                    <a:pt x="0" y="192"/>
                  </a:cubicBezTo>
                  <a:cubicBezTo>
                    <a:pt x="0" y="298"/>
                    <a:pt x="86" y="384"/>
                    <a:pt x="192" y="384"/>
                  </a:cubicBezTo>
                  <a:cubicBezTo>
                    <a:pt x="298" y="384"/>
                    <a:pt x="384" y="298"/>
                    <a:pt x="384" y="192"/>
                  </a:cubicBezTo>
                  <a:cubicBezTo>
                    <a:pt x="384" y="86"/>
                    <a:pt x="298" y="0"/>
                    <a:pt x="192" y="0"/>
                  </a:cubicBezTo>
                  <a:close/>
                  <a:moveTo>
                    <a:pt x="356" y="192"/>
                  </a:moveTo>
                  <a:cubicBezTo>
                    <a:pt x="356" y="229"/>
                    <a:pt x="343" y="264"/>
                    <a:pt x="322" y="292"/>
                  </a:cubicBezTo>
                  <a:cubicBezTo>
                    <a:pt x="316" y="287"/>
                    <a:pt x="309" y="274"/>
                    <a:pt x="315" y="261"/>
                  </a:cubicBezTo>
                  <a:cubicBezTo>
                    <a:pt x="321" y="248"/>
                    <a:pt x="323" y="217"/>
                    <a:pt x="321" y="205"/>
                  </a:cubicBezTo>
                  <a:cubicBezTo>
                    <a:pt x="320" y="194"/>
                    <a:pt x="314" y="165"/>
                    <a:pt x="297" y="165"/>
                  </a:cubicBezTo>
                  <a:cubicBezTo>
                    <a:pt x="280" y="164"/>
                    <a:pt x="269" y="159"/>
                    <a:pt x="259" y="139"/>
                  </a:cubicBezTo>
                  <a:cubicBezTo>
                    <a:pt x="238" y="98"/>
                    <a:pt x="298" y="90"/>
                    <a:pt x="277" y="67"/>
                  </a:cubicBezTo>
                  <a:cubicBezTo>
                    <a:pt x="271" y="60"/>
                    <a:pt x="241" y="93"/>
                    <a:pt x="237" y="49"/>
                  </a:cubicBezTo>
                  <a:cubicBezTo>
                    <a:pt x="237" y="46"/>
                    <a:pt x="240" y="42"/>
                    <a:pt x="244" y="37"/>
                  </a:cubicBezTo>
                  <a:cubicBezTo>
                    <a:pt x="309" y="58"/>
                    <a:pt x="356" y="120"/>
                    <a:pt x="356" y="192"/>
                  </a:cubicBezTo>
                  <a:close/>
                  <a:moveTo>
                    <a:pt x="169" y="30"/>
                  </a:moveTo>
                  <a:cubicBezTo>
                    <a:pt x="165" y="37"/>
                    <a:pt x="155" y="40"/>
                    <a:pt x="149" y="46"/>
                  </a:cubicBezTo>
                  <a:cubicBezTo>
                    <a:pt x="135" y="59"/>
                    <a:pt x="129" y="57"/>
                    <a:pt x="122" y="69"/>
                  </a:cubicBezTo>
                  <a:cubicBezTo>
                    <a:pt x="114" y="81"/>
                    <a:pt x="90" y="98"/>
                    <a:pt x="90" y="106"/>
                  </a:cubicBezTo>
                  <a:cubicBezTo>
                    <a:pt x="90" y="115"/>
                    <a:pt x="103" y="125"/>
                    <a:pt x="109" y="123"/>
                  </a:cubicBezTo>
                  <a:cubicBezTo>
                    <a:pt x="115" y="121"/>
                    <a:pt x="131" y="121"/>
                    <a:pt x="140" y="125"/>
                  </a:cubicBezTo>
                  <a:cubicBezTo>
                    <a:pt x="149" y="128"/>
                    <a:pt x="218" y="131"/>
                    <a:pt x="196" y="189"/>
                  </a:cubicBezTo>
                  <a:cubicBezTo>
                    <a:pt x="189" y="208"/>
                    <a:pt x="159" y="205"/>
                    <a:pt x="151" y="235"/>
                  </a:cubicBezTo>
                  <a:cubicBezTo>
                    <a:pt x="149" y="240"/>
                    <a:pt x="145" y="259"/>
                    <a:pt x="145" y="265"/>
                  </a:cubicBezTo>
                  <a:cubicBezTo>
                    <a:pt x="144" y="275"/>
                    <a:pt x="152" y="312"/>
                    <a:pt x="142" y="312"/>
                  </a:cubicBezTo>
                  <a:cubicBezTo>
                    <a:pt x="133" y="312"/>
                    <a:pt x="108" y="279"/>
                    <a:pt x="108" y="273"/>
                  </a:cubicBezTo>
                  <a:cubicBezTo>
                    <a:pt x="108" y="267"/>
                    <a:pt x="101" y="246"/>
                    <a:pt x="101" y="229"/>
                  </a:cubicBezTo>
                  <a:cubicBezTo>
                    <a:pt x="101" y="211"/>
                    <a:pt x="71" y="211"/>
                    <a:pt x="71" y="187"/>
                  </a:cubicBezTo>
                  <a:cubicBezTo>
                    <a:pt x="71" y="166"/>
                    <a:pt x="87" y="155"/>
                    <a:pt x="84" y="145"/>
                  </a:cubicBezTo>
                  <a:cubicBezTo>
                    <a:pt x="80" y="135"/>
                    <a:pt x="51" y="134"/>
                    <a:pt x="39" y="133"/>
                  </a:cubicBezTo>
                  <a:cubicBezTo>
                    <a:pt x="60" y="79"/>
                    <a:pt x="110" y="38"/>
                    <a:pt x="169" y="30"/>
                  </a:cubicBezTo>
                  <a:close/>
                  <a:moveTo>
                    <a:pt x="140" y="347"/>
                  </a:moveTo>
                  <a:cubicBezTo>
                    <a:pt x="150" y="342"/>
                    <a:pt x="151" y="335"/>
                    <a:pt x="160" y="335"/>
                  </a:cubicBezTo>
                  <a:cubicBezTo>
                    <a:pt x="170" y="335"/>
                    <a:pt x="179" y="331"/>
                    <a:pt x="190" y="329"/>
                  </a:cubicBezTo>
                  <a:cubicBezTo>
                    <a:pt x="200" y="326"/>
                    <a:pt x="218" y="316"/>
                    <a:pt x="235" y="315"/>
                  </a:cubicBezTo>
                  <a:cubicBezTo>
                    <a:pt x="248" y="313"/>
                    <a:pt x="275" y="315"/>
                    <a:pt x="282" y="328"/>
                  </a:cubicBezTo>
                  <a:cubicBezTo>
                    <a:pt x="256" y="346"/>
                    <a:pt x="225" y="356"/>
                    <a:pt x="192" y="356"/>
                  </a:cubicBezTo>
                  <a:cubicBezTo>
                    <a:pt x="174" y="356"/>
                    <a:pt x="156" y="353"/>
                    <a:pt x="140" y="3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95A5A6"/>
                </a:solidFill>
              </a:endParaRPr>
            </a:p>
          </p:txBody>
        </p:sp>
      </p:grpSp>
      <p:sp>
        <p:nvSpPr>
          <p:cNvPr id="47" name="Oval 46"/>
          <p:cNvSpPr/>
          <p:nvPr/>
        </p:nvSpPr>
        <p:spPr>
          <a:xfrm>
            <a:off x="949509" y="4912913"/>
            <a:ext cx="576064" cy="57707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b="1" dirty="0">
              <a:solidFill>
                <a:prstClr val="white"/>
              </a:solidFill>
            </a:endParaRPr>
          </a:p>
        </p:txBody>
      </p:sp>
      <p:sp>
        <p:nvSpPr>
          <p:cNvPr id="749" name="Content Placeholder 2"/>
          <p:cNvSpPr txBox="1">
            <a:spLocks/>
          </p:cNvSpPr>
          <p:nvPr/>
        </p:nvSpPr>
        <p:spPr>
          <a:xfrm>
            <a:off x="6084167" y="3876730"/>
            <a:ext cx="2878120" cy="4163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市场推广遇到瓶颈</a:t>
            </a:r>
            <a:endParaRPr lang="en-US" sz="2000" b="1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53" name="Content Placeholder 2"/>
          <p:cNvSpPr txBox="1">
            <a:spLocks/>
          </p:cNvSpPr>
          <p:nvPr/>
        </p:nvSpPr>
        <p:spPr>
          <a:xfrm>
            <a:off x="6084167" y="2363146"/>
            <a:ext cx="3106720" cy="4163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宣传广泛：线上线下</a:t>
            </a:r>
            <a:endParaRPr lang="en-US" sz="2000" b="1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57" name="Content Placeholder 2"/>
          <p:cNvSpPr txBox="1">
            <a:spLocks/>
          </p:cNvSpPr>
          <p:nvPr/>
        </p:nvSpPr>
        <p:spPr>
          <a:xfrm>
            <a:off x="6084167" y="3119938"/>
            <a:ext cx="2793729" cy="4163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富硒产品多而全</a:t>
            </a:r>
            <a:endParaRPr lang="en-US" sz="2000" b="1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9" name="pill-capsule_45357"/>
          <p:cNvSpPr>
            <a:spLocks noChangeAspect="1"/>
          </p:cNvSpPr>
          <p:nvPr/>
        </p:nvSpPr>
        <p:spPr bwMode="auto">
          <a:xfrm>
            <a:off x="1346865" y="2238695"/>
            <a:ext cx="349063" cy="348566"/>
          </a:xfrm>
          <a:custGeom>
            <a:avLst/>
            <a:gdLst>
              <a:gd name="T0" fmla="*/ 4768 w 5394"/>
              <a:gd name="T1" fmla="*/ 626 h 5394"/>
              <a:gd name="T2" fmla="*/ 2823 w 5394"/>
              <a:gd name="T3" fmla="*/ 503 h 5394"/>
              <a:gd name="T4" fmla="*/ 1452 w 5394"/>
              <a:gd name="T5" fmla="*/ 1874 h 5394"/>
              <a:gd name="T6" fmla="*/ 503 w 5394"/>
              <a:gd name="T7" fmla="*/ 2823 h 5394"/>
              <a:gd name="T8" fmla="*/ 626 w 5394"/>
              <a:gd name="T9" fmla="*/ 4769 h 5394"/>
              <a:gd name="T10" fmla="*/ 2572 w 5394"/>
              <a:gd name="T11" fmla="*/ 4891 h 5394"/>
              <a:gd name="T12" fmla="*/ 3520 w 5394"/>
              <a:gd name="T13" fmla="*/ 3943 h 5394"/>
              <a:gd name="T14" fmla="*/ 4891 w 5394"/>
              <a:gd name="T15" fmla="*/ 2572 h 5394"/>
              <a:gd name="T16" fmla="*/ 4768 w 5394"/>
              <a:gd name="T17" fmla="*/ 626 h 5394"/>
              <a:gd name="T18" fmla="*/ 2327 w 5394"/>
              <a:gd name="T19" fmla="*/ 4646 h 5394"/>
              <a:gd name="T20" fmla="*/ 871 w 5394"/>
              <a:gd name="T21" fmla="*/ 4524 h 5394"/>
              <a:gd name="T22" fmla="*/ 748 w 5394"/>
              <a:gd name="T23" fmla="*/ 3068 h 5394"/>
              <a:gd name="T24" fmla="*/ 1697 w 5394"/>
              <a:gd name="T25" fmla="*/ 2119 h 5394"/>
              <a:gd name="T26" fmla="*/ 3276 w 5394"/>
              <a:gd name="T27" fmla="*/ 3698 h 5394"/>
              <a:gd name="T28" fmla="*/ 2327 w 5394"/>
              <a:gd name="T29" fmla="*/ 4646 h 5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394" h="5394">
                <a:moveTo>
                  <a:pt x="4768" y="626"/>
                </a:moveTo>
                <a:cubicBezTo>
                  <a:pt x="4197" y="55"/>
                  <a:pt x="3326" y="0"/>
                  <a:pt x="2823" y="503"/>
                </a:cubicBezTo>
                <a:lnTo>
                  <a:pt x="1452" y="1874"/>
                </a:lnTo>
                <a:lnTo>
                  <a:pt x="503" y="2823"/>
                </a:lnTo>
                <a:cubicBezTo>
                  <a:pt x="0" y="3326"/>
                  <a:pt x="55" y="4197"/>
                  <a:pt x="626" y="4769"/>
                </a:cubicBezTo>
                <a:cubicBezTo>
                  <a:pt x="1197" y="5340"/>
                  <a:pt x="2068" y="5394"/>
                  <a:pt x="2572" y="4891"/>
                </a:cubicBezTo>
                <a:lnTo>
                  <a:pt x="3520" y="3943"/>
                </a:lnTo>
                <a:lnTo>
                  <a:pt x="4891" y="2572"/>
                </a:lnTo>
                <a:cubicBezTo>
                  <a:pt x="5394" y="2068"/>
                  <a:pt x="5339" y="1197"/>
                  <a:pt x="4768" y="626"/>
                </a:cubicBezTo>
                <a:close/>
                <a:moveTo>
                  <a:pt x="2327" y="4646"/>
                </a:moveTo>
                <a:cubicBezTo>
                  <a:pt x="1959" y="5014"/>
                  <a:pt x="1306" y="4959"/>
                  <a:pt x="871" y="4524"/>
                </a:cubicBezTo>
                <a:cubicBezTo>
                  <a:pt x="436" y="4089"/>
                  <a:pt x="380" y="3435"/>
                  <a:pt x="748" y="3068"/>
                </a:cubicBezTo>
                <a:lnTo>
                  <a:pt x="1697" y="2119"/>
                </a:lnTo>
                <a:lnTo>
                  <a:pt x="3276" y="3698"/>
                </a:lnTo>
                <a:lnTo>
                  <a:pt x="2327" y="464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730" name="analytics_230928"/>
          <p:cNvSpPr>
            <a:spLocks noChangeAspect="1"/>
          </p:cNvSpPr>
          <p:nvPr/>
        </p:nvSpPr>
        <p:spPr bwMode="auto">
          <a:xfrm>
            <a:off x="1079276" y="5038461"/>
            <a:ext cx="315548" cy="315072"/>
          </a:xfrm>
          <a:custGeom>
            <a:avLst/>
            <a:gdLst>
              <a:gd name="T0" fmla="*/ 4096 w 6827"/>
              <a:gd name="T1" fmla="*/ 4551 h 6827"/>
              <a:gd name="T2" fmla="*/ 6258 w 6827"/>
              <a:gd name="T3" fmla="*/ 4096 h 6827"/>
              <a:gd name="T4" fmla="*/ 2348 w 6827"/>
              <a:gd name="T5" fmla="*/ 4911 h 6827"/>
              <a:gd name="T6" fmla="*/ 569 w 6827"/>
              <a:gd name="T7" fmla="*/ 4551 h 6827"/>
              <a:gd name="T8" fmla="*/ 569 w 6827"/>
              <a:gd name="T9" fmla="*/ 3982 h 6827"/>
              <a:gd name="T10" fmla="*/ 1707 w 6827"/>
              <a:gd name="T11" fmla="*/ 2503 h 6827"/>
              <a:gd name="T12" fmla="*/ 3868 w 6827"/>
              <a:gd name="T13" fmla="*/ 2731 h 6827"/>
              <a:gd name="T14" fmla="*/ 5827 w 6827"/>
              <a:gd name="T15" fmla="*/ 2004 h 6827"/>
              <a:gd name="T16" fmla="*/ 6258 w 6827"/>
              <a:gd name="T17" fmla="*/ 1820 h 6827"/>
              <a:gd name="T18" fmla="*/ 4779 w 6827"/>
              <a:gd name="T19" fmla="*/ 0 h 6827"/>
              <a:gd name="T20" fmla="*/ 2854 w 6827"/>
              <a:gd name="T21" fmla="*/ 2381 h 6827"/>
              <a:gd name="T22" fmla="*/ 1239 w 6827"/>
              <a:gd name="T23" fmla="*/ 2257 h 6827"/>
              <a:gd name="T24" fmla="*/ 569 w 6827"/>
              <a:gd name="T25" fmla="*/ 2844 h 6827"/>
              <a:gd name="T26" fmla="*/ 569 w 6827"/>
              <a:gd name="T27" fmla="*/ 2276 h 6827"/>
              <a:gd name="T28" fmla="*/ 569 w 6827"/>
              <a:gd name="T29" fmla="*/ 1707 h 6827"/>
              <a:gd name="T30" fmla="*/ 569 w 6827"/>
              <a:gd name="T31" fmla="*/ 1138 h 6827"/>
              <a:gd name="T32" fmla="*/ 569 w 6827"/>
              <a:gd name="T33" fmla="*/ 569 h 6827"/>
              <a:gd name="T34" fmla="*/ 341 w 6827"/>
              <a:gd name="T35" fmla="*/ 0 h 6827"/>
              <a:gd name="T36" fmla="*/ 114 w 6827"/>
              <a:gd name="T37" fmla="*/ 569 h 6827"/>
              <a:gd name="T38" fmla="*/ 114 w 6827"/>
              <a:gd name="T39" fmla="*/ 1138 h 6827"/>
              <a:gd name="T40" fmla="*/ 114 w 6827"/>
              <a:gd name="T41" fmla="*/ 1707 h 6827"/>
              <a:gd name="T42" fmla="*/ 114 w 6827"/>
              <a:gd name="T43" fmla="*/ 2276 h 6827"/>
              <a:gd name="T44" fmla="*/ 114 w 6827"/>
              <a:gd name="T45" fmla="*/ 2844 h 6827"/>
              <a:gd name="T46" fmla="*/ 114 w 6827"/>
              <a:gd name="T47" fmla="*/ 3413 h 6827"/>
              <a:gd name="T48" fmla="*/ 114 w 6827"/>
              <a:gd name="T49" fmla="*/ 3982 h 6827"/>
              <a:gd name="T50" fmla="*/ 114 w 6827"/>
              <a:gd name="T51" fmla="*/ 4551 h 6827"/>
              <a:gd name="T52" fmla="*/ 114 w 6827"/>
              <a:gd name="T53" fmla="*/ 5120 h 6827"/>
              <a:gd name="T54" fmla="*/ 114 w 6827"/>
              <a:gd name="T55" fmla="*/ 5689 h 6827"/>
              <a:gd name="T56" fmla="*/ 114 w 6827"/>
              <a:gd name="T57" fmla="*/ 6258 h 6827"/>
              <a:gd name="T58" fmla="*/ 683 w 6827"/>
              <a:gd name="T59" fmla="*/ 6713 h 6827"/>
              <a:gd name="T60" fmla="*/ 1252 w 6827"/>
              <a:gd name="T61" fmla="*/ 6713 h 6827"/>
              <a:gd name="T62" fmla="*/ 1820 w 6827"/>
              <a:gd name="T63" fmla="*/ 6713 h 6827"/>
              <a:gd name="T64" fmla="*/ 2389 w 6827"/>
              <a:gd name="T65" fmla="*/ 6713 h 6827"/>
              <a:gd name="T66" fmla="*/ 2958 w 6827"/>
              <a:gd name="T67" fmla="*/ 6713 h 6827"/>
              <a:gd name="T68" fmla="*/ 3527 w 6827"/>
              <a:gd name="T69" fmla="*/ 6713 h 6827"/>
              <a:gd name="T70" fmla="*/ 4096 w 6827"/>
              <a:gd name="T71" fmla="*/ 6713 h 6827"/>
              <a:gd name="T72" fmla="*/ 4665 w 6827"/>
              <a:gd name="T73" fmla="*/ 6713 h 6827"/>
              <a:gd name="T74" fmla="*/ 5234 w 6827"/>
              <a:gd name="T75" fmla="*/ 6713 h 6827"/>
              <a:gd name="T76" fmla="*/ 5803 w 6827"/>
              <a:gd name="T77" fmla="*/ 6713 h 6827"/>
              <a:gd name="T78" fmla="*/ 6371 w 6827"/>
              <a:gd name="T79" fmla="*/ 6713 h 6827"/>
              <a:gd name="T80" fmla="*/ 6827 w 6827"/>
              <a:gd name="T81" fmla="*/ 6485 h 6827"/>
              <a:gd name="T82" fmla="*/ 6371 w 6827"/>
              <a:gd name="T83" fmla="*/ 6258 h 6827"/>
              <a:gd name="T84" fmla="*/ 5803 w 6827"/>
              <a:gd name="T85" fmla="*/ 6258 h 6827"/>
              <a:gd name="T86" fmla="*/ 5234 w 6827"/>
              <a:gd name="T87" fmla="*/ 6258 h 6827"/>
              <a:gd name="T88" fmla="*/ 4665 w 6827"/>
              <a:gd name="T89" fmla="*/ 6258 h 6827"/>
              <a:gd name="T90" fmla="*/ 4096 w 6827"/>
              <a:gd name="T91" fmla="*/ 6258 h 6827"/>
              <a:gd name="T92" fmla="*/ 3527 w 6827"/>
              <a:gd name="T93" fmla="*/ 6258 h 6827"/>
              <a:gd name="T94" fmla="*/ 2958 w 6827"/>
              <a:gd name="T95" fmla="*/ 6258 h 6827"/>
              <a:gd name="T96" fmla="*/ 2389 w 6827"/>
              <a:gd name="T97" fmla="*/ 6258 h 6827"/>
              <a:gd name="T98" fmla="*/ 1820 w 6827"/>
              <a:gd name="T99" fmla="*/ 6258 h 6827"/>
              <a:gd name="T100" fmla="*/ 1252 w 6827"/>
              <a:gd name="T101" fmla="*/ 6258 h 6827"/>
              <a:gd name="T102" fmla="*/ 683 w 6827"/>
              <a:gd name="T103" fmla="*/ 6258 h 6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827" h="6827">
                <a:moveTo>
                  <a:pt x="1263" y="5234"/>
                </a:moveTo>
                <a:cubicBezTo>
                  <a:pt x="1316" y="5493"/>
                  <a:pt x="1546" y="5689"/>
                  <a:pt x="1820" y="5689"/>
                </a:cubicBezTo>
                <a:cubicBezTo>
                  <a:pt x="2114" y="5689"/>
                  <a:pt x="2354" y="5464"/>
                  <a:pt x="2383" y="5178"/>
                </a:cubicBezTo>
                <a:lnTo>
                  <a:pt x="3568" y="4191"/>
                </a:lnTo>
                <a:cubicBezTo>
                  <a:pt x="3652" y="4401"/>
                  <a:pt x="3856" y="4551"/>
                  <a:pt x="4096" y="4551"/>
                </a:cubicBezTo>
                <a:cubicBezTo>
                  <a:pt x="4348" y="4551"/>
                  <a:pt x="4560" y="4385"/>
                  <a:pt x="4635" y="4157"/>
                </a:cubicBezTo>
                <a:lnTo>
                  <a:pt x="5696" y="4736"/>
                </a:lnTo>
                <a:cubicBezTo>
                  <a:pt x="5732" y="5016"/>
                  <a:pt x="5969" y="5234"/>
                  <a:pt x="6258" y="5234"/>
                </a:cubicBezTo>
                <a:cubicBezTo>
                  <a:pt x="6571" y="5234"/>
                  <a:pt x="6827" y="4979"/>
                  <a:pt x="6827" y="4665"/>
                </a:cubicBezTo>
                <a:cubicBezTo>
                  <a:pt x="6827" y="4351"/>
                  <a:pt x="6571" y="4096"/>
                  <a:pt x="6258" y="4096"/>
                </a:cubicBezTo>
                <a:cubicBezTo>
                  <a:pt x="6006" y="4096"/>
                  <a:pt x="5794" y="4262"/>
                  <a:pt x="5719" y="4490"/>
                </a:cubicBezTo>
                <a:lnTo>
                  <a:pt x="4658" y="3911"/>
                </a:lnTo>
                <a:cubicBezTo>
                  <a:pt x="4622" y="3631"/>
                  <a:pt x="4385" y="3413"/>
                  <a:pt x="4096" y="3413"/>
                </a:cubicBezTo>
                <a:cubicBezTo>
                  <a:pt x="3802" y="3413"/>
                  <a:pt x="3563" y="3638"/>
                  <a:pt x="3533" y="3924"/>
                </a:cubicBezTo>
                <a:lnTo>
                  <a:pt x="2348" y="4911"/>
                </a:lnTo>
                <a:cubicBezTo>
                  <a:pt x="2265" y="4701"/>
                  <a:pt x="2060" y="4551"/>
                  <a:pt x="1820" y="4551"/>
                </a:cubicBezTo>
                <a:cubicBezTo>
                  <a:pt x="1546" y="4551"/>
                  <a:pt x="1316" y="4747"/>
                  <a:pt x="1263" y="5006"/>
                </a:cubicBezTo>
                <a:lnTo>
                  <a:pt x="455" y="5006"/>
                </a:lnTo>
                <a:lnTo>
                  <a:pt x="455" y="4551"/>
                </a:lnTo>
                <a:lnTo>
                  <a:pt x="569" y="4551"/>
                </a:lnTo>
                <a:cubicBezTo>
                  <a:pt x="632" y="4551"/>
                  <a:pt x="683" y="4500"/>
                  <a:pt x="683" y="4437"/>
                </a:cubicBezTo>
                <a:cubicBezTo>
                  <a:pt x="683" y="4374"/>
                  <a:pt x="632" y="4324"/>
                  <a:pt x="569" y="4324"/>
                </a:cubicBezTo>
                <a:lnTo>
                  <a:pt x="455" y="4324"/>
                </a:lnTo>
                <a:lnTo>
                  <a:pt x="455" y="3982"/>
                </a:lnTo>
                <a:lnTo>
                  <a:pt x="569" y="3982"/>
                </a:lnTo>
                <a:cubicBezTo>
                  <a:pt x="632" y="3982"/>
                  <a:pt x="683" y="3931"/>
                  <a:pt x="683" y="3868"/>
                </a:cubicBezTo>
                <a:cubicBezTo>
                  <a:pt x="683" y="3806"/>
                  <a:pt x="632" y="3755"/>
                  <a:pt x="569" y="3755"/>
                </a:cubicBezTo>
                <a:lnTo>
                  <a:pt x="480" y="3755"/>
                </a:lnTo>
                <a:lnTo>
                  <a:pt x="1407" y="2416"/>
                </a:lnTo>
                <a:cubicBezTo>
                  <a:pt x="1494" y="2470"/>
                  <a:pt x="1596" y="2503"/>
                  <a:pt x="1707" y="2503"/>
                </a:cubicBezTo>
                <a:cubicBezTo>
                  <a:pt x="1888" y="2503"/>
                  <a:pt x="2048" y="2416"/>
                  <a:pt x="2152" y="2284"/>
                </a:cubicBezTo>
                <a:lnTo>
                  <a:pt x="2752" y="2584"/>
                </a:lnTo>
                <a:cubicBezTo>
                  <a:pt x="2740" y="2631"/>
                  <a:pt x="2731" y="2680"/>
                  <a:pt x="2731" y="2731"/>
                </a:cubicBezTo>
                <a:cubicBezTo>
                  <a:pt x="2731" y="3044"/>
                  <a:pt x="2986" y="3300"/>
                  <a:pt x="3300" y="3300"/>
                </a:cubicBezTo>
                <a:cubicBezTo>
                  <a:pt x="3613" y="3300"/>
                  <a:pt x="3868" y="3044"/>
                  <a:pt x="3868" y="2731"/>
                </a:cubicBezTo>
                <a:cubicBezTo>
                  <a:pt x="3868" y="2608"/>
                  <a:pt x="3829" y="2496"/>
                  <a:pt x="3763" y="2403"/>
                </a:cubicBezTo>
                <a:lnTo>
                  <a:pt x="4488" y="1055"/>
                </a:lnTo>
                <a:cubicBezTo>
                  <a:pt x="4574" y="1107"/>
                  <a:pt x="4672" y="1138"/>
                  <a:pt x="4779" y="1138"/>
                </a:cubicBezTo>
                <a:cubicBezTo>
                  <a:pt x="4891" y="1138"/>
                  <a:pt x="4995" y="1104"/>
                  <a:pt x="5083" y="1048"/>
                </a:cubicBezTo>
                <a:lnTo>
                  <a:pt x="5827" y="2004"/>
                </a:lnTo>
                <a:cubicBezTo>
                  <a:pt x="5829" y="2007"/>
                  <a:pt x="5833" y="2009"/>
                  <a:pt x="5836" y="2011"/>
                </a:cubicBezTo>
                <a:cubicBezTo>
                  <a:pt x="5745" y="2112"/>
                  <a:pt x="5689" y="2244"/>
                  <a:pt x="5689" y="2389"/>
                </a:cubicBezTo>
                <a:cubicBezTo>
                  <a:pt x="5689" y="2703"/>
                  <a:pt x="5944" y="2958"/>
                  <a:pt x="6258" y="2958"/>
                </a:cubicBezTo>
                <a:cubicBezTo>
                  <a:pt x="6571" y="2958"/>
                  <a:pt x="6827" y="2703"/>
                  <a:pt x="6827" y="2389"/>
                </a:cubicBezTo>
                <a:cubicBezTo>
                  <a:pt x="6827" y="2076"/>
                  <a:pt x="6571" y="1820"/>
                  <a:pt x="6258" y="1820"/>
                </a:cubicBezTo>
                <a:cubicBezTo>
                  <a:pt x="6170" y="1820"/>
                  <a:pt x="6087" y="1842"/>
                  <a:pt x="6013" y="1878"/>
                </a:cubicBezTo>
                <a:cubicBezTo>
                  <a:pt x="6010" y="1874"/>
                  <a:pt x="6010" y="1869"/>
                  <a:pt x="6006" y="1864"/>
                </a:cubicBezTo>
                <a:lnTo>
                  <a:pt x="5248" y="890"/>
                </a:lnTo>
                <a:cubicBezTo>
                  <a:pt x="5311" y="798"/>
                  <a:pt x="5348" y="688"/>
                  <a:pt x="5348" y="569"/>
                </a:cubicBezTo>
                <a:cubicBezTo>
                  <a:pt x="5348" y="255"/>
                  <a:pt x="5092" y="0"/>
                  <a:pt x="4779" y="0"/>
                </a:cubicBezTo>
                <a:cubicBezTo>
                  <a:pt x="4465" y="0"/>
                  <a:pt x="4210" y="255"/>
                  <a:pt x="4210" y="569"/>
                </a:cubicBezTo>
                <a:cubicBezTo>
                  <a:pt x="4210" y="691"/>
                  <a:pt x="4249" y="804"/>
                  <a:pt x="4315" y="897"/>
                </a:cubicBezTo>
                <a:lnTo>
                  <a:pt x="3590" y="2244"/>
                </a:lnTo>
                <a:cubicBezTo>
                  <a:pt x="3505" y="2193"/>
                  <a:pt x="3406" y="2162"/>
                  <a:pt x="3300" y="2162"/>
                </a:cubicBezTo>
                <a:cubicBezTo>
                  <a:pt x="3118" y="2162"/>
                  <a:pt x="2959" y="2248"/>
                  <a:pt x="2854" y="2381"/>
                </a:cubicBezTo>
                <a:lnTo>
                  <a:pt x="2254" y="2081"/>
                </a:lnTo>
                <a:cubicBezTo>
                  <a:pt x="2267" y="2034"/>
                  <a:pt x="2276" y="1985"/>
                  <a:pt x="2276" y="1934"/>
                </a:cubicBezTo>
                <a:cubicBezTo>
                  <a:pt x="2276" y="1621"/>
                  <a:pt x="2020" y="1365"/>
                  <a:pt x="1707" y="1365"/>
                </a:cubicBezTo>
                <a:cubicBezTo>
                  <a:pt x="1393" y="1365"/>
                  <a:pt x="1138" y="1621"/>
                  <a:pt x="1138" y="1934"/>
                </a:cubicBezTo>
                <a:cubicBezTo>
                  <a:pt x="1138" y="2054"/>
                  <a:pt x="1176" y="2166"/>
                  <a:pt x="1239" y="2257"/>
                </a:cubicBezTo>
                <a:lnTo>
                  <a:pt x="593" y="3191"/>
                </a:lnTo>
                <a:cubicBezTo>
                  <a:pt x="585" y="3189"/>
                  <a:pt x="578" y="3186"/>
                  <a:pt x="569" y="3186"/>
                </a:cubicBezTo>
                <a:lnTo>
                  <a:pt x="455" y="3186"/>
                </a:lnTo>
                <a:lnTo>
                  <a:pt x="455" y="2844"/>
                </a:lnTo>
                <a:lnTo>
                  <a:pt x="569" y="2844"/>
                </a:lnTo>
                <a:cubicBezTo>
                  <a:pt x="632" y="2844"/>
                  <a:pt x="683" y="2794"/>
                  <a:pt x="683" y="2731"/>
                </a:cubicBezTo>
                <a:cubicBezTo>
                  <a:pt x="683" y="2668"/>
                  <a:pt x="632" y="2617"/>
                  <a:pt x="569" y="2617"/>
                </a:cubicBezTo>
                <a:lnTo>
                  <a:pt x="455" y="2617"/>
                </a:lnTo>
                <a:lnTo>
                  <a:pt x="455" y="2276"/>
                </a:lnTo>
                <a:lnTo>
                  <a:pt x="569" y="2276"/>
                </a:lnTo>
                <a:cubicBezTo>
                  <a:pt x="632" y="2276"/>
                  <a:pt x="683" y="2225"/>
                  <a:pt x="683" y="2162"/>
                </a:cubicBezTo>
                <a:cubicBezTo>
                  <a:pt x="683" y="2099"/>
                  <a:pt x="632" y="2048"/>
                  <a:pt x="569" y="2048"/>
                </a:cubicBezTo>
                <a:lnTo>
                  <a:pt x="455" y="2048"/>
                </a:lnTo>
                <a:lnTo>
                  <a:pt x="455" y="1707"/>
                </a:lnTo>
                <a:lnTo>
                  <a:pt x="569" y="1707"/>
                </a:lnTo>
                <a:cubicBezTo>
                  <a:pt x="632" y="1707"/>
                  <a:pt x="683" y="1656"/>
                  <a:pt x="683" y="1593"/>
                </a:cubicBezTo>
                <a:cubicBezTo>
                  <a:pt x="683" y="1530"/>
                  <a:pt x="632" y="1479"/>
                  <a:pt x="569" y="1479"/>
                </a:cubicBezTo>
                <a:lnTo>
                  <a:pt x="455" y="1479"/>
                </a:lnTo>
                <a:lnTo>
                  <a:pt x="455" y="1138"/>
                </a:lnTo>
                <a:lnTo>
                  <a:pt x="569" y="1138"/>
                </a:lnTo>
                <a:cubicBezTo>
                  <a:pt x="632" y="1138"/>
                  <a:pt x="683" y="1087"/>
                  <a:pt x="683" y="1024"/>
                </a:cubicBezTo>
                <a:cubicBezTo>
                  <a:pt x="683" y="961"/>
                  <a:pt x="632" y="910"/>
                  <a:pt x="569" y="910"/>
                </a:cubicBezTo>
                <a:lnTo>
                  <a:pt x="455" y="910"/>
                </a:lnTo>
                <a:lnTo>
                  <a:pt x="455" y="569"/>
                </a:lnTo>
                <a:lnTo>
                  <a:pt x="569" y="569"/>
                </a:lnTo>
                <a:cubicBezTo>
                  <a:pt x="632" y="569"/>
                  <a:pt x="683" y="518"/>
                  <a:pt x="683" y="455"/>
                </a:cubicBezTo>
                <a:cubicBezTo>
                  <a:pt x="683" y="392"/>
                  <a:pt x="632" y="341"/>
                  <a:pt x="569" y="341"/>
                </a:cubicBezTo>
                <a:lnTo>
                  <a:pt x="455" y="341"/>
                </a:lnTo>
                <a:lnTo>
                  <a:pt x="455" y="114"/>
                </a:lnTo>
                <a:cubicBezTo>
                  <a:pt x="455" y="51"/>
                  <a:pt x="404" y="0"/>
                  <a:pt x="341" y="0"/>
                </a:cubicBezTo>
                <a:cubicBezTo>
                  <a:pt x="278" y="0"/>
                  <a:pt x="228" y="51"/>
                  <a:pt x="228" y="114"/>
                </a:cubicBezTo>
                <a:lnTo>
                  <a:pt x="228" y="341"/>
                </a:lnTo>
                <a:lnTo>
                  <a:pt x="114" y="341"/>
                </a:lnTo>
                <a:cubicBezTo>
                  <a:pt x="51" y="341"/>
                  <a:pt x="0" y="392"/>
                  <a:pt x="0" y="455"/>
                </a:cubicBezTo>
                <a:cubicBezTo>
                  <a:pt x="0" y="518"/>
                  <a:pt x="51" y="569"/>
                  <a:pt x="114" y="569"/>
                </a:cubicBezTo>
                <a:lnTo>
                  <a:pt x="228" y="569"/>
                </a:lnTo>
                <a:lnTo>
                  <a:pt x="228" y="910"/>
                </a:lnTo>
                <a:lnTo>
                  <a:pt x="114" y="910"/>
                </a:lnTo>
                <a:cubicBezTo>
                  <a:pt x="51" y="910"/>
                  <a:pt x="0" y="961"/>
                  <a:pt x="0" y="1024"/>
                </a:cubicBezTo>
                <a:cubicBezTo>
                  <a:pt x="0" y="1087"/>
                  <a:pt x="51" y="1138"/>
                  <a:pt x="114" y="1138"/>
                </a:cubicBezTo>
                <a:lnTo>
                  <a:pt x="228" y="1138"/>
                </a:lnTo>
                <a:lnTo>
                  <a:pt x="228" y="1479"/>
                </a:lnTo>
                <a:lnTo>
                  <a:pt x="114" y="1479"/>
                </a:lnTo>
                <a:cubicBezTo>
                  <a:pt x="51" y="1479"/>
                  <a:pt x="0" y="1530"/>
                  <a:pt x="0" y="1593"/>
                </a:cubicBezTo>
                <a:cubicBezTo>
                  <a:pt x="0" y="1656"/>
                  <a:pt x="51" y="1707"/>
                  <a:pt x="114" y="1707"/>
                </a:cubicBezTo>
                <a:lnTo>
                  <a:pt x="228" y="1707"/>
                </a:lnTo>
                <a:lnTo>
                  <a:pt x="228" y="2048"/>
                </a:lnTo>
                <a:lnTo>
                  <a:pt x="114" y="2048"/>
                </a:lnTo>
                <a:cubicBezTo>
                  <a:pt x="51" y="2048"/>
                  <a:pt x="0" y="2099"/>
                  <a:pt x="0" y="2162"/>
                </a:cubicBezTo>
                <a:cubicBezTo>
                  <a:pt x="0" y="2225"/>
                  <a:pt x="51" y="2276"/>
                  <a:pt x="114" y="2276"/>
                </a:cubicBezTo>
                <a:lnTo>
                  <a:pt x="228" y="2276"/>
                </a:lnTo>
                <a:lnTo>
                  <a:pt x="228" y="2617"/>
                </a:lnTo>
                <a:lnTo>
                  <a:pt x="114" y="2617"/>
                </a:lnTo>
                <a:cubicBezTo>
                  <a:pt x="51" y="2617"/>
                  <a:pt x="0" y="2668"/>
                  <a:pt x="0" y="2731"/>
                </a:cubicBezTo>
                <a:cubicBezTo>
                  <a:pt x="0" y="2794"/>
                  <a:pt x="51" y="2844"/>
                  <a:pt x="114" y="2844"/>
                </a:cubicBezTo>
                <a:lnTo>
                  <a:pt x="228" y="2844"/>
                </a:lnTo>
                <a:lnTo>
                  <a:pt x="228" y="3186"/>
                </a:lnTo>
                <a:lnTo>
                  <a:pt x="114" y="3186"/>
                </a:lnTo>
                <a:cubicBezTo>
                  <a:pt x="51" y="3186"/>
                  <a:pt x="0" y="3237"/>
                  <a:pt x="0" y="3300"/>
                </a:cubicBezTo>
                <a:cubicBezTo>
                  <a:pt x="0" y="3362"/>
                  <a:pt x="51" y="3413"/>
                  <a:pt x="114" y="3413"/>
                </a:cubicBezTo>
                <a:lnTo>
                  <a:pt x="228" y="3413"/>
                </a:lnTo>
                <a:lnTo>
                  <a:pt x="228" y="3755"/>
                </a:lnTo>
                <a:lnTo>
                  <a:pt x="114" y="3755"/>
                </a:lnTo>
                <a:cubicBezTo>
                  <a:pt x="51" y="3755"/>
                  <a:pt x="0" y="3806"/>
                  <a:pt x="0" y="3868"/>
                </a:cubicBezTo>
                <a:cubicBezTo>
                  <a:pt x="0" y="3931"/>
                  <a:pt x="51" y="3982"/>
                  <a:pt x="114" y="3982"/>
                </a:cubicBezTo>
                <a:lnTo>
                  <a:pt x="228" y="3982"/>
                </a:lnTo>
                <a:lnTo>
                  <a:pt x="228" y="4324"/>
                </a:lnTo>
                <a:lnTo>
                  <a:pt x="114" y="4324"/>
                </a:lnTo>
                <a:cubicBezTo>
                  <a:pt x="51" y="4324"/>
                  <a:pt x="0" y="4374"/>
                  <a:pt x="0" y="4437"/>
                </a:cubicBezTo>
                <a:cubicBezTo>
                  <a:pt x="0" y="4500"/>
                  <a:pt x="51" y="4551"/>
                  <a:pt x="114" y="4551"/>
                </a:cubicBezTo>
                <a:lnTo>
                  <a:pt x="228" y="4551"/>
                </a:lnTo>
                <a:lnTo>
                  <a:pt x="228" y="4892"/>
                </a:lnTo>
                <a:lnTo>
                  <a:pt x="114" y="4892"/>
                </a:lnTo>
                <a:cubicBezTo>
                  <a:pt x="51" y="4892"/>
                  <a:pt x="0" y="4943"/>
                  <a:pt x="0" y="5006"/>
                </a:cubicBezTo>
                <a:cubicBezTo>
                  <a:pt x="0" y="5069"/>
                  <a:pt x="51" y="5120"/>
                  <a:pt x="114" y="5120"/>
                </a:cubicBezTo>
                <a:lnTo>
                  <a:pt x="228" y="5120"/>
                </a:lnTo>
                <a:lnTo>
                  <a:pt x="228" y="5461"/>
                </a:lnTo>
                <a:lnTo>
                  <a:pt x="114" y="5461"/>
                </a:lnTo>
                <a:cubicBezTo>
                  <a:pt x="51" y="5461"/>
                  <a:pt x="0" y="5512"/>
                  <a:pt x="0" y="5575"/>
                </a:cubicBezTo>
                <a:cubicBezTo>
                  <a:pt x="0" y="5638"/>
                  <a:pt x="51" y="5689"/>
                  <a:pt x="114" y="5689"/>
                </a:cubicBezTo>
                <a:lnTo>
                  <a:pt x="228" y="5689"/>
                </a:lnTo>
                <a:lnTo>
                  <a:pt x="228" y="6030"/>
                </a:lnTo>
                <a:lnTo>
                  <a:pt x="114" y="6030"/>
                </a:lnTo>
                <a:cubicBezTo>
                  <a:pt x="51" y="6030"/>
                  <a:pt x="0" y="6081"/>
                  <a:pt x="0" y="6144"/>
                </a:cubicBezTo>
                <a:cubicBezTo>
                  <a:pt x="0" y="6207"/>
                  <a:pt x="51" y="6258"/>
                  <a:pt x="114" y="6258"/>
                </a:cubicBezTo>
                <a:lnTo>
                  <a:pt x="228" y="6258"/>
                </a:lnTo>
                <a:lnTo>
                  <a:pt x="228" y="6485"/>
                </a:lnTo>
                <a:cubicBezTo>
                  <a:pt x="228" y="6548"/>
                  <a:pt x="278" y="6599"/>
                  <a:pt x="341" y="6599"/>
                </a:cubicBezTo>
                <a:lnTo>
                  <a:pt x="683" y="6599"/>
                </a:lnTo>
                <a:lnTo>
                  <a:pt x="683" y="6713"/>
                </a:lnTo>
                <a:cubicBezTo>
                  <a:pt x="683" y="6776"/>
                  <a:pt x="734" y="6827"/>
                  <a:pt x="796" y="6827"/>
                </a:cubicBezTo>
                <a:cubicBezTo>
                  <a:pt x="859" y="6827"/>
                  <a:pt x="910" y="6776"/>
                  <a:pt x="910" y="6713"/>
                </a:cubicBezTo>
                <a:lnTo>
                  <a:pt x="910" y="6599"/>
                </a:lnTo>
                <a:lnTo>
                  <a:pt x="1252" y="6599"/>
                </a:lnTo>
                <a:lnTo>
                  <a:pt x="1252" y="6713"/>
                </a:lnTo>
                <a:cubicBezTo>
                  <a:pt x="1252" y="6776"/>
                  <a:pt x="1302" y="6827"/>
                  <a:pt x="1365" y="6827"/>
                </a:cubicBezTo>
                <a:cubicBezTo>
                  <a:pt x="1428" y="6827"/>
                  <a:pt x="1479" y="6776"/>
                  <a:pt x="1479" y="6713"/>
                </a:cubicBezTo>
                <a:lnTo>
                  <a:pt x="1479" y="6599"/>
                </a:lnTo>
                <a:lnTo>
                  <a:pt x="1820" y="6599"/>
                </a:lnTo>
                <a:lnTo>
                  <a:pt x="1820" y="6713"/>
                </a:lnTo>
                <a:cubicBezTo>
                  <a:pt x="1820" y="6776"/>
                  <a:pt x="1871" y="6827"/>
                  <a:pt x="1934" y="6827"/>
                </a:cubicBezTo>
                <a:cubicBezTo>
                  <a:pt x="1997" y="6827"/>
                  <a:pt x="2048" y="6776"/>
                  <a:pt x="2048" y="6713"/>
                </a:cubicBezTo>
                <a:lnTo>
                  <a:pt x="2048" y="6599"/>
                </a:lnTo>
                <a:lnTo>
                  <a:pt x="2389" y="6599"/>
                </a:lnTo>
                <a:lnTo>
                  <a:pt x="2389" y="6713"/>
                </a:lnTo>
                <a:cubicBezTo>
                  <a:pt x="2389" y="6776"/>
                  <a:pt x="2440" y="6827"/>
                  <a:pt x="2503" y="6827"/>
                </a:cubicBezTo>
                <a:cubicBezTo>
                  <a:pt x="2566" y="6827"/>
                  <a:pt x="2617" y="6776"/>
                  <a:pt x="2617" y="6713"/>
                </a:cubicBezTo>
                <a:lnTo>
                  <a:pt x="2617" y="6599"/>
                </a:lnTo>
                <a:lnTo>
                  <a:pt x="2958" y="6599"/>
                </a:lnTo>
                <a:lnTo>
                  <a:pt x="2958" y="6713"/>
                </a:lnTo>
                <a:cubicBezTo>
                  <a:pt x="2958" y="6776"/>
                  <a:pt x="3009" y="6827"/>
                  <a:pt x="3072" y="6827"/>
                </a:cubicBezTo>
                <a:cubicBezTo>
                  <a:pt x="3135" y="6827"/>
                  <a:pt x="3186" y="6776"/>
                  <a:pt x="3186" y="6713"/>
                </a:cubicBezTo>
                <a:lnTo>
                  <a:pt x="3186" y="6599"/>
                </a:lnTo>
                <a:lnTo>
                  <a:pt x="3527" y="6599"/>
                </a:lnTo>
                <a:lnTo>
                  <a:pt x="3527" y="6713"/>
                </a:lnTo>
                <a:cubicBezTo>
                  <a:pt x="3527" y="6776"/>
                  <a:pt x="3578" y="6827"/>
                  <a:pt x="3641" y="6827"/>
                </a:cubicBezTo>
                <a:cubicBezTo>
                  <a:pt x="3704" y="6827"/>
                  <a:pt x="3755" y="6776"/>
                  <a:pt x="3755" y="6713"/>
                </a:cubicBezTo>
                <a:lnTo>
                  <a:pt x="3755" y="6599"/>
                </a:lnTo>
                <a:lnTo>
                  <a:pt x="4096" y="6599"/>
                </a:lnTo>
                <a:lnTo>
                  <a:pt x="4096" y="6713"/>
                </a:lnTo>
                <a:cubicBezTo>
                  <a:pt x="4096" y="6776"/>
                  <a:pt x="4147" y="6827"/>
                  <a:pt x="4210" y="6827"/>
                </a:cubicBezTo>
                <a:cubicBezTo>
                  <a:pt x="4273" y="6827"/>
                  <a:pt x="4323" y="6776"/>
                  <a:pt x="4323" y="6713"/>
                </a:cubicBezTo>
                <a:lnTo>
                  <a:pt x="4323" y="6599"/>
                </a:lnTo>
                <a:lnTo>
                  <a:pt x="4665" y="6599"/>
                </a:lnTo>
                <a:lnTo>
                  <a:pt x="4665" y="6713"/>
                </a:lnTo>
                <a:cubicBezTo>
                  <a:pt x="4665" y="6776"/>
                  <a:pt x="4716" y="6827"/>
                  <a:pt x="4779" y="6827"/>
                </a:cubicBezTo>
                <a:cubicBezTo>
                  <a:pt x="4842" y="6827"/>
                  <a:pt x="4892" y="6776"/>
                  <a:pt x="4892" y="6713"/>
                </a:cubicBezTo>
                <a:lnTo>
                  <a:pt x="4892" y="6599"/>
                </a:lnTo>
                <a:lnTo>
                  <a:pt x="5234" y="6599"/>
                </a:lnTo>
                <a:lnTo>
                  <a:pt x="5234" y="6713"/>
                </a:lnTo>
                <a:cubicBezTo>
                  <a:pt x="5234" y="6776"/>
                  <a:pt x="5285" y="6827"/>
                  <a:pt x="5347" y="6827"/>
                </a:cubicBezTo>
                <a:cubicBezTo>
                  <a:pt x="5410" y="6827"/>
                  <a:pt x="5461" y="6776"/>
                  <a:pt x="5461" y="6713"/>
                </a:cubicBezTo>
                <a:lnTo>
                  <a:pt x="5461" y="6599"/>
                </a:lnTo>
                <a:lnTo>
                  <a:pt x="5803" y="6599"/>
                </a:lnTo>
                <a:lnTo>
                  <a:pt x="5803" y="6713"/>
                </a:lnTo>
                <a:cubicBezTo>
                  <a:pt x="5803" y="6776"/>
                  <a:pt x="5853" y="6827"/>
                  <a:pt x="5916" y="6827"/>
                </a:cubicBezTo>
                <a:cubicBezTo>
                  <a:pt x="5979" y="6827"/>
                  <a:pt x="6030" y="6776"/>
                  <a:pt x="6030" y="6713"/>
                </a:cubicBezTo>
                <a:lnTo>
                  <a:pt x="6030" y="6599"/>
                </a:lnTo>
                <a:lnTo>
                  <a:pt x="6371" y="6599"/>
                </a:lnTo>
                <a:lnTo>
                  <a:pt x="6371" y="6713"/>
                </a:lnTo>
                <a:cubicBezTo>
                  <a:pt x="6371" y="6776"/>
                  <a:pt x="6422" y="6827"/>
                  <a:pt x="6485" y="6827"/>
                </a:cubicBezTo>
                <a:cubicBezTo>
                  <a:pt x="6548" y="6827"/>
                  <a:pt x="6599" y="6776"/>
                  <a:pt x="6599" y="6713"/>
                </a:cubicBezTo>
                <a:lnTo>
                  <a:pt x="6599" y="6599"/>
                </a:lnTo>
                <a:lnTo>
                  <a:pt x="6713" y="6599"/>
                </a:lnTo>
                <a:cubicBezTo>
                  <a:pt x="6776" y="6599"/>
                  <a:pt x="6827" y="6548"/>
                  <a:pt x="6827" y="6485"/>
                </a:cubicBezTo>
                <a:cubicBezTo>
                  <a:pt x="6827" y="6422"/>
                  <a:pt x="6776" y="6372"/>
                  <a:pt x="6713" y="6372"/>
                </a:cubicBezTo>
                <a:lnTo>
                  <a:pt x="6599" y="6372"/>
                </a:lnTo>
                <a:lnTo>
                  <a:pt x="6599" y="6258"/>
                </a:lnTo>
                <a:cubicBezTo>
                  <a:pt x="6599" y="6195"/>
                  <a:pt x="6548" y="6144"/>
                  <a:pt x="6485" y="6144"/>
                </a:cubicBezTo>
                <a:cubicBezTo>
                  <a:pt x="6422" y="6144"/>
                  <a:pt x="6371" y="6195"/>
                  <a:pt x="6371" y="6258"/>
                </a:cubicBezTo>
                <a:lnTo>
                  <a:pt x="6371" y="6372"/>
                </a:lnTo>
                <a:lnTo>
                  <a:pt x="6030" y="6372"/>
                </a:lnTo>
                <a:lnTo>
                  <a:pt x="6030" y="6258"/>
                </a:lnTo>
                <a:cubicBezTo>
                  <a:pt x="6030" y="6195"/>
                  <a:pt x="5979" y="6144"/>
                  <a:pt x="5916" y="6144"/>
                </a:cubicBezTo>
                <a:cubicBezTo>
                  <a:pt x="5853" y="6144"/>
                  <a:pt x="5803" y="6195"/>
                  <a:pt x="5803" y="6258"/>
                </a:cubicBezTo>
                <a:lnTo>
                  <a:pt x="5803" y="6372"/>
                </a:lnTo>
                <a:lnTo>
                  <a:pt x="5461" y="6372"/>
                </a:lnTo>
                <a:lnTo>
                  <a:pt x="5461" y="6258"/>
                </a:lnTo>
                <a:cubicBezTo>
                  <a:pt x="5461" y="6195"/>
                  <a:pt x="5410" y="6144"/>
                  <a:pt x="5347" y="6144"/>
                </a:cubicBezTo>
                <a:cubicBezTo>
                  <a:pt x="5285" y="6144"/>
                  <a:pt x="5234" y="6195"/>
                  <a:pt x="5234" y="6258"/>
                </a:cubicBezTo>
                <a:lnTo>
                  <a:pt x="5234" y="6372"/>
                </a:lnTo>
                <a:lnTo>
                  <a:pt x="4892" y="6372"/>
                </a:lnTo>
                <a:lnTo>
                  <a:pt x="4892" y="6258"/>
                </a:lnTo>
                <a:cubicBezTo>
                  <a:pt x="4892" y="6195"/>
                  <a:pt x="4842" y="6144"/>
                  <a:pt x="4779" y="6144"/>
                </a:cubicBezTo>
                <a:cubicBezTo>
                  <a:pt x="4716" y="6144"/>
                  <a:pt x="4665" y="6195"/>
                  <a:pt x="4665" y="6258"/>
                </a:cubicBezTo>
                <a:lnTo>
                  <a:pt x="4665" y="6372"/>
                </a:lnTo>
                <a:lnTo>
                  <a:pt x="4323" y="6372"/>
                </a:lnTo>
                <a:lnTo>
                  <a:pt x="4323" y="6258"/>
                </a:lnTo>
                <a:cubicBezTo>
                  <a:pt x="4323" y="6195"/>
                  <a:pt x="4273" y="6144"/>
                  <a:pt x="4210" y="6144"/>
                </a:cubicBezTo>
                <a:cubicBezTo>
                  <a:pt x="4147" y="6144"/>
                  <a:pt x="4096" y="6195"/>
                  <a:pt x="4096" y="6258"/>
                </a:cubicBezTo>
                <a:lnTo>
                  <a:pt x="4096" y="6372"/>
                </a:lnTo>
                <a:lnTo>
                  <a:pt x="3755" y="6372"/>
                </a:lnTo>
                <a:lnTo>
                  <a:pt x="3755" y="6258"/>
                </a:lnTo>
                <a:cubicBezTo>
                  <a:pt x="3755" y="6195"/>
                  <a:pt x="3704" y="6144"/>
                  <a:pt x="3641" y="6144"/>
                </a:cubicBezTo>
                <a:cubicBezTo>
                  <a:pt x="3578" y="6144"/>
                  <a:pt x="3527" y="6195"/>
                  <a:pt x="3527" y="6258"/>
                </a:cubicBezTo>
                <a:lnTo>
                  <a:pt x="3527" y="6372"/>
                </a:lnTo>
                <a:lnTo>
                  <a:pt x="3186" y="6372"/>
                </a:lnTo>
                <a:lnTo>
                  <a:pt x="3186" y="6258"/>
                </a:lnTo>
                <a:cubicBezTo>
                  <a:pt x="3186" y="6195"/>
                  <a:pt x="3135" y="6144"/>
                  <a:pt x="3072" y="6144"/>
                </a:cubicBezTo>
                <a:cubicBezTo>
                  <a:pt x="3009" y="6144"/>
                  <a:pt x="2958" y="6195"/>
                  <a:pt x="2958" y="6258"/>
                </a:cubicBezTo>
                <a:lnTo>
                  <a:pt x="2958" y="6372"/>
                </a:lnTo>
                <a:lnTo>
                  <a:pt x="2617" y="6372"/>
                </a:lnTo>
                <a:lnTo>
                  <a:pt x="2617" y="6258"/>
                </a:lnTo>
                <a:cubicBezTo>
                  <a:pt x="2617" y="6195"/>
                  <a:pt x="2566" y="6144"/>
                  <a:pt x="2503" y="6144"/>
                </a:cubicBezTo>
                <a:cubicBezTo>
                  <a:pt x="2440" y="6144"/>
                  <a:pt x="2389" y="6195"/>
                  <a:pt x="2389" y="6258"/>
                </a:cubicBezTo>
                <a:lnTo>
                  <a:pt x="2389" y="6372"/>
                </a:lnTo>
                <a:lnTo>
                  <a:pt x="2048" y="6372"/>
                </a:lnTo>
                <a:lnTo>
                  <a:pt x="2048" y="6258"/>
                </a:lnTo>
                <a:cubicBezTo>
                  <a:pt x="2048" y="6195"/>
                  <a:pt x="1997" y="6144"/>
                  <a:pt x="1934" y="6144"/>
                </a:cubicBezTo>
                <a:cubicBezTo>
                  <a:pt x="1871" y="6144"/>
                  <a:pt x="1820" y="6195"/>
                  <a:pt x="1820" y="6258"/>
                </a:cubicBezTo>
                <a:lnTo>
                  <a:pt x="1820" y="6372"/>
                </a:lnTo>
                <a:lnTo>
                  <a:pt x="1479" y="6372"/>
                </a:lnTo>
                <a:lnTo>
                  <a:pt x="1479" y="6258"/>
                </a:lnTo>
                <a:cubicBezTo>
                  <a:pt x="1479" y="6195"/>
                  <a:pt x="1428" y="6144"/>
                  <a:pt x="1365" y="6144"/>
                </a:cubicBezTo>
                <a:cubicBezTo>
                  <a:pt x="1302" y="6144"/>
                  <a:pt x="1252" y="6195"/>
                  <a:pt x="1252" y="6258"/>
                </a:cubicBezTo>
                <a:lnTo>
                  <a:pt x="1252" y="6372"/>
                </a:lnTo>
                <a:lnTo>
                  <a:pt x="910" y="6372"/>
                </a:lnTo>
                <a:lnTo>
                  <a:pt x="910" y="6258"/>
                </a:lnTo>
                <a:cubicBezTo>
                  <a:pt x="910" y="6195"/>
                  <a:pt x="859" y="6144"/>
                  <a:pt x="796" y="6144"/>
                </a:cubicBezTo>
                <a:cubicBezTo>
                  <a:pt x="734" y="6144"/>
                  <a:pt x="683" y="6195"/>
                  <a:pt x="683" y="6258"/>
                </a:cubicBezTo>
                <a:lnTo>
                  <a:pt x="683" y="6372"/>
                </a:lnTo>
                <a:lnTo>
                  <a:pt x="455" y="6372"/>
                </a:lnTo>
                <a:lnTo>
                  <a:pt x="455" y="5234"/>
                </a:lnTo>
                <a:lnTo>
                  <a:pt x="1263" y="52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63419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0" y="-1"/>
            <a:ext cx="9146438" cy="685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0" y="-1"/>
            <a:ext cx="9144000" cy="6858001"/>
          </a:xfrm>
          <a:prstGeom prst="rect">
            <a:avLst/>
          </a:prstGeom>
          <a:solidFill>
            <a:schemeClr val="tx2">
              <a:alpha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" name="Picture 2" descr="C:\Users\yang\Desktop\IMG_20170820_142034_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1371600"/>
            <a:ext cx="5486400" cy="4114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95331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0" y="-1"/>
            <a:ext cx="9146438" cy="685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0" y="-1"/>
            <a:ext cx="9144000" cy="6858001"/>
          </a:xfrm>
          <a:prstGeom prst="rect">
            <a:avLst/>
          </a:prstGeom>
          <a:solidFill>
            <a:schemeClr val="tx2">
              <a:alpha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" name="Picture 2" descr="C:\Users\yang\Desktop\IMG_20170820_141955_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1371600"/>
            <a:ext cx="5486400" cy="4114800"/>
          </a:xfrm>
          <a:noFill/>
        </p:spPr>
      </p:pic>
    </p:spTree>
    <p:extLst>
      <p:ext uri="{BB962C8B-B14F-4D97-AF65-F5344CB8AC3E}">
        <p14:creationId xmlns:p14="http://schemas.microsoft.com/office/powerpoint/2010/main" val="1057282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0" y="-1"/>
            <a:ext cx="9146438" cy="685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0" y="-1"/>
            <a:ext cx="9144000" cy="6858001"/>
          </a:xfrm>
          <a:prstGeom prst="rect">
            <a:avLst/>
          </a:prstGeom>
          <a:solidFill>
            <a:schemeClr val="tx2">
              <a:alpha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" name="Picture 2" descr="C:\Users\yang\Desktop\IMG_20170820_14210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1371600"/>
            <a:ext cx="5486400" cy="4114800"/>
          </a:xfrm>
          <a:noFill/>
        </p:spPr>
      </p:pic>
    </p:spTree>
    <p:extLst>
      <p:ext uri="{BB962C8B-B14F-4D97-AF65-F5344CB8AC3E}">
        <p14:creationId xmlns:p14="http://schemas.microsoft.com/office/powerpoint/2010/main" val="116997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0" y="-1"/>
            <a:ext cx="9146438" cy="685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0" y="-1"/>
            <a:ext cx="9144000" cy="6858001"/>
          </a:xfrm>
          <a:prstGeom prst="rect">
            <a:avLst/>
          </a:prstGeom>
          <a:solidFill>
            <a:schemeClr val="tx2">
              <a:alpha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524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zh-CN" altLang="en-US" sz="48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部分国内硒团队专家</a:t>
            </a:r>
          </a:p>
        </p:txBody>
      </p:sp>
      <p:pic>
        <p:nvPicPr>
          <p:cNvPr id="7" name="Picture 2" descr="C:\Users\yang\Desktop\IMG_20170820_1620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35586" y="1988840"/>
            <a:ext cx="3272829" cy="4359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985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0" y="-1"/>
            <a:ext cx="9146438" cy="685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0" y="-1"/>
            <a:ext cx="9144000" cy="6858001"/>
          </a:xfrm>
          <a:prstGeom prst="rect">
            <a:avLst/>
          </a:prstGeom>
          <a:solidFill>
            <a:schemeClr val="accent1">
              <a:alpha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" name="Picture 2" descr="F:\硒蛋白资料\硒图片\硒图片\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04813"/>
            <a:ext cx="6053138" cy="601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08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0" y="-1"/>
            <a:ext cx="9146438" cy="685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0" y="-1"/>
            <a:ext cx="9144000" cy="6858001"/>
          </a:xfrm>
          <a:prstGeom prst="rect">
            <a:avLst/>
          </a:prstGeom>
          <a:solidFill>
            <a:schemeClr val="accent1">
              <a:alpha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2" descr="F:\硒蛋白资料\硒图片\硒图片\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" y="630238"/>
            <a:ext cx="8961438" cy="559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9178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0" y="-1"/>
            <a:ext cx="9146438" cy="685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0" y="-1"/>
            <a:ext cx="9144000" cy="6858001"/>
          </a:xfrm>
          <a:prstGeom prst="rect">
            <a:avLst/>
          </a:prstGeom>
          <a:solidFill>
            <a:schemeClr val="accent1">
              <a:alpha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2" descr="F:\硒蛋白资料\硒图片\硒图片\十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51" y="1125538"/>
            <a:ext cx="3422650" cy="46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F:\硒蛋白资料\硒图片\硒图片\十一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039" y="1749425"/>
            <a:ext cx="4543425" cy="341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941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38012" y="3075057"/>
            <a:ext cx="2467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谢谢大家</a:t>
            </a:r>
            <a:r>
              <a:rPr lang="en-US" altLang="zh-CN" sz="40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!</a:t>
            </a:r>
            <a:endParaRPr lang="zh-CN" altLang="en-US" sz="4000" b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82743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7200" y="671403"/>
            <a:ext cx="8229600" cy="523220"/>
          </a:xfrm>
        </p:spPr>
        <p:txBody>
          <a:bodyPr>
            <a:spAutoFit/>
          </a:bodyPr>
          <a:lstStyle/>
          <a:p>
            <a:r>
              <a:rPr lang="zh-CN" altLang="en-US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富硒产品推广中的瓶颈</a:t>
            </a:r>
            <a:endParaRPr lang="en-US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343400" y="1517587"/>
            <a:ext cx="457200" cy="235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2" name="Content Placeholder 2"/>
          <p:cNvSpPr txBox="1">
            <a:spLocks/>
          </p:cNvSpPr>
          <p:nvPr/>
        </p:nvSpPr>
        <p:spPr>
          <a:xfrm>
            <a:off x="607315" y="5156201"/>
            <a:ext cx="7929373" cy="10896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itchFamily="34" charset="0"/>
              <a:buNone/>
            </a:pPr>
            <a:endParaRPr lang="en-US" sz="1050" dirty="0">
              <a:solidFill>
                <a:prstClr val="white"/>
              </a:solidFill>
            </a:endParaRPr>
          </a:p>
        </p:txBody>
      </p:sp>
      <p:grpSp>
        <p:nvGrpSpPr>
          <p:cNvPr id="111" name="Group 110"/>
          <p:cNvGrpSpPr/>
          <p:nvPr/>
        </p:nvGrpSpPr>
        <p:grpSpPr>
          <a:xfrm>
            <a:off x="6438011" y="1847665"/>
            <a:ext cx="3169272" cy="1219200"/>
            <a:chOff x="5822327" y="1428750"/>
            <a:chExt cx="3169272" cy="914400"/>
          </a:xfrm>
        </p:grpSpPr>
        <p:sp>
          <p:nvSpPr>
            <p:cNvPr id="114" name="Content Placeholder 2"/>
            <p:cNvSpPr txBox="1">
              <a:spLocks/>
            </p:cNvSpPr>
            <p:nvPr/>
          </p:nvSpPr>
          <p:spPr>
            <a:xfrm>
              <a:off x="5822327" y="1428750"/>
              <a:ext cx="3169272" cy="31227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en-US" sz="3600" dirty="0">
                  <a:solidFill>
                    <a:srgbClr val="15405B"/>
                  </a:solidFill>
                </a:rPr>
                <a:t>03</a:t>
              </a:r>
              <a:r>
                <a:rPr lang="en-US" sz="3600" b="1" dirty="0">
                  <a:solidFill>
                    <a:srgbClr val="15405B"/>
                  </a:solidFill>
                </a:rPr>
                <a:t> </a:t>
              </a:r>
              <a:r>
                <a:rPr lang="zh-CN" altLang="en-US" sz="2800" b="1" dirty="0">
                  <a:solidFill>
                    <a:srgbClr val="14405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用到</a:t>
              </a:r>
              <a:endParaRPr lang="en-US" sz="2800" b="1" dirty="0">
                <a:solidFill>
                  <a:srgbClr val="14405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7" name="Content Placeholder 2"/>
            <p:cNvSpPr txBox="1">
              <a:spLocks/>
            </p:cNvSpPr>
            <p:nvPr/>
          </p:nvSpPr>
          <p:spPr>
            <a:xfrm>
              <a:off x="5846928" y="1885950"/>
              <a:ext cx="2154072" cy="45720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zh-CN" altLang="en-US" sz="1800" dirty="0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坚持服用？</a:t>
              </a:r>
              <a:endParaRPr lang="en-US" sz="180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1043437" y="3361928"/>
            <a:ext cx="3169272" cy="1219200"/>
            <a:chOff x="5822327" y="1428750"/>
            <a:chExt cx="3169272" cy="914400"/>
          </a:xfrm>
        </p:grpSpPr>
        <p:sp>
          <p:nvSpPr>
            <p:cNvPr id="124" name="Content Placeholder 2"/>
            <p:cNvSpPr txBox="1">
              <a:spLocks/>
            </p:cNvSpPr>
            <p:nvPr/>
          </p:nvSpPr>
          <p:spPr>
            <a:xfrm>
              <a:off x="5822327" y="1428750"/>
              <a:ext cx="3169272" cy="31227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en-US" sz="3600" dirty="0">
                  <a:solidFill>
                    <a:srgbClr val="15405B"/>
                  </a:solidFill>
                </a:rPr>
                <a:t>04</a:t>
              </a:r>
              <a:r>
                <a:rPr lang="en-US" sz="3600" b="1" dirty="0">
                  <a:solidFill>
                    <a:srgbClr val="15405B"/>
                  </a:solidFill>
                </a:rPr>
                <a:t> </a:t>
              </a:r>
              <a:r>
                <a:rPr lang="zh-CN" altLang="en-US" sz="2800" b="1" dirty="0">
                  <a:solidFill>
                    <a:srgbClr val="15405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有效</a:t>
              </a:r>
              <a:endParaRPr lang="en-US" sz="1800" dirty="0">
                <a:solidFill>
                  <a:srgbClr val="14405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5" name="Content Placeholder 2"/>
            <p:cNvSpPr txBox="1">
              <a:spLocks/>
            </p:cNvSpPr>
            <p:nvPr/>
          </p:nvSpPr>
          <p:spPr>
            <a:xfrm>
              <a:off x="5846928" y="1885950"/>
              <a:ext cx="2154072" cy="45720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zh-CN" altLang="en-US" sz="1800" dirty="0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健康改善？</a:t>
              </a:r>
              <a:endParaRPr lang="en-US" altLang="zh-CN" sz="180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indent="0">
                <a:buFont typeface="Arial" pitchFamily="34" charset="0"/>
                <a:buNone/>
              </a:pPr>
              <a:r>
                <a:rPr lang="zh-CN" altLang="en-US" sz="1800" dirty="0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硒指标正常？</a:t>
              </a:r>
              <a:endParaRPr lang="en-US" sz="180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179512" y="1847665"/>
            <a:ext cx="3169272" cy="1237343"/>
            <a:chOff x="5822327" y="1428750"/>
            <a:chExt cx="3169272" cy="928007"/>
          </a:xfrm>
        </p:grpSpPr>
        <p:sp>
          <p:nvSpPr>
            <p:cNvPr id="127" name="Content Placeholder 2"/>
            <p:cNvSpPr txBox="1">
              <a:spLocks/>
            </p:cNvSpPr>
            <p:nvPr/>
          </p:nvSpPr>
          <p:spPr>
            <a:xfrm>
              <a:off x="5822327" y="1428750"/>
              <a:ext cx="3169272" cy="31227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itchFamily="34" charset="0"/>
                <a:buNone/>
              </a:pPr>
              <a:r>
                <a:rPr lang="en-US" sz="3600" dirty="0">
                  <a:solidFill>
                    <a:srgbClr val="15405B"/>
                  </a:solidFill>
                </a:rPr>
                <a:t>01</a:t>
              </a:r>
              <a:r>
                <a:rPr lang="en-US" sz="3600" b="1" dirty="0">
                  <a:solidFill>
                    <a:srgbClr val="15405B"/>
                  </a:solidFill>
                </a:rPr>
                <a:t> </a:t>
              </a:r>
              <a:r>
                <a:rPr lang="zh-CN" altLang="en-US" sz="2800" b="1" dirty="0">
                  <a:solidFill>
                    <a:srgbClr val="15405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知道</a:t>
              </a:r>
              <a:endParaRPr lang="en-US" dirty="0">
                <a:solidFill>
                  <a:srgbClr val="14405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8" name="Content Placeholder 2"/>
            <p:cNvSpPr txBox="1">
              <a:spLocks/>
            </p:cNvSpPr>
            <p:nvPr/>
          </p:nvSpPr>
          <p:spPr>
            <a:xfrm>
              <a:off x="6742238" y="1899557"/>
              <a:ext cx="2154072" cy="45720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zh-CN" altLang="en-US" sz="1800" dirty="0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知道硒功能？</a:t>
              </a:r>
              <a:endParaRPr lang="en-US" altLang="zh-CN" sz="180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indent="0">
                <a:buFont typeface="Arial" pitchFamily="34" charset="0"/>
                <a:buNone/>
              </a:pPr>
              <a:r>
                <a:rPr lang="zh-CN" altLang="en-US" sz="1800" dirty="0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是否自己确硒？</a:t>
              </a:r>
              <a:endParaRPr lang="en-US" sz="180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2770880" y="1847665"/>
            <a:ext cx="3169272" cy="1219200"/>
            <a:chOff x="5822327" y="1428750"/>
            <a:chExt cx="3169272" cy="914400"/>
          </a:xfrm>
        </p:grpSpPr>
        <p:sp>
          <p:nvSpPr>
            <p:cNvPr id="130" name="Content Placeholder 2"/>
            <p:cNvSpPr txBox="1">
              <a:spLocks/>
            </p:cNvSpPr>
            <p:nvPr/>
          </p:nvSpPr>
          <p:spPr>
            <a:xfrm>
              <a:off x="5822327" y="1428750"/>
              <a:ext cx="3169272" cy="31227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itchFamily="34" charset="0"/>
                <a:buNone/>
              </a:pPr>
              <a:r>
                <a:rPr lang="en-US" sz="3600" dirty="0">
                  <a:solidFill>
                    <a:srgbClr val="15405B"/>
                  </a:solidFill>
                </a:rPr>
                <a:t>02</a:t>
              </a:r>
              <a:r>
                <a:rPr lang="en-US" sz="3600" b="1" dirty="0">
                  <a:solidFill>
                    <a:srgbClr val="15405B"/>
                  </a:solidFill>
                </a:rPr>
                <a:t> </a:t>
              </a:r>
              <a:r>
                <a:rPr lang="zh-CN" altLang="en-US" sz="2800" b="1" dirty="0">
                  <a:solidFill>
                    <a:srgbClr val="15405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得到</a:t>
              </a:r>
              <a:endParaRPr lang="en-US" dirty="0">
                <a:solidFill>
                  <a:srgbClr val="14405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1" name="Content Placeholder 2"/>
            <p:cNvSpPr txBox="1">
              <a:spLocks/>
            </p:cNvSpPr>
            <p:nvPr/>
          </p:nvSpPr>
          <p:spPr>
            <a:xfrm>
              <a:off x="6748406" y="1885950"/>
              <a:ext cx="2154072" cy="45720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zh-CN" altLang="en-US" sz="1800" dirty="0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从哪个渠道得到？</a:t>
              </a:r>
              <a:endParaRPr lang="en-US" sz="180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" name="Group 122"/>
          <p:cNvGrpSpPr/>
          <p:nvPr/>
        </p:nvGrpSpPr>
        <p:grpSpPr>
          <a:xfrm>
            <a:off x="3649320" y="3361928"/>
            <a:ext cx="2881156" cy="1219200"/>
            <a:chOff x="5822327" y="1428750"/>
            <a:chExt cx="3169272" cy="914400"/>
          </a:xfrm>
        </p:grpSpPr>
        <p:sp>
          <p:nvSpPr>
            <p:cNvPr id="23" name="Content Placeholder 2"/>
            <p:cNvSpPr txBox="1">
              <a:spLocks/>
            </p:cNvSpPr>
            <p:nvPr/>
          </p:nvSpPr>
          <p:spPr>
            <a:xfrm>
              <a:off x="5822327" y="1428750"/>
              <a:ext cx="3169272" cy="31227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en-US" sz="3600" dirty="0">
                  <a:solidFill>
                    <a:srgbClr val="15405B"/>
                  </a:solidFill>
                </a:rPr>
                <a:t>0</a:t>
              </a:r>
              <a:r>
                <a:rPr lang="en-US" altLang="zh-CN" sz="3600" dirty="0">
                  <a:solidFill>
                    <a:srgbClr val="15405B"/>
                  </a:solidFill>
                </a:rPr>
                <a:t>5</a:t>
              </a:r>
              <a:r>
                <a:rPr lang="en-US" sz="3600" b="1" dirty="0">
                  <a:solidFill>
                    <a:srgbClr val="15405B"/>
                  </a:solidFill>
                </a:rPr>
                <a:t> </a:t>
              </a:r>
              <a:r>
                <a:rPr lang="zh-CN" altLang="en-US" sz="2800" b="1" dirty="0">
                  <a:solidFill>
                    <a:srgbClr val="14405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持续</a:t>
              </a:r>
              <a:endParaRPr lang="en-US" sz="2800" b="1" dirty="0">
                <a:solidFill>
                  <a:srgbClr val="14405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Content Placeholder 2"/>
            <p:cNvSpPr txBox="1">
              <a:spLocks/>
            </p:cNvSpPr>
            <p:nvPr/>
          </p:nvSpPr>
          <p:spPr>
            <a:xfrm>
              <a:off x="5846928" y="1885950"/>
              <a:ext cx="2154072" cy="45720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zh-CN" altLang="en-US" sz="1800" dirty="0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定期检测硒指标？</a:t>
              </a:r>
              <a:endParaRPr lang="en-US" sz="180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3176"/>
            <a:ext cx="9144000" cy="1901825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3890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1905000"/>
            <a:ext cx="9144000" cy="2853053"/>
            <a:chOff x="0" y="1428750"/>
            <a:chExt cx="9144000" cy="2139790"/>
          </a:xfrm>
        </p:grpSpPr>
        <p:sp>
          <p:nvSpPr>
            <p:cNvPr id="38" name="Rectangle 37"/>
            <p:cNvSpPr/>
            <p:nvPr/>
          </p:nvSpPr>
          <p:spPr>
            <a:xfrm>
              <a:off x="1592" y="1434940"/>
              <a:ext cx="9142408" cy="2133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0" y="1428750"/>
              <a:ext cx="9142408" cy="2133600"/>
            </a:xfrm>
            <a:prstGeom prst="rect">
              <a:avLst/>
            </a:prstGeom>
            <a:solidFill>
              <a:schemeClr val="tx2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7200" y="671403"/>
            <a:ext cx="8229600" cy="523220"/>
          </a:xfrm>
        </p:spPr>
        <p:txBody>
          <a:bodyPr>
            <a:spAutoFit/>
          </a:bodyPr>
          <a:lstStyle/>
          <a:p>
            <a:r>
              <a:rPr lang="zh-CN" altLang="en-US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我为什么要用富硒产品？</a:t>
            </a:r>
            <a:endParaRPr lang="en-US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343400" y="1240531"/>
            <a:ext cx="457200" cy="235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内容占位符 2"/>
          <p:cNvSpPr>
            <a:spLocks noGrp="1"/>
          </p:cNvSpPr>
          <p:nvPr/>
        </p:nvSpPr>
        <p:spPr bwMode="auto">
          <a:xfrm>
            <a:off x="396551" y="2237487"/>
            <a:ext cx="8229600" cy="2271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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23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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233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53E"/>
              </a:buClr>
              <a:buFont typeface="Wingdings 2" pitchFamily="18" charset="2"/>
              <a:buChar char="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D52"/>
              </a:buClr>
              <a:buFont typeface="Wingdings 2" pitchFamily="18" charset="2"/>
              <a:buChar char="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55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6A6BD"/>
              </a:buClr>
              <a:buFont typeface="Wingdings 2" pitchFamily="18" charset="2"/>
              <a:buChar char="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73352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1096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21408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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22576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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itchFamily="18" charset="2"/>
              <a:buNone/>
            </a:pPr>
            <a:r>
              <a:rPr lang="zh-CN" altLang="en-US"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问：这是当今广大人民问的问题？</a:t>
            </a:r>
            <a:endParaRPr lang="en-US" altLang="zh-CN" sz="20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Font typeface="Wingdings 2" pitchFamily="18" charset="2"/>
              <a:buNone/>
            </a:pPr>
            <a:r>
              <a:rPr lang="zh-CN" altLang="en-US"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答：因为你身体缺少硒元素。</a:t>
            </a:r>
            <a:endParaRPr lang="en-US" altLang="zh-CN" sz="20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/>
            <a:endParaRPr lang="en-US" altLang="zh-CN" sz="20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Font typeface="Wingdings 2" pitchFamily="18" charset="2"/>
              <a:buNone/>
            </a:pPr>
            <a:r>
              <a:rPr lang="zh-CN" altLang="en-US"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问：谁说我身体缺硒？</a:t>
            </a:r>
            <a:endParaRPr lang="en-US" altLang="zh-CN" sz="20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Font typeface="Wingdings 2" pitchFamily="18" charset="2"/>
              <a:buNone/>
            </a:pPr>
            <a:r>
              <a:rPr lang="zh-CN" altLang="en-US"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答：用快速检测卡自己测测就知道了</a:t>
            </a:r>
            <a:r>
              <a:rPr lang="zh-CN" altLang="en-US" sz="20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 </a:t>
            </a:r>
          </a:p>
        </p:txBody>
      </p:sp>
      <p:sp>
        <p:nvSpPr>
          <p:cNvPr id="40" name="man-thinking_76818"/>
          <p:cNvSpPr>
            <a:spLocks noChangeAspect="1"/>
          </p:cNvSpPr>
          <p:nvPr/>
        </p:nvSpPr>
        <p:spPr bwMode="auto">
          <a:xfrm>
            <a:off x="6909421" y="2151518"/>
            <a:ext cx="936104" cy="2038913"/>
          </a:xfrm>
          <a:custGeom>
            <a:avLst/>
            <a:gdLst>
              <a:gd name="connsiteX0" fmla="*/ 142567 w 276387"/>
              <a:gd name="connsiteY0" fmla="*/ 278402 h 601994"/>
              <a:gd name="connsiteX1" fmla="*/ 142567 w 276387"/>
              <a:gd name="connsiteY1" fmla="*/ 349309 h 601994"/>
              <a:gd name="connsiteX2" fmla="*/ 161929 w 276387"/>
              <a:gd name="connsiteY2" fmla="*/ 318368 h 601994"/>
              <a:gd name="connsiteX3" fmla="*/ 161499 w 276387"/>
              <a:gd name="connsiteY3" fmla="*/ 305476 h 601994"/>
              <a:gd name="connsiteX4" fmla="*/ 139986 w 276387"/>
              <a:gd name="connsiteY4" fmla="*/ 214801 h 601994"/>
              <a:gd name="connsiteX5" fmla="*/ 155906 w 276387"/>
              <a:gd name="connsiteY5" fmla="*/ 225545 h 601994"/>
              <a:gd name="connsiteX6" fmla="*/ 204956 w 276387"/>
              <a:gd name="connsiteY6" fmla="*/ 293873 h 601994"/>
              <a:gd name="connsiteX7" fmla="*/ 206246 w 276387"/>
              <a:gd name="connsiteY7" fmla="*/ 319227 h 601994"/>
              <a:gd name="connsiteX8" fmla="*/ 166662 w 276387"/>
              <a:gd name="connsiteY8" fmla="*/ 390134 h 601994"/>
              <a:gd name="connsiteX9" fmla="*/ 144288 w 276387"/>
              <a:gd name="connsiteY9" fmla="*/ 403026 h 601994"/>
              <a:gd name="connsiteX10" fmla="*/ 142567 w 276387"/>
              <a:gd name="connsiteY10" fmla="*/ 403026 h 601994"/>
              <a:gd name="connsiteX11" fmla="*/ 142567 w 276387"/>
              <a:gd name="connsiteY11" fmla="*/ 403456 h 601994"/>
              <a:gd name="connsiteX12" fmla="*/ 142567 w 276387"/>
              <a:gd name="connsiteY12" fmla="*/ 406464 h 601994"/>
              <a:gd name="connsiteX13" fmla="*/ 142567 w 276387"/>
              <a:gd name="connsiteY13" fmla="*/ 573632 h 601994"/>
              <a:gd name="connsiteX14" fmla="*/ 113740 w 276387"/>
              <a:gd name="connsiteY14" fmla="*/ 601994 h 601994"/>
              <a:gd name="connsiteX15" fmla="*/ 112019 w 276387"/>
              <a:gd name="connsiteY15" fmla="*/ 601994 h 601994"/>
              <a:gd name="connsiteX16" fmla="*/ 83191 w 276387"/>
              <a:gd name="connsiteY16" fmla="*/ 573632 h 601994"/>
              <a:gd name="connsiteX17" fmla="*/ 83191 w 276387"/>
              <a:gd name="connsiteY17" fmla="*/ 423653 h 601994"/>
              <a:gd name="connsiteX18" fmla="*/ 71144 w 276387"/>
              <a:gd name="connsiteY18" fmla="*/ 423653 h 601994"/>
              <a:gd name="connsiteX19" fmla="*/ 71144 w 276387"/>
              <a:gd name="connsiteY19" fmla="*/ 573632 h 601994"/>
              <a:gd name="connsiteX20" fmla="*/ 42316 w 276387"/>
              <a:gd name="connsiteY20" fmla="*/ 601994 h 601994"/>
              <a:gd name="connsiteX21" fmla="*/ 40165 w 276387"/>
              <a:gd name="connsiteY21" fmla="*/ 601994 h 601994"/>
              <a:gd name="connsiteX22" fmla="*/ 11767 w 276387"/>
              <a:gd name="connsiteY22" fmla="*/ 573632 h 601994"/>
              <a:gd name="connsiteX23" fmla="*/ 11767 w 276387"/>
              <a:gd name="connsiteY23" fmla="*/ 406464 h 601994"/>
              <a:gd name="connsiteX24" fmla="*/ 11767 w 276387"/>
              <a:gd name="connsiteY24" fmla="*/ 403456 h 601994"/>
              <a:gd name="connsiteX25" fmla="*/ 11767 w 276387"/>
              <a:gd name="connsiteY25" fmla="*/ 294303 h 601994"/>
              <a:gd name="connsiteX26" fmla="*/ 13488 w 276387"/>
              <a:gd name="connsiteY26" fmla="*/ 294303 h 601994"/>
              <a:gd name="connsiteX27" fmla="*/ 23384 w 276387"/>
              <a:gd name="connsiteY27" fmla="*/ 293443 h 601994"/>
              <a:gd name="connsiteX28" fmla="*/ 106855 w 276387"/>
              <a:gd name="connsiteY28" fmla="*/ 271956 h 601994"/>
              <a:gd name="connsiteX29" fmla="*/ 130520 w 276387"/>
              <a:gd name="connsiteY29" fmla="*/ 248750 h 601994"/>
              <a:gd name="connsiteX30" fmla="*/ 121896 w 276387"/>
              <a:gd name="connsiteY30" fmla="*/ 152069 h 601994"/>
              <a:gd name="connsiteX31" fmla="*/ 130931 w 276387"/>
              <a:gd name="connsiteY31" fmla="*/ 152499 h 601994"/>
              <a:gd name="connsiteX32" fmla="*/ 142117 w 276387"/>
              <a:gd name="connsiteY32" fmla="*/ 158946 h 601994"/>
              <a:gd name="connsiteX33" fmla="*/ 144268 w 276387"/>
              <a:gd name="connsiteY33" fmla="*/ 171412 h 601994"/>
              <a:gd name="connsiteX34" fmla="*/ 123187 w 276387"/>
              <a:gd name="connsiteY34" fmla="*/ 246636 h 601994"/>
              <a:gd name="connsiteX35" fmla="*/ 105116 w 276387"/>
              <a:gd name="connsiteY35" fmla="*/ 264690 h 601994"/>
              <a:gd name="connsiteX36" fmla="*/ 21219 w 276387"/>
              <a:gd name="connsiteY36" fmla="*/ 286182 h 601994"/>
              <a:gd name="connsiteX37" fmla="*/ 1858 w 276387"/>
              <a:gd name="connsiteY37" fmla="*/ 282743 h 601994"/>
              <a:gd name="connsiteX38" fmla="*/ 137 w 276387"/>
              <a:gd name="connsiteY38" fmla="*/ 252654 h 601994"/>
              <a:gd name="connsiteX39" fmla="*/ 16057 w 276387"/>
              <a:gd name="connsiteY39" fmla="*/ 233311 h 601994"/>
              <a:gd name="connsiteX40" fmla="*/ 78011 w 276387"/>
              <a:gd name="connsiteY40" fmla="*/ 221275 h 601994"/>
              <a:gd name="connsiteX41" fmla="*/ 88337 w 276387"/>
              <a:gd name="connsiteY41" fmla="*/ 211388 h 601994"/>
              <a:gd name="connsiteX42" fmla="*/ 102105 w 276387"/>
              <a:gd name="connsiteY42" fmla="*/ 166684 h 601994"/>
              <a:gd name="connsiteX43" fmla="*/ 121896 w 276387"/>
              <a:gd name="connsiteY43" fmla="*/ 152069 h 601994"/>
              <a:gd name="connsiteX44" fmla="*/ 210547 w 276387"/>
              <a:gd name="connsiteY44" fmla="*/ 98373 h 601994"/>
              <a:gd name="connsiteX45" fmla="*/ 215703 w 276387"/>
              <a:gd name="connsiteY45" fmla="*/ 103974 h 601994"/>
              <a:gd name="connsiteX46" fmla="*/ 210547 w 276387"/>
              <a:gd name="connsiteY46" fmla="*/ 109576 h 601994"/>
              <a:gd name="connsiteX47" fmla="*/ 205391 w 276387"/>
              <a:gd name="connsiteY47" fmla="*/ 103974 h 601994"/>
              <a:gd name="connsiteX48" fmla="*/ 210547 w 276387"/>
              <a:gd name="connsiteY48" fmla="*/ 98373 h 601994"/>
              <a:gd name="connsiteX49" fmla="*/ 210762 w 276387"/>
              <a:gd name="connsiteY49" fmla="*/ 96251 h 601994"/>
              <a:gd name="connsiteX50" fmla="*/ 203211 w 276387"/>
              <a:gd name="connsiteY50" fmla="*/ 103978 h 601994"/>
              <a:gd name="connsiteX51" fmla="*/ 210762 w 276387"/>
              <a:gd name="connsiteY51" fmla="*/ 111705 h 601994"/>
              <a:gd name="connsiteX52" fmla="*/ 218313 w 276387"/>
              <a:gd name="connsiteY52" fmla="*/ 103978 h 601994"/>
              <a:gd name="connsiteX53" fmla="*/ 210762 w 276387"/>
              <a:gd name="connsiteY53" fmla="*/ 96251 h 601994"/>
              <a:gd name="connsiteX54" fmla="*/ 210547 w 276387"/>
              <a:gd name="connsiteY54" fmla="*/ 94064 h 601994"/>
              <a:gd name="connsiteX55" fmla="*/ 220429 w 276387"/>
              <a:gd name="connsiteY55" fmla="*/ 103974 h 601994"/>
              <a:gd name="connsiteX56" fmla="*/ 210547 w 276387"/>
              <a:gd name="connsiteY56" fmla="*/ 114316 h 601994"/>
              <a:gd name="connsiteX57" fmla="*/ 201094 w 276387"/>
              <a:gd name="connsiteY57" fmla="*/ 103974 h 601994"/>
              <a:gd name="connsiteX58" fmla="*/ 210547 w 276387"/>
              <a:gd name="connsiteY58" fmla="*/ 94064 h 601994"/>
              <a:gd name="connsiteX59" fmla="*/ 77184 w 276387"/>
              <a:gd name="connsiteY59" fmla="*/ 75223 h 601994"/>
              <a:gd name="connsiteX60" fmla="*/ 139137 w 276387"/>
              <a:gd name="connsiteY60" fmla="*/ 137071 h 601994"/>
              <a:gd name="connsiteX61" fmla="*/ 138277 w 276387"/>
              <a:gd name="connsiteY61" fmla="*/ 146949 h 601994"/>
              <a:gd name="connsiteX62" fmla="*/ 131393 w 276387"/>
              <a:gd name="connsiteY62" fmla="*/ 145231 h 601994"/>
              <a:gd name="connsiteX63" fmla="*/ 121928 w 276387"/>
              <a:gd name="connsiteY63" fmla="*/ 144801 h 601994"/>
              <a:gd name="connsiteX64" fmla="*/ 95254 w 276387"/>
              <a:gd name="connsiteY64" fmla="*/ 164558 h 601994"/>
              <a:gd name="connsiteX65" fmla="*/ 84498 w 276387"/>
              <a:gd name="connsiteY65" fmla="*/ 198489 h 601994"/>
              <a:gd name="connsiteX66" fmla="*/ 77184 w 276387"/>
              <a:gd name="connsiteY66" fmla="*/ 199348 h 601994"/>
              <a:gd name="connsiteX67" fmla="*/ 14801 w 276387"/>
              <a:gd name="connsiteY67" fmla="*/ 137071 h 601994"/>
              <a:gd name="connsiteX68" fmla="*/ 77184 w 276387"/>
              <a:gd name="connsiteY68" fmla="*/ 75223 h 601994"/>
              <a:gd name="connsiteX69" fmla="*/ 214035 w 276387"/>
              <a:gd name="connsiteY69" fmla="*/ 37442 h 601994"/>
              <a:gd name="connsiteX70" fmla="*/ 216909 w 276387"/>
              <a:gd name="connsiteY70" fmla="*/ 38196 h 601994"/>
              <a:gd name="connsiteX71" fmla="*/ 218420 w 276387"/>
              <a:gd name="connsiteY71" fmla="*/ 41341 h 601994"/>
              <a:gd name="connsiteX72" fmla="*/ 212713 w 276387"/>
              <a:gd name="connsiteY72" fmla="*/ 27516 h 601994"/>
              <a:gd name="connsiteX73" fmla="*/ 231219 w 276387"/>
              <a:gd name="connsiteY73" fmla="*/ 43402 h 601994"/>
              <a:gd name="connsiteX74" fmla="*/ 220890 w 276387"/>
              <a:gd name="connsiteY74" fmla="*/ 63581 h 601994"/>
              <a:gd name="connsiteX75" fmla="*/ 213143 w 276387"/>
              <a:gd name="connsiteY75" fmla="*/ 83331 h 601994"/>
              <a:gd name="connsiteX76" fmla="*/ 213574 w 276387"/>
              <a:gd name="connsiteY76" fmla="*/ 84190 h 601994"/>
              <a:gd name="connsiteX77" fmla="*/ 207979 w 276387"/>
              <a:gd name="connsiteY77" fmla="*/ 84190 h 601994"/>
              <a:gd name="connsiteX78" fmla="*/ 208409 w 276387"/>
              <a:gd name="connsiteY78" fmla="*/ 81614 h 601994"/>
              <a:gd name="connsiteX79" fmla="*/ 215295 w 276387"/>
              <a:gd name="connsiteY79" fmla="*/ 63581 h 601994"/>
              <a:gd name="connsiteX80" fmla="*/ 224333 w 276387"/>
              <a:gd name="connsiteY80" fmla="*/ 44690 h 601994"/>
              <a:gd name="connsiteX81" fmla="*/ 210561 w 276387"/>
              <a:gd name="connsiteY81" fmla="*/ 31809 h 601994"/>
              <a:gd name="connsiteX82" fmla="*/ 198941 w 276387"/>
              <a:gd name="connsiteY82" fmla="*/ 34815 h 601994"/>
              <a:gd name="connsiteX83" fmla="*/ 197650 w 276387"/>
              <a:gd name="connsiteY83" fmla="*/ 31380 h 601994"/>
              <a:gd name="connsiteX84" fmla="*/ 212713 w 276387"/>
              <a:gd name="connsiteY84" fmla="*/ 27516 h 601994"/>
              <a:gd name="connsiteX85" fmla="*/ 212713 w 276387"/>
              <a:gd name="connsiteY85" fmla="*/ 22793 h 601994"/>
              <a:gd name="connsiteX86" fmla="*/ 235953 w 276387"/>
              <a:gd name="connsiteY86" fmla="*/ 43402 h 601994"/>
              <a:gd name="connsiteX87" fmla="*/ 224333 w 276387"/>
              <a:gd name="connsiteY87" fmla="*/ 66587 h 601994"/>
              <a:gd name="connsiteX88" fmla="*/ 217877 w 276387"/>
              <a:gd name="connsiteY88" fmla="*/ 83331 h 601994"/>
              <a:gd name="connsiteX89" fmla="*/ 217877 w 276387"/>
              <a:gd name="connsiteY89" fmla="*/ 84190 h 601994"/>
              <a:gd name="connsiteX90" fmla="*/ 216586 w 276387"/>
              <a:gd name="connsiteY90" fmla="*/ 87625 h 601994"/>
              <a:gd name="connsiteX91" fmla="*/ 213574 w 276387"/>
              <a:gd name="connsiteY91" fmla="*/ 88913 h 601994"/>
              <a:gd name="connsiteX92" fmla="*/ 208409 w 276387"/>
              <a:gd name="connsiteY92" fmla="*/ 88913 h 601994"/>
              <a:gd name="connsiteX93" fmla="*/ 203675 w 276387"/>
              <a:gd name="connsiteY93" fmla="*/ 85049 h 601994"/>
              <a:gd name="connsiteX94" fmla="*/ 203675 w 276387"/>
              <a:gd name="connsiteY94" fmla="*/ 80755 h 601994"/>
              <a:gd name="connsiteX95" fmla="*/ 211852 w 276387"/>
              <a:gd name="connsiteY95" fmla="*/ 60576 h 601994"/>
              <a:gd name="connsiteX96" fmla="*/ 220029 w 276387"/>
              <a:gd name="connsiteY96" fmla="*/ 44690 h 601994"/>
              <a:gd name="connsiteX97" fmla="*/ 218420 w 276387"/>
              <a:gd name="connsiteY97" fmla="*/ 41341 h 601994"/>
              <a:gd name="connsiteX98" fmla="*/ 222169 w 276387"/>
              <a:gd name="connsiteY98" fmla="*/ 44674 h 601994"/>
              <a:gd name="connsiteX99" fmla="*/ 213575 w 276387"/>
              <a:gd name="connsiteY99" fmla="*/ 61867 h 601994"/>
              <a:gd name="connsiteX100" fmla="*/ 205839 w 276387"/>
              <a:gd name="connsiteY100" fmla="*/ 81208 h 601994"/>
              <a:gd name="connsiteX101" fmla="*/ 205839 w 276387"/>
              <a:gd name="connsiteY101" fmla="*/ 85077 h 601994"/>
              <a:gd name="connsiteX102" fmla="*/ 208418 w 276387"/>
              <a:gd name="connsiteY102" fmla="*/ 86796 h 601994"/>
              <a:gd name="connsiteX103" fmla="*/ 213575 w 276387"/>
              <a:gd name="connsiteY103" fmla="*/ 86796 h 601994"/>
              <a:gd name="connsiteX104" fmla="*/ 215723 w 276387"/>
              <a:gd name="connsiteY104" fmla="*/ 84217 h 601994"/>
              <a:gd name="connsiteX105" fmla="*/ 215723 w 276387"/>
              <a:gd name="connsiteY105" fmla="*/ 83357 h 601994"/>
              <a:gd name="connsiteX106" fmla="*/ 222599 w 276387"/>
              <a:gd name="connsiteY106" fmla="*/ 65305 h 601994"/>
              <a:gd name="connsiteX107" fmla="*/ 233342 w 276387"/>
              <a:gd name="connsiteY107" fmla="*/ 43385 h 601994"/>
              <a:gd name="connsiteX108" fmla="*/ 212715 w 276387"/>
              <a:gd name="connsiteY108" fmla="*/ 25333 h 601994"/>
              <a:gd name="connsiteX109" fmla="*/ 196815 w 276387"/>
              <a:gd name="connsiteY109" fmla="*/ 29201 h 601994"/>
              <a:gd name="connsiteX110" fmla="*/ 195526 w 276387"/>
              <a:gd name="connsiteY110" fmla="*/ 32210 h 601994"/>
              <a:gd name="connsiteX111" fmla="*/ 197675 w 276387"/>
              <a:gd name="connsiteY111" fmla="*/ 38227 h 601994"/>
              <a:gd name="connsiteX112" fmla="*/ 210566 w 276387"/>
              <a:gd name="connsiteY112" fmla="*/ 34359 h 601994"/>
              <a:gd name="connsiteX113" fmla="*/ 214035 w 276387"/>
              <a:gd name="connsiteY113" fmla="*/ 37442 h 601994"/>
              <a:gd name="connsiteX114" fmla="*/ 210561 w 276387"/>
              <a:gd name="connsiteY114" fmla="*/ 36532 h 601994"/>
              <a:gd name="connsiteX115" fmla="*/ 199371 w 276387"/>
              <a:gd name="connsiteY115" fmla="*/ 39967 h 601994"/>
              <a:gd name="connsiteX116" fmla="*/ 196789 w 276387"/>
              <a:gd name="connsiteY116" fmla="*/ 41684 h 601994"/>
              <a:gd name="connsiteX117" fmla="*/ 193346 w 276387"/>
              <a:gd name="connsiteY117" fmla="*/ 33097 h 601994"/>
              <a:gd name="connsiteX118" fmla="*/ 195928 w 276387"/>
              <a:gd name="connsiteY118" fmla="*/ 27086 h 601994"/>
              <a:gd name="connsiteX119" fmla="*/ 212713 w 276387"/>
              <a:gd name="connsiteY119" fmla="*/ 22793 h 601994"/>
              <a:gd name="connsiteX120" fmla="*/ 214011 w 276387"/>
              <a:gd name="connsiteY120" fmla="*/ 11603 h 601994"/>
              <a:gd name="connsiteX121" fmla="*/ 163679 w 276387"/>
              <a:gd name="connsiteY121" fmla="*/ 68330 h 601994"/>
              <a:gd name="connsiteX122" fmla="*/ 214011 w 276387"/>
              <a:gd name="connsiteY122" fmla="*/ 125487 h 601994"/>
              <a:gd name="connsiteX123" fmla="*/ 264772 w 276387"/>
              <a:gd name="connsiteY123" fmla="*/ 68330 h 601994"/>
              <a:gd name="connsiteX124" fmla="*/ 214011 w 276387"/>
              <a:gd name="connsiteY124" fmla="*/ 11603 h 601994"/>
              <a:gd name="connsiteX125" fmla="*/ 214011 w 276387"/>
              <a:gd name="connsiteY125" fmla="*/ 0 h 601994"/>
              <a:gd name="connsiteX126" fmla="*/ 276387 w 276387"/>
              <a:gd name="connsiteY126" fmla="*/ 68330 h 601994"/>
              <a:gd name="connsiteX127" fmla="*/ 214011 w 276387"/>
              <a:gd name="connsiteY127" fmla="*/ 137090 h 601994"/>
              <a:gd name="connsiteX128" fmla="*/ 174864 w 276387"/>
              <a:gd name="connsiteY128" fmla="*/ 121619 h 601994"/>
              <a:gd name="connsiteX129" fmla="*/ 162389 w 276387"/>
              <a:gd name="connsiteY129" fmla="*/ 140528 h 601994"/>
              <a:gd name="connsiteX130" fmla="*/ 157657 w 276387"/>
              <a:gd name="connsiteY130" fmla="*/ 143107 h 601994"/>
              <a:gd name="connsiteX131" fmla="*/ 154646 w 276387"/>
              <a:gd name="connsiteY131" fmla="*/ 142247 h 601994"/>
              <a:gd name="connsiteX132" fmla="*/ 152925 w 276387"/>
              <a:gd name="connsiteY132" fmla="*/ 134512 h 601994"/>
              <a:gd name="connsiteX133" fmla="*/ 165830 w 276387"/>
              <a:gd name="connsiteY133" fmla="*/ 114313 h 601994"/>
              <a:gd name="connsiteX134" fmla="*/ 167121 w 276387"/>
              <a:gd name="connsiteY134" fmla="*/ 113024 h 601994"/>
              <a:gd name="connsiteX135" fmla="*/ 152064 w 276387"/>
              <a:gd name="connsiteY135" fmla="*/ 68330 h 601994"/>
              <a:gd name="connsiteX136" fmla="*/ 214011 w 276387"/>
              <a:gd name="connsiteY136" fmla="*/ 0 h 601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</a:cxnLst>
            <a:rect l="l" t="t" r="r" b="b"/>
            <a:pathLst>
              <a:path w="276387" h="601994">
                <a:moveTo>
                  <a:pt x="142567" y="278402"/>
                </a:moveTo>
                <a:lnTo>
                  <a:pt x="142567" y="349309"/>
                </a:lnTo>
                <a:lnTo>
                  <a:pt x="161929" y="318368"/>
                </a:lnTo>
                <a:cubicBezTo>
                  <a:pt x="164081" y="314930"/>
                  <a:pt x="163650" y="308484"/>
                  <a:pt x="161499" y="305476"/>
                </a:cubicBezTo>
                <a:close/>
                <a:moveTo>
                  <a:pt x="139986" y="214801"/>
                </a:moveTo>
                <a:cubicBezTo>
                  <a:pt x="146010" y="216950"/>
                  <a:pt x="152033" y="220818"/>
                  <a:pt x="155906" y="225545"/>
                </a:cubicBezTo>
                <a:lnTo>
                  <a:pt x="204956" y="293873"/>
                </a:lnTo>
                <a:cubicBezTo>
                  <a:pt x="209689" y="300749"/>
                  <a:pt x="210549" y="311922"/>
                  <a:pt x="206246" y="319227"/>
                </a:cubicBezTo>
                <a:lnTo>
                  <a:pt x="166662" y="390134"/>
                </a:lnTo>
                <a:cubicBezTo>
                  <a:pt x="162360" y="397010"/>
                  <a:pt x="152463" y="403026"/>
                  <a:pt x="144288" y="403026"/>
                </a:cubicBezTo>
                <a:lnTo>
                  <a:pt x="142567" y="403026"/>
                </a:lnTo>
                <a:lnTo>
                  <a:pt x="142567" y="403456"/>
                </a:lnTo>
                <a:lnTo>
                  <a:pt x="142567" y="406464"/>
                </a:lnTo>
                <a:lnTo>
                  <a:pt x="142567" y="573632"/>
                </a:lnTo>
                <a:cubicBezTo>
                  <a:pt x="142567" y="589102"/>
                  <a:pt x="129659" y="601994"/>
                  <a:pt x="113740" y="601994"/>
                </a:cubicBezTo>
                <a:lnTo>
                  <a:pt x="112019" y="601994"/>
                </a:lnTo>
                <a:cubicBezTo>
                  <a:pt x="96099" y="601994"/>
                  <a:pt x="83191" y="589102"/>
                  <a:pt x="83191" y="573632"/>
                </a:cubicBezTo>
                <a:lnTo>
                  <a:pt x="83191" y="423653"/>
                </a:lnTo>
                <a:lnTo>
                  <a:pt x="71144" y="423653"/>
                </a:lnTo>
                <a:lnTo>
                  <a:pt x="71144" y="573632"/>
                </a:lnTo>
                <a:cubicBezTo>
                  <a:pt x="71144" y="589102"/>
                  <a:pt x="58236" y="601994"/>
                  <a:pt x="42316" y="601994"/>
                </a:cubicBezTo>
                <a:lnTo>
                  <a:pt x="40165" y="601994"/>
                </a:lnTo>
                <a:cubicBezTo>
                  <a:pt x="24245" y="601994"/>
                  <a:pt x="11767" y="589102"/>
                  <a:pt x="11767" y="573632"/>
                </a:cubicBezTo>
                <a:lnTo>
                  <a:pt x="11767" y="406464"/>
                </a:lnTo>
                <a:lnTo>
                  <a:pt x="11767" y="403456"/>
                </a:lnTo>
                <a:lnTo>
                  <a:pt x="11767" y="294303"/>
                </a:lnTo>
                <a:cubicBezTo>
                  <a:pt x="12197" y="294303"/>
                  <a:pt x="13058" y="294303"/>
                  <a:pt x="13488" y="294303"/>
                </a:cubicBezTo>
                <a:cubicBezTo>
                  <a:pt x="16500" y="294303"/>
                  <a:pt x="19082" y="293873"/>
                  <a:pt x="23384" y="293443"/>
                </a:cubicBezTo>
                <a:lnTo>
                  <a:pt x="106855" y="271956"/>
                </a:lnTo>
                <a:cubicBezTo>
                  <a:pt x="117612" y="268948"/>
                  <a:pt x="127508" y="259494"/>
                  <a:pt x="130520" y="248750"/>
                </a:cubicBezTo>
                <a:close/>
                <a:moveTo>
                  <a:pt x="121896" y="152069"/>
                </a:moveTo>
                <a:lnTo>
                  <a:pt x="130931" y="152499"/>
                </a:lnTo>
                <a:cubicBezTo>
                  <a:pt x="135664" y="152928"/>
                  <a:pt x="139536" y="155078"/>
                  <a:pt x="142117" y="158946"/>
                </a:cubicBezTo>
                <a:cubicBezTo>
                  <a:pt x="144699" y="162385"/>
                  <a:pt x="145559" y="167113"/>
                  <a:pt x="144268" y="171412"/>
                </a:cubicBezTo>
                <a:lnTo>
                  <a:pt x="123187" y="246636"/>
                </a:lnTo>
                <a:cubicBezTo>
                  <a:pt x="121035" y="254803"/>
                  <a:pt x="113291" y="262540"/>
                  <a:pt x="105116" y="264690"/>
                </a:cubicBezTo>
                <a:lnTo>
                  <a:pt x="21219" y="286182"/>
                </a:lnTo>
                <a:cubicBezTo>
                  <a:pt x="7882" y="288331"/>
                  <a:pt x="4440" y="285322"/>
                  <a:pt x="1858" y="282743"/>
                </a:cubicBezTo>
                <a:cubicBezTo>
                  <a:pt x="-723" y="279734"/>
                  <a:pt x="137" y="252654"/>
                  <a:pt x="137" y="252654"/>
                </a:cubicBezTo>
                <a:cubicBezTo>
                  <a:pt x="137" y="244057"/>
                  <a:pt x="7451" y="235460"/>
                  <a:pt x="16057" y="233311"/>
                </a:cubicBezTo>
                <a:lnTo>
                  <a:pt x="78011" y="221275"/>
                </a:lnTo>
                <a:cubicBezTo>
                  <a:pt x="82314" y="219985"/>
                  <a:pt x="87046" y="215687"/>
                  <a:pt x="88337" y="211388"/>
                </a:cubicBezTo>
                <a:lnTo>
                  <a:pt x="102105" y="166684"/>
                </a:lnTo>
                <a:cubicBezTo>
                  <a:pt x="104686" y="158516"/>
                  <a:pt x="113291" y="152069"/>
                  <a:pt x="121896" y="152069"/>
                </a:cubicBezTo>
                <a:close/>
                <a:moveTo>
                  <a:pt x="210547" y="98373"/>
                </a:moveTo>
                <a:cubicBezTo>
                  <a:pt x="213984" y="98373"/>
                  <a:pt x="215703" y="100527"/>
                  <a:pt x="215703" y="103974"/>
                </a:cubicBezTo>
                <a:cubicBezTo>
                  <a:pt x="215703" y="107421"/>
                  <a:pt x="213984" y="109576"/>
                  <a:pt x="210547" y="109576"/>
                </a:cubicBezTo>
                <a:cubicBezTo>
                  <a:pt x="207539" y="109576"/>
                  <a:pt x="205391" y="107421"/>
                  <a:pt x="205391" y="103974"/>
                </a:cubicBezTo>
                <a:cubicBezTo>
                  <a:pt x="205391" y="100958"/>
                  <a:pt x="207539" y="98373"/>
                  <a:pt x="210547" y="98373"/>
                </a:cubicBezTo>
                <a:close/>
                <a:moveTo>
                  <a:pt x="210762" y="96251"/>
                </a:moveTo>
                <a:cubicBezTo>
                  <a:pt x="206592" y="96251"/>
                  <a:pt x="203211" y="99710"/>
                  <a:pt x="203211" y="103978"/>
                </a:cubicBezTo>
                <a:cubicBezTo>
                  <a:pt x="203211" y="108246"/>
                  <a:pt x="206592" y="111705"/>
                  <a:pt x="210762" y="111705"/>
                </a:cubicBezTo>
                <a:cubicBezTo>
                  <a:pt x="214932" y="111705"/>
                  <a:pt x="218313" y="108246"/>
                  <a:pt x="218313" y="103978"/>
                </a:cubicBezTo>
                <a:cubicBezTo>
                  <a:pt x="218313" y="99710"/>
                  <a:pt x="214932" y="96251"/>
                  <a:pt x="210762" y="96251"/>
                </a:cubicBezTo>
                <a:close/>
                <a:moveTo>
                  <a:pt x="210547" y="94064"/>
                </a:moveTo>
                <a:cubicBezTo>
                  <a:pt x="216132" y="94064"/>
                  <a:pt x="220429" y="98373"/>
                  <a:pt x="220429" y="103974"/>
                </a:cubicBezTo>
                <a:cubicBezTo>
                  <a:pt x="220429" y="110007"/>
                  <a:pt x="216132" y="114316"/>
                  <a:pt x="210547" y="114316"/>
                </a:cubicBezTo>
                <a:cubicBezTo>
                  <a:pt x="204961" y="114316"/>
                  <a:pt x="201094" y="110007"/>
                  <a:pt x="201094" y="103974"/>
                </a:cubicBezTo>
                <a:cubicBezTo>
                  <a:pt x="201094" y="98373"/>
                  <a:pt x="204961" y="94064"/>
                  <a:pt x="210547" y="94064"/>
                </a:cubicBezTo>
                <a:close/>
                <a:moveTo>
                  <a:pt x="77184" y="75223"/>
                </a:moveTo>
                <a:cubicBezTo>
                  <a:pt x="111172" y="75223"/>
                  <a:pt x="139137" y="102711"/>
                  <a:pt x="139137" y="137071"/>
                </a:cubicBezTo>
                <a:cubicBezTo>
                  <a:pt x="139137" y="140506"/>
                  <a:pt x="138707" y="143513"/>
                  <a:pt x="138277" y="146949"/>
                </a:cubicBezTo>
                <a:cubicBezTo>
                  <a:pt x="136126" y="146090"/>
                  <a:pt x="133544" y="145231"/>
                  <a:pt x="131393" y="145231"/>
                </a:cubicBezTo>
                <a:lnTo>
                  <a:pt x="121928" y="144801"/>
                </a:lnTo>
                <a:cubicBezTo>
                  <a:pt x="109882" y="144801"/>
                  <a:pt x="98696" y="153391"/>
                  <a:pt x="95254" y="164558"/>
                </a:cubicBezTo>
                <a:lnTo>
                  <a:pt x="84498" y="198489"/>
                </a:lnTo>
                <a:cubicBezTo>
                  <a:pt x="81917" y="198918"/>
                  <a:pt x="79766" y="199348"/>
                  <a:pt x="77184" y="199348"/>
                </a:cubicBezTo>
                <a:cubicBezTo>
                  <a:pt x="42766" y="199348"/>
                  <a:pt x="14801" y="171430"/>
                  <a:pt x="14801" y="137071"/>
                </a:cubicBezTo>
                <a:cubicBezTo>
                  <a:pt x="14801" y="102711"/>
                  <a:pt x="42766" y="75223"/>
                  <a:pt x="77184" y="75223"/>
                </a:cubicBezTo>
                <a:close/>
                <a:moveTo>
                  <a:pt x="214035" y="37442"/>
                </a:moveTo>
                <a:lnTo>
                  <a:pt x="216909" y="38196"/>
                </a:lnTo>
                <a:lnTo>
                  <a:pt x="218420" y="41341"/>
                </a:lnTo>
                <a:close/>
                <a:moveTo>
                  <a:pt x="212713" y="27516"/>
                </a:moveTo>
                <a:cubicBezTo>
                  <a:pt x="226485" y="27516"/>
                  <a:pt x="231219" y="35673"/>
                  <a:pt x="231219" y="43402"/>
                </a:cubicBezTo>
                <a:cubicBezTo>
                  <a:pt x="231219" y="51130"/>
                  <a:pt x="226915" y="56711"/>
                  <a:pt x="220890" y="63581"/>
                </a:cubicBezTo>
                <a:cubicBezTo>
                  <a:pt x="215295" y="70451"/>
                  <a:pt x="212713" y="76462"/>
                  <a:pt x="213143" y="83331"/>
                </a:cubicBezTo>
                <a:lnTo>
                  <a:pt x="213574" y="84190"/>
                </a:lnTo>
                <a:lnTo>
                  <a:pt x="207979" y="84190"/>
                </a:lnTo>
                <a:cubicBezTo>
                  <a:pt x="207979" y="83331"/>
                  <a:pt x="208409" y="82472"/>
                  <a:pt x="208409" y="81614"/>
                </a:cubicBezTo>
                <a:cubicBezTo>
                  <a:pt x="208409" y="81184"/>
                  <a:pt x="209700" y="70021"/>
                  <a:pt x="215295" y="63581"/>
                </a:cubicBezTo>
                <a:cubicBezTo>
                  <a:pt x="221320" y="56711"/>
                  <a:pt x="224333" y="51130"/>
                  <a:pt x="224333" y="44690"/>
                </a:cubicBezTo>
                <a:cubicBezTo>
                  <a:pt x="224333" y="36961"/>
                  <a:pt x="219168" y="32238"/>
                  <a:pt x="210561" y="31809"/>
                </a:cubicBezTo>
                <a:cubicBezTo>
                  <a:pt x="206688" y="31809"/>
                  <a:pt x="202384" y="33097"/>
                  <a:pt x="198941" y="34815"/>
                </a:cubicBezTo>
                <a:lnTo>
                  <a:pt x="197650" y="31380"/>
                </a:lnTo>
                <a:cubicBezTo>
                  <a:pt x="198080" y="31380"/>
                  <a:pt x="206688" y="27516"/>
                  <a:pt x="212713" y="27516"/>
                </a:cubicBezTo>
                <a:close/>
                <a:moveTo>
                  <a:pt x="212713" y="22793"/>
                </a:moveTo>
                <a:cubicBezTo>
                  <a:pt x="228637" y="22793"/>
                  <a:pt x="235953" y="33097"/>
                  <a:pt x="235953" y="43402"/>
                </a:cubicBezTo>
                <a:cubicBezTo>
                  <a:pt x="235953" y="52418"/>
                  <a:pt x="230789" y="58858"/>
                  <a:pt x="224333" y="66587"/>
                </a:cubicBezTo>
                <a:cubicBezTo>
                  <a:pt x="219599" y="72597"/>
                  <a:pt x="217447" y="77320"/>
                  <a:pt x="217877" y="83331"/>
                </a:cubicBezTo>
                <a:lnTo>
                  <a:pt x="217877" y="84190"/>
                </a:lnTo>
                <a:cubicBezTo>
                  <a:pt x="217877" y="85478"/>
                  <a:pt x="217447" y="86766"/>
                  <a:pt x="216586" y="87625"/>
                </a:cubicBezTo>
                <a:cubicBezTo>
                  <a:pt x="215725" y="88483"/>
                  <a:pt x="214865" y="88913"/>
                  <a:pt x="213574" y="88913"/>
                </a:cubicBezTo>
                <a:lnTo>
                  <a:pt x="208409" y="88913"/>
                </a:lnTo>
                <a:cubicBezTo>
                  <a:pt x="205827" y="88913"/>
                  <a:pt x="203675" y="87195"/>
                  <a:pt x="203675" y="85049"/>
                </a:cubicBezTo>
                <a:cubicBezTo>
                  <a:pt x="203675" y="84190"/>
                  <a:pt x="203675" y="82472"/>
                  <a:pt x="203675" y="80755"/>
                </a:cubicBezTo>
                <a:cubicBezTo>
                  <a:pt x="203675" y="80326"/>
                  <a:pt x="204966" y="68304"/>
                  <a:pt x="211852" y="60576"/>
                </a:cubicBezTo>
                <a:cubicBezTo>
                  <a:pt x="217017" y="54565"/>
                  <a:pt x="220029" y="49842"/>
                  <a:pt x="220029" y="44690"/>
                </a:cubicBezTo>
                <a:lnTo>
                  <a:pt x="218420" y="41341"/>
                </a:lnTo>
                <a:lnTo>
                  <a:pt x="222169" y="44674"/>
                </a:lnTo>
                <a:cubicBezTo>
                  <a:pt x="222169" y="50262"/>
                  <a:pt x="219161" y="55420"/>
                  <a:pt x="213575" y="61867"/>
                </a:cubicBezTo>
                <a:cubicBezTo>
                  <a:pt x="207129" y="69603"/>
                  <a:pt x="205839" y="81208"/>
                  <a:pt x="205839" y="81208"/>
                </a:cubicBezTo>
                <a:cubicBezTo>
                  <a:pt x="205839" y="82498"/>
                  <a:pt x="205839" y="84217"/>
                  <a:pt x="205839" y="85077"/>
                </a:cubicBezTo>
                <a:cubicBezTo>
                  <a:pt x="205839" y="85936"/>
                  <a:pt x="207129" y="86796"/>
                  <a:pt x="208418" y="86796"/>
                </a:cubicBezTo>
                <a:lnTo>
                  <a:pt x="213575" y="86796"/>
                </a:lnTo>
                <a:cubicBezTo>
                  <a:pt x="214864" y="86796"/>
                  <a:pt x="215723" y="85506"/>
                  <a:pt x="215723" y="84217"/>
                </a:cubicBezTo>
                <a:lnTo>
                  <a:pt x="215723" y="83357"/>
                </a:lnTo>
                <a:cubicBezTo>
                  <a:pt x="215293" y="76910"/>
                  <a:pt x="217442" y="71752"/>
                  <a:pt x="222599" y="65305"/>
                </a:cubicBezTo>
                <a:cubicBezTo>
                  <a:pt x="228615" y="57998"/>
                  <a:pt x="233342" y="51981"/>
                  <a:pt x="233342" y="43385"/>
                </a:cubicBezTo>
                <a:cubicBezTo>
                  <a:pt x="233342" y="33929"/>
                  <a:pt x="226896" y="25333"/>
                  <a:pt x="212715" y="25333"/>
                </a:cubicBezTo>
                <a:cubicBezTo>
                  <a:pt x="205839" y="25333"/>
                  <a:pt x="196815" y="29201"/>
                  <a:pt x="196815" y="29201"/>
                </a:cubicBezTo>
                <a:cubicBezTo>
                  <a:pt x="195956" y="29631"/>
                  <a:pt x="195096" y="30920"/>
                  <a:pt x="195526" y="32210"/>
                </a:cubicBezTo>
                <a:lnTo>
                  <a:pt x="197675" y="38227"/>
                </a:lnTo>
                <a:cubicBezTo>
                  <a:pt x="201112" y="35648"/>
                  <a:pt x="205839" y="34359"/>
                  <a:pt x="210566" y="34359"/>
                </a:cubicBezTo>
                <a:lnTo>
                  <a:pt x="214035" y="37442"/>
                </a:lnTo>
                <a:lnTo>
                  <a:pt x="210561" y="36532"/>
                </a:lnTo>
                <a:cubicBezTo>
                  <a:pt x="206257" y="36532"/>
                  <a:pt x="201953" y="37820"/>
                  <a:pt x="199371" y="39967"/>
                </a:cubicBezTo>
                <a:lnTo>
                  <a:pt x="196789" y="41684"/>
                </a:lnTo>
                <a:lnTo>
                  <a:pt x="193346" y="33097"/>
                </a:lnTo>
                <a:cubicBezTo>
                  <a:pt x="192485" y="30950"/>
                  <a:pt x="193776" y="28374"/>
                  <a:pt x="195928" y="27086"/>
                </a:cubicBezTo>
                <a:cubicBezTo>
                  <a:pt x="196359" y="27086"/>
                  <a:pt x="205827" y="22793"/>
                  <a:pt x="212713" y="22793"/>
                </a:cubicBezTo>
                <a:close/>
                <a:moveTo>
                  <a:pt x="214011" y="11603"/>
                </a:moveTo>
                <a:cubicBezTo>
                  <a:pt x="186049" y="11603"/>
                  <a:pt x="163679" y="36958"/>
                  <a:pt x="163679" y="68330"/>
                </a:cubicBezTo>
                <a:cubicBezTo>
                  <a:pt x="163679" y="100132"/>
                  <a:pt x="186049" y="125487"/>
                  <a:pt x="214011" y="125487"/>
                </a:cubicBezTo>
                <a:cubicBezTo>
                  <a:pt x="241973" y="125487"/>
                  <a:pt x="264772" y="100132"/>
                  <a:pt x="264772" y="68330"/>
                </a:cubicBezTo>
                <a:cubicBezTo>
                  <a:pt x="264772" y="36958"/>
                  <a:pt x="241973" y="11603"/>
                  <a:pt x="214011" y="11603"/>
                </a:cubicBezTo>
                <a:close/>
                <a:moveTo>
                  <a:pt x="214011" y="0"/>
                </a:moveTo>
                <a:cubicBezTo>
                  <a:pt x="248425" y="0"/>
                  <a:pt x="276387" y="30942"/>
                  <a:pt x="276387" y="68330"/>
                </a:cubicBezTo>
                <a:cubicBezTo>
                  <a:pt x="276387" y="106148"/>
                  <a:pt x="248425" y="137090"/>
                  <a:pt x="214011" y="137090"/>
                </a:cubicBezTo>
                <a:cubicBezTo>
                  <a:pt x="199385" y="137090"/>
                  <a:pt x="185619" y="131074"/>
                  <a:pt x="174864" y="121619"/>
                </a:cubicBezTo>
                <a:lnTo>
                  <a:pt x="162389" y="140528"/>
                </a:lnTo>
                <a:cubicBezTo>
                  <a:pt x="161528" y="142247"/>
                  <a:pt x="159808" y="143107"/>
                  <a:pt x="157657" y="143107"/>
                </a:cubicBezTo>
                <a:cubicBezTo>
                  <a:pt x="156796" y="143107"/>
                  <a:pt x="155506" y="143107"/>
                  <a:pt x="154646" y="142247"/>
                </a:cubicBezTo>
                <a:cubicBezTo>
                  <a:pt x="152064" y="140528"/>
                  <a:pt x="151204" y="137090"/>
                  <a:pt x="152925" y="134512"/>
                </a:cubicBezTo>
                <a:lnTo>
                  <a:pt x="165830" y="114313"/>
                </a:lnTo>
                <a:cubicBezTo>
                  <a:pt x="165830" y="113884"/>
                  <a:pt x="166691" y="113454"/>
                  <a:pt x="167121" y="113024"/>
                </a:cubicBezTo>
                <a:cubicBezTo>
                  <a:pt x="157657" y="100991"/>
                  <a:pt x="152064" y="85520"/>
                  <a:pt x="152064" y="68330"/>
                </a:cubicBezTo>
                <a:cubicBezTo>
                  <a:pt x="152064" y="30942"/>
                  <a:pt x="180026" y="0"/>
                  <a:pt x="21401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35799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itle 1"/>
          <p:cNvSpPr>
            <a:spLocks noGrp="1"/>
          </p:cNvSpPr>
          <p:nvPr>
            <p:ph type="title"/>
          </p:nvPr>
        </p:nvSpPr>
        <p:spPr>
          <a:xfrm>
            <a:off x="457200" y="671403"/>
            <a:ext cx="8229600" cy="523220"/>
          </a:xfrm>
        </p:spPr>
        <p:txBody>
          <a:bodyPr>
            <a:spAutoFit/>
          </a:bodyPr>
          <a:lstStyle/>
          <a:p>
            <a:r>
              <a:rPr lang="zh-CN" altLang="en-US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目前常用的生物标记指标</a:t>
            </a:r>
            <a:endParaRPr lang="en-US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3" name="Rectangle 172"/>
          <p:cNvSpPr/>
          <p:nvPr/>
        </p:nvSpPr>
        <p:spPr>
          <a:xfrm>
            <a:off x="4343400" y="1240531"/>
            <a:ext cx="457200" cy="235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Freeform 16"/>
          <p:cNvSpPr>
            <a:spLocks/>
          </p:cNvSpPr>
          <p:nvPr/>
        </p:nvSpPr>
        <p:spPr bwMode="auto">
          <a:xfrm>
            <a:off x="1344374" y="1600200"/>
            <a:ext cx="750929" cy="4479736"/>
          </a:xfrm>
          <a:custGeom>
            <a:avLst/>
            <a:gdLst>
              <a:gd name="T0" fmla="*/ 129 w 131"/>
              <a:gd name="T1" fmla="*/ 0 h 587"/>
              <a:gd name="T2" fmla="*/ 100 w 131"/>
              <a:gd name="T3" fmla="*/ 34 h 587"/>
              <a:gd name="T4" fmla="*/ 102 w 131"/>
              <a:gd name="T5" fmla="*/ 52 h 587"/>
              <a:gd name="T6" fmla="*/ 109 w 131"/>
              <a:gd name="T7" fmla="*/ 66 h 587"/>
              <a:gd name="T8" fmla="*/ 109 w 131"/>
              <a:gd name="T9" fmla="*/ 82 h 587"/>
              <a:gd name="T10" fmla="*/ 79 w 131"/>
              <a:gd name="T11" fmla="*/ 97 h 587"/>
              <a:gd name="T12" fmla="*/ 53 w 131"/>
              <a:gd name="T13" fmla="*/ 108 h 587"/>
              <a:gd name="T14" fmla="*/ 46 w 131"/>
              <a:gd name="T15" fmla="*/ 153 h 587"/>
              <a:gd name="T16" fmla="*/ 42 w 131"/>
              <a:gd name="T17" fmla="*/ 186 h 587"/>
              <a:gd name="T18" fmla="*/ 20 w 131"/>
              <a:gd name="T19" fmla="*/ 261 h 587"/>
              <a:gd name="T20" fmla="*/ 13 w 131"/>
              <a:gd name="T21" fmla="*/ 270 h 587"/>
              <a:gd name="T22" fmla="*/ 1 w 131"/>
              <a:gd name="T23" fmla="*/ 281 h 587"/>
              <a:gd name="T24" fmla="*/ 1 w 131"/>
              <a:gd name="T25" fmla="*/ 286 h 587"/>
              <a:gd name="T26" fmla="*/ 6 w 131"/>
              <a:gd name="T27" fmla="*/ 286 h 587"/>
              <a:gd name="T28" fmla="*/ 11 w 131"/>
              <a:gd name="T29" fmla="*/ 282 h 587"/>
              <a:gd name="T30" fmla="*/ 6 w 131"/>
              <a:gd name="T31" fmla="*/ 305 h 587"/>
              <a:gd name="T32" fmla="*/ 8 w 131"/>
              <a:gd name="T33" fmla="*/ 308 h 587"/>
              <a:gd name="T34" fmla="*/ 12 w 131"/>
              <a:gd name="T35" fmla="*/ 306 h 587"/>
              <a:gd name="T36" fmla="*/ 15 w 131"/>
              <a:gd name="T37" fmla="*/ 289 h 587"/>
              <a:gd name="T38" fmla="*/ 16 w 131"/>
              <a:gd name="T39" fmla="*/ 290 h 587"/>
              <a:gd name="T40" fmla="*/ 11 w 131"/>
              <a:gd name="T41" fmla="*/ 313 h 587"/>
              <a:gd name="T42" fmla="*/ 14 w 131"/>
              <a:gd name="T43" fmla="*/ 317 h 587"/>
              <a:gd name="T44" fmla="*/ 17 w 131"/>
              <a:gd name="T45" fmla="*/ 314 h 587"/>
              <a:gd name="T46" fmla="*/ 21 w 131"/>
              <a:gd name="T47" fmla="*/ 293 h 587"/>
              <a:gd name="T48" fmla="*/ 23 w 131"/>
              <a:gd name="T49" fmla="*/ 293 h 587"/>
              <a:gd name="T50" fmla="*/ 19 w 131"/>
              <a:gd name="T51" fmla="*/ 313 h 587"/>
              <a:gd name="T52" fmla="*/ 21 w 131"/>
              <a:gd name="T53" fmla="*/ 316 h 587"/>
              <a:gd name="T54" fmla="*/ 24 w 131"/>
              <a:gd name="T55" fmla="*/ 314 h 587"/>
              <a:gd name="T56" fmla="*/ 29 w 131"/>
              <a:gd name="T57" fmla="*/ 294 h 587"/>
              <a:gd name="T58" fmla="*/ 30 w 131"/>
              <a:gd name="T59" fmla="*/ 293 h 587"/>
              <a:gd name="T60" fmla="*/ 27 w 131"/>
              <a:gd name="T61" fmla="*/ 304 h 587"/>
              <a:gd name="T62" fmla="*/ 30 w 131"/>
              <a:gd name="T63" fmla="*/ 307 h 587"/>
              <a:gd name="T64" fmla="*/ 33 w 131"/>
              <a:gd name="T65" fmla="*/ 305 h 587"/>
              <a:gd name="T66" fmla="*/ 36 w 131"/>
              <a:gd name="T67" fmla="*/ 290 h 587"/>
              <a:gd name="T68" fmla="*/ 38 w 131"/>
              <a:gd name="T69" fmla="*/ 280 h 587"/>
              <a:gd name="T70" fmla="*/ 38 w 131"/>
              <a:gd name="T71" fmla="*/ 268 h 587"/>
              <a:gd name="T72" fmla="*/ 56 w 131"/>
              <a:gd name="T73" fmla="*/ 232 h 587"/>
              <a:gd name="T74" fmla="*/ 69 w 131"/>
              <a:gd name="T75" fmla="*/ 191 h 587"/>
              <a:gd name="T76" fmla="*/ 77 w 131"/>
              <a:gd name="T77" fmla="*/ 180 h 587"/>
              <a:gd name="T78" fmla="*/ 85 w 131"/>
              <a:gd name="T79" fmla="*/ 212 h 587"/>
              <a:gd name="T80" fmla="*/ 77 w 131"/>
              <a:gd name="T81" fmla="*/ 252 h 587"/>
              <a:gd name="T82" fmla="*/ 71 w 131"/>
              <a:gd name="T83" fmla="*/ 300 h 587"/>
              <a:gd name="T84" fmla="*/ 72 w 131"/>
              <a:gd name="T85" fmla="*/ 357 h 587"/>
              <a:gd name="T86" fmla="*/ 77 w 131"/>
              <a:gd name="T87" fmla="*/ 415 h 587"/>
              <a:gd name="T88" fmla="*/ 75 w 131"/>
              <a:gd name="T89" fmla="*/ 493 h 587"/>
              <a:gd name="T90" fmla="*/ 83 w 131"/>
              <a:gd name="T91" fmla="*/ 550 h 587"/>
              <a:gd name="T92" fmla="*/ 80 w 131"/>
              <a:gd name="T93" fmla="*/ 559 h 587"/>
              <a:gd name="T94" fmla="*/ 74 w 131"/>
              <a:gd name="T95" fmla="*/ 581 h 587"/>
              <a:gd name="T96" fmla="*/ 105 w 131"/>
              <a:gd name="T97" fmla="*/ 587 h 587"/>
              <a:gd name="T98" fmla="*/ 112 w 131"/>
              <a:gd name="T99" fmla="*/ 572 h 587"/>
              <a:gd name="T100" fmla="*/ 106 w 131"/>
              <a:gd name="T101" fmla="*/ 546 h 587"/>
              <a:gd name="T102" fmla="*/ 106 w 131"/>
              <a:gd name="T103" fmla="*/ 546 h 587"/>
              <a:gd name="T104" fmla="*/ 114 w 131"/>
              <a:gd name="T105" fmla="*/ 475 h 587"/>
              <a:gd name="T106" fmla="*/ 112 w 131"/>
              <a:gd name="T107" fmla="*/ 415 h 587"/>
              <a:gd name="T108" fmla="*/ 128 w 131"/>
              <a:gd name="T109" fmla="*/ 301 h 587"/>
              <a:gd name="T110" fmla="*/ 131 w 131"/>
              <a:gd name="T111" fmla="*/ 301 h 587"/>
              <a:gd name="T112" fmla="*/ 131 w 131"/>
              <a:gd name="T113" fmla="*/ 1 h 587"/>
              <a:gd name="T114" fmla="*/ 129 w 131"/>
              <a:gd name="T115" fmla="*/ 0 h 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31" h="587">
                <a:moveTo>
                  <a:pt x="129" y="0"/>
                </a:moveTo>
                <a:cubicBezTo>
                  <a:pt x="109" y="1"/>
                  <a:pt x="101" y="15"/>
                  <a:pt x="100" y="34"/>
                </a:cubicBezTo>
                <a:cubicBezTo>
                  <a:pt x="93" y="31"/>
                  <a:pt x="96" y="50"/>
                  <a:pt x="102" y="52"/>
                </a:cubicBezTo>
                <a:cubicBezTo>
                  <a:pt x="104" y="58"/>
                  <a:pt x="106" y="62"/>
                  <a:pt x="109" y="66"/>
                </a:cubicBezTo>
                <a:cubicBezTo>
                  <a:pt x="109" y="82"/>
                  <a:pt x="109" y="82"/>
                  <a:pt x="109" y="82"/>
                </a:cubicBezTo>
                <a:cubicBezTo>
                  <a:pt x="101" y="90"/>
                  <a:pt x="91" y="94"/>
                  <a:pt x="79" y="97"/>
                </a:cubicBezTo>
                <a:cubicBezTo>
                  <a:pt x="69" y="98"/>
                  <a:pt x="58" y="97"/>
                  <a:pt x="53" y="108"/>
                </a:cubicBezTo>
                <a:cubicBezTo>
                  <a:pt x="51" y="113"/>
                  <a:pt x="45" y="128"/>
                  <a:pt x="46" y="153"/>
                </a:cubicBezTo>
                <a:cubicBezTo>
                  <a:pt x="46" y="166"/>
                  <a:pt x="48" y="178"/>
                  <a:pt x="42" y="186"/>
                </a:cubicBezTo>
                <a:cubicBezTo>
                  <a:pt x="31" y="202"/>
                  <a:pt x="21" y="258"/>
                  <a:pt x="20" y="261"/>
                </a:cubicBezTo>
                <a:cubicBezTo>
                  <a:pt x="18" y="263"/>
                  <a:pt x="15" y="267"/>
                  <a:pt x="13" y="270"/>
                </a:cubicBezTo>
                <a:cubicBezTo>
                  <a:pt x="1" y="281"/>
                  <a:pt x="1" y="281"/>
                  <a:pt x="1" y="281"/>
                </a:cubicBezTo>
                <a:cubicBezTo>
                  <a:pt x="0" y="283"/>
                  <a:pt x="0" y="285"/>
                  <a:pt x="1" y="286"/>
                </a:cubicBezTo>
                <a:cubicBezTo>
                  <a:pt x="2" y="287"/>
                  <a:pt x="4" y="288"/>
                  <a:pt x="6" y="286"/>
                </a:cubicBezTo>
                <a:cubicBezTo>
                  <a:pt x="11" y="282"/>
                  <a:pt x="11" y="282"/>
                  <a:pt x="11" y="282"/>
                </a:cubicBezTo>
                <a:cubicBezTo>
                  <a:pt x="6" y="305"/>
                  <a:pt x="6" y="305"/>
                  <a:pt x="6" y="305"/>
                </a:cubicBezTo>
                <a:cubicBezTo>
                  <a:pt x="6" y="306"/>
                  <a:pt x="7" y="308"/>
                  <a:pt x="8" y="308"/>
                </a:cubicBezTo>
                <a:cubicBezTo>
                  <a:pt x="10" y="308"/>
                  <a:pt x="11" y="307"/>
                  <a:pt x="12" y="306"/>
                </a:cubicBezTo>
                <a:cubicBezTo>
                  <a:pt x="15" y="289"/>
                  <a:pt x="15" y="289"/>
                  <a:pt x="15" y="289"/>
                </a:cubicBezTo>
                <a:cubicBezTo>
                  <a:pt x="15" y="289"/>
                  <a:pt x="16" y="290"/>
                  <a:pt x="16" y="290"/>
                </a:cubicBezTo>
                <a:cubicBezTo>
                  <a:pt x="11" y="313"/>
                  <a:pt x="11" y="313"/>
                  <a:pt x="11" y="313"/>
                </a:cubicBezTo>
                <a:cubicBezTo>
                  <a:pt x="11" y="315"/>
                  <a:pt x="12" y="316"/>
                  <a:pt x="14" y="317"/>
                </a:cubicBezTo>
                <a:cubicBezTo>
                  <a:pt x="15" y="317"/>
                  <a:pt x="17" y="316"/>
                  <a:pt x="17" y="314"/>
                </a:cubicBezTo>
                <a:cubicBezTo>
                  <a:pt x="21" y="293"/>
                  <a:pt x="21" y="293"/>
                  <a:pt x="21" y="293"/>
                </a:cubicBezTo>
                <a:cubicBezTo>
                  <a:pt x="22" y="293"/>
                  <a:pt x="22" y="293"/>
                  <a:pt x="23" y="293"/>
                </a:cubicBezTo>
                <a:cubicBezTo>
                  <a:pt x="19" y="313"/>
                  <a:pt x="19" y="313"/>
                  <a:pt x="19" y="313"/>
                </a:cubicBezTo>
                <a:cubicBezTo>
                  <a:pt x="18" y="314"/>
                  <a:pt x="19" y="316"/>
                  <a:pt x="21" y="316"/>
                </a:cubicBezTo>
                <a:cubicBezTo>
                  <a:pt x="23" y="317"/>
                  <a:pt x="24" y="316"/>
                  <a:pt x="24" y="314"/>
                </a:cubicBezTo>
                <a:cubicBezTo>
                  <a:pt x="29" y="294"/>
                  <a:pt x="29" y="294"/>
                  <a:pt x="29" y="294"/>
                </a:cubicBezTo>
                <a:cubicBezTo>
                  <a:pt x="29" y="293"/>
                  <a:pt x="29" y="293"/>
                  <a:pt x="30" y="293"/>
                </a:cubicBezTo>
                <a:cubicBezTo>
                  <a:pt x="27" y="304"/>
                  <a:pt x="27" y="304"/>
                  <a:pt x="27" y="304"/>
                </a:cubicBezTo>
                <a:cubicBezTo>
                  <a:pt x="27" y="305"/>
                  <a:pt x="28" y="307"/>
                  <a:pt x="30" y="307"/>
                </a:cubicBezTo>
                <a:cubicBezTo>
                  <a:pt x="31" y="308"/>
                  <a:pt x="33" y="307"/>
                  <a:pt x="33" y="305"/>
                </a:cubicBezTo>
                <a:cubicBezTo>
                  <a:pt x="36" y="290"/>
                  <a:pt x="36" y="290"/>
                  <a:pt x="36" y="290"/>
                </a:cubicBezTo>
                <a:cubicBezTo>
                  <a:pt x="38" y="288"/>
                  <a:pt x="38" y="282"/>
                  <a:pt x="38" y="280"/>
                </a:cubicBezTo>
                <a:cubicBezTo>
                  <a:pt x="39" y="276"/>
                  <a:pt x="39" y="272"/>
                  <a:pt x="38" y="268"/>
                </a:cubicBezTo>
                <a:cubicBezTo>
                  <a:pt x="41" y="262"/>
                  <a:pt x="52" y="240"/>
                  <a:pt x="56" y="232"/>
                </a:cubicBezTo>
                <a:cubicBezTo>
                  <a:pt x="69" y="210"/>
                  <a:pt x="67" y="194"/>
                  <a:pt x="69" y="191"/>
                </a:cubicBezTo>
                <a:cubicBezTo>
                  <a:pt x="70" y="190"/>
                  <a:pt x="73" y="186"/>
                  <a:pt x="77" y="180"/>
                </a:cubicBezTo>
                <a:cubicBezTo>
                  <a:pt x="81" y="190"/>
                  <a:pt x="85" y="200"/>
                  <a:pt x="85" y="212"/>
                </a:cubicBezTo>
                <a:cubicBezTo>
                  <a:pt x="85" y="226"/>
                  <a:pt x="79" y="238"/>
                  <a:pt x="77" y="252"/>
                </a:cubicBezTo>
                <a:cubicBezTo>
                  <a:pt x="74" y="266"/>
                  <a:pt x="72" y="281"/>
                  <a:pt x="71" y="300"/>
                </a:cubicBezTo>
                <a:cubicBezTo>
                  <a:pt x="70" y="318"/>
                  <a:pt x="69" y="340"/>
                  <a:pt x="72" y="357"/>
                </a:cubicBezTo>
                <a:cubicBezTo>
                  <a:pt x="76" y="381"/>
                  <a:pt x="78" y="405"/>
                  <a:pt x="77" y="415"/>
                </a:cubicBezTo>
                <a:cubicBezTo>
                  <a:pt x="74" y="435"/>
                  <a:pt x="72" y="458"/>
                  <a:pt x="75" y="493"/>
                </a:cubicBezTo>
                <a:cubicBezTo>
                  <a:pt x="78" y="527"/>
                  <a:pt x="84" y="524"/>
                  <a:pt x="83" y="550"/>
                </a:cubicBezTo>
                <a:cubicBezTo>
                  <a:pt x="82" y="554"/>
                  <a:pt x="81" y="558"/>
                  <a:pt x="80" y="559"/>
                </a:cubicBezTo>
                <a:cubicBezTo>
                  <a:pt x="77" y="566"/>
                  <a:pt x="57" y="578"/>
                  <a:pt x="74" y="581"/>
                </a:cubicBezTo>
                <a:cubicBezTo>
                  <a:pt x="84" y="583"/>
                  <a:pt x="95" y="587"/>
                  <a:pt x="105" y="587"/>
                </a:cubicBezTo>
                <a:cubicBezTo>
                  <a:pt x="111" y="586"/>
                  <a:pt x="113" y="577"/>
                  <a:pt x="112" y="572"/>
                </a:cubicBezTo>
                <a:cubicBezTo>
                  <a:pt x="109" y="563"/>
                  <a:pt x="107" y="555"/>
                  <a:pt x="106" y="546"/>
                </a:cubicBezTo>
                <a:cubicBezTo>
                  <a:pt x="106" y="546"/>
                  <a:pt x="106" y="546"/>
                  <a:pt x="106" y="546"/>
                </a:cubicBezTo>
                <a:cubicBezTo>
                  <a:pt x="106" y="521"/>
                  <a:pt x="116" y="498"/>
                  <a:pt x="114" y="475"/>
                </a:cubicBezTo>
                <a:cubicBezTo>
                  <a:pt x="112" y="453"/>
                  <a:pt x="109" y="426"/>
                  <a:pt x="112" y="415"/>
                </a:cubicBezTo>
                <a:cubicBezTo>
                  <a:pt x="121" y="384"/>
                  <a:pt x="130" y="332"/>
                  <a:pt x="128" y="301"/>
                </a:cubicBezTo>
                <a:cubicBezTo>
                  <a:pt x="131" y="301"/>
                  <a:pt x="131" y="301"/>
                  <a:pt x="131" y="301"/>
                </a:cubicBezTo>
                <a:cubicBezTo>
                  <a:pt x="131" y="1"/>
                  <a:pt x="131" y="1"/>
                  <a:pt x="131" y="1"/>
                </a:cubicBezTo>
                <a:cubicBezTo>
                  <a:pt x="130" y="1"/>
                  <a:pt x="130" y="0"/>
                  <a:pt x="129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95A5A6"/>
              </a:solidFill>
            </a:endParaRPr>
          </a:p>
        </p:txBody>
      </p:sp>
      <p:sp>
        <p:nvSpPr>
          <p:cNvPr id="21" name="Freeform 17"/>
          <p:cNvSpPr>
            <a:spLocks/>
          </p:cNvSpPr>
          <p:nvPr/>
        </p:nvSpPr>
        <p:spPr bwMode="auto">
          <a:xfrm>
            <a:off x="2197041" y="5576088"/>
            <a:ext cx="322172" cy="503849"/>
          </a:xfrm>
          <a:custGeom>
            <a:avLst/>
            <a:gdLst>
              <a:gd name="T0" fmla="*/ 6 w 56"/>
              <a:gd name="T1" fmla="*/ 25 h 66"/>
              <a:gd name="T2" fmla="*/ 6 w 56"/>
              <a:gd name="T3" fmla="*/ 25 h 66"/>
              <a:gd name="T4" fmla="*/ 1 w 56"/>
              <a:gd name="T5" fmla="*/ 51 h 66"/>
              <a:gd name="T6" fmla="*/ 8 w 56"/>
              <a:gd name="T7" fmla="*/ 66 h 66"/>
              <a:gd name="T8" fmla="*/ 38 w 56"/>
              <a:gd name="T9" fmla="*/ 60 h 66"/>
              <a:gd name="T10" fmla="*/ 32 w 56"/>
              <a:gd name="T11" fmla="*/ 38 h 66"/>
              <a:gd name="T12" fmla="*/ 29 w 56"/>
              <a:gd name="T13" fmla="*/ 29 h 66"/>
              <a:gd name="T14" fmla="*/ 29 w 56"/>
              <a:gd name="T15" fmla="*/ 24 h 66"/>
              <a:gd name="T16" fmla="*/ 4 w 56"/>
              <a:gd name="T17" fmla="*/ 0 h 66"/>
              <a:gd name="T18" fmla="*/ 6 w 56"/>
              <a:gd name="T19" fmla="*/ 25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6" h="66">
                <a:moveTo>
                  <a:pt x="6" y="25"/>
                </a:moveTo>
                <a:cubicBezTo>
                  <a:pt x="6" y="25"/>
                  <a:pt x="6" y="25"/>
                  <a:pt x="6" y="25"/>
                </a:cubicBezTo>
                <a:cubicBezTo>
                  <a:pt x="6" y="34"/>
                  <a:pt x="3" y="42"/>
                  <a:pt x="1" y="51"/>
                </a:cubicBezTo>
                <a:cubicBezTo>
                  <a:pt x="0" y="56"/>
                  <a:pt x="1" y="65"/>
                  <a:pt x="8" y="66"/>
                </a:cubicBezTo>
                <a:cubicBezTo>
                  <a:pt x="18" y="66"/>
                  <a:pt x="29" y="62"/>
                  <a:pt x="38" y="60"/>
                </a:cubicBezTo>
                <a:cubicBezTo>
                  <a:pt x="56" y="57"/>
                  <a:pt x="36" y="45"/>
                  <a:pt x="32" y="38"/>
                </a:cubicBezTo>
                <a:cubicBezTo>
                  <a:pt x="32" y="37"/>
                  <a:pt x="30" y="33"/>
                  <a:pt x="29" y="29"/>
                </a:cubicBezTo>
                <a:cubicBezTo>
                  <a:pt x="29" y="27"/>
                  <a:pt x="29" y="25"/>
                  <a:pt x="29" y="24"/>
                </a:cubicBezTo>
                <a:cubicBezTo>
                  <a:pt x="4" y="0"/>
                  <a:pt x="4" y="0"/>
                  <a:pt x="4" y="0"/>
                </a:cubicBezTo>
                <a:cubicBezTo>
                  <a:pt x="5" y="8"/>
                  <a:pt x="6" y="16"/>
                  <a:pt x="6" y="2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95A5A6"/>
              </a:solidFill>
            </a:endParaRPr>
          </a:p>
        </p:txBody>
      </p:sp>
      <p:sp>
        <p:nvSpPr>
          <p:cNvPr id="22" name="Freeform 18"/>
          <p:cNvSpPr>
            <a:spLocks/>
          </p:cNvSpPr>
          <p:nvPr/>
        </p:nvSpPr>
        <p:spPr bwMode="auto">
          <a:xfrm>
            <a:off x="2141326" y="4393981"/>
            <a:ext cx="285838" cy="1366207"/>
          </a:xfrm>
          <a:custGeom>
            <a:avLst/>
            <a:gdLst>
              <a:gd name="T0" fmla="*/ 11 w 50"/>
              <a:gd name="T1" fmla="*/ 49 h 179"/>
              <a:gd name="T2" fmla="*/ 9 w 50"/>
              <a:gd name="T3" fmla="*/ 109 h 179"/>
              <a:gd name="T4" fmla="*/ 14 w 50"/>
              <a:gd name="T5" fmla="*/ 155 h 179"/>
              <a:gd name="T6" fmla="*/ 39 w 50"/>
              <a:gd name="T7" fmla="*/ 179 h 179"/>
              <a:gd name="T8" fmla="*/ 48 w 50"/>
              <a:gd name="T9" fmla="*/ 127 h 179"/>
              <a:gd name="T10" fmla="*/ 46 w 50"/>
              <a:gd name="T11" fmla="*/ 49 h 179"/>
              <a:gd name="T12" fmla="*/ 45 w 50"/>
              <a:gd name="T13" fmla="*/ 44 h 179"/>
              <a:gd name="T14" fmla="*/ 0 w 50"/>
              <a:gd name="T15" fmla="*/ 0 h 179"/>
              <a:gd name="T16" fmla="*/ 11 w 50"/>
              <a:gd name="T17" fmla="*/ 49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0" h="179">
                <a:moveTo>
                  <a:pt x="11" y="49"/>
                </a:moveTo>
                <a:cubicBezTo>
                  <a:pt x="14" y="60"/>
                  <a:pt x="11" y="87"/>
                  <a:pt x="9" y="109"/>
                </a:cubicBezTo>
                <a:cubicBezTo>
                  <a:pt x="8" y="124"/>
                  <a:pt x="11" y="139"/>
                  <a:pt x="14" y="155"/>
                </a:cubicBezTo>
                <a:cubicBezTo>
                  <a:pt x="39" y="179"/>
                  <a:pt x="39" y="179"/>
                  <a:pt x="39" y="179"/>
                </a:cubicBezTo>
                <a:cubicBezTo>
                  <a:pt x="39" y="158"/>
                  <a:pt x="45" y="158"/>
                  <a:pt x="48" y="127"/>
                </a:cubicBezTo>
                <a:cubicBezTo>
                  <a:pt x="50" y="92"/>
                  <a:pt x="49" y="69"/>
                  <a:pt x="46" y="49"/>
                </a:cubicBezTo>
                <a:cubicBezTo>
                  <a:pt x="46" y="47"/>
                  <a:pt x="45" y="46"/>
                  <a:pt x="45" y="44"/>
                </a:cubicBezTo>
                <a:cubicBezTo>
                  <a:pt x="0" y="0"/>
                  <a:pt x="0" y="0"/>
                  <a:pt x="0" y="0"/>
                </a:cubicBezTo>
                <a:cubicBezTo>
                  <a:pt x="3" y="18"/>
                  <a:pt x="7" y="35"/>
                  <a:pt x="11" y="4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95A5A6"/>
              </a:solidFill>
            </a:endParaRPr>
          </a:p>
        </p:txBody>
      </p:sp>
      <p:sp>
        <p:nvSpPr>
          <p:cNvPr id="23" name="Freeform 19"/>
          <p:cNvSpPr>
            <a:spLocks/>
          </p:cNvSpPr>
          <p:nvPr/>
        </p:nvSpPr>
        <p:spPr bwMode="auto">
          <a:xfrm>
            <a:off x="2095302" y="2188024"/>
            <a:ext cx="748506" cy="1831299"/>
          </a:xfrm>
          <a:custGeom>
            <a:avLst/>
            <a:gdLst>
              <a:gd name="T0" fmla="*/ 46 w 131"/>
              <a:gd name="T1" fmla="*/ 135 h 240"/>
              <a:gd name="T2" fmla="*/ 54 w 131"/>
              <a:gd name="T3" fmla="*/ 103 h 240"/>
              <a:gd name="T4" fmla="*/ 62 w 131"/>
              <a:gd name="T5" fmla="*/ 114 h 240"/>
              <a:gd name="T6" fmla="*/ 75 w 131"/>
              <a:gd name="T7" fmla="*/ 155 h 240"/>
              <a:gd name="T8" fmla="*/ 92 w 131"/>
              <a:gd name="T9" fmla="*/ 191 h 240"/>
              <a:gd name="T10" fmla="*/ 92 w 131"/>
              <a:gd name="T11" fmla="*/ 203 h 240"/>
              <a:gd name="T12" fmla="*/ 95 w 131"/>
              <a:gd name="T13" fmla="*/ 213 h 240"/>
              <a:gd name="T14" fmla="*/ 98 w 131"/>
              <a:gd name="T15" fmla="*/ 228 h 240"/>
              <a:gd name="T16" fmla="*/ 101 w 131"/>
              <a:gd name="T17" fmla="*/ 230 h 240"/>
              <a:gd name="T18" fmla="*/ 103 w 131"/>
              <a:gd name="T19" fmla="*/ 227 h 240"/>
              <a:gd name="T20" fmla="*/ 101 w 131"/>
              <a:gd name="T21" fmla="*/ 216 h 240"/>
              <a:gd name="T22" fmla="*/ 102 w 131"/>
              <a:gd name="T23" fmla="*/ 217 h 240"/>
              <a:gd name="T24" fmla="*/ 106 w 131"/>
              <a:gd name="T25" fmla="*/ 237 h 240"/>
              <a:gd name="T26" fmla="*/ 110 w 131"/>
              <a:gd name="T27" fmla="*/ 239 h 240"/>
              <a:gd name="T28" fmla="*/ 112 w 131"/>
              <a:gd name="T29" fmla="*/ 236 h 240"/>
              <a:gd name="T30" fmla="*/ 108 w 131"/>
              <a:gd name="T31" fmla="*/ 216 h 240"/>
              <a:gd name="T32" fmla="*/ 109 w 131"/>
              <a:gd name="T33" fmla="*/ 216 h 240"/>
              <a:gd name="T34" fmla="*/ 114 w 131"/>
              <a:gd name="T35" fmla="*/ 237 h 240"/>
              <a:gd name="T36" fmla="*/ 117 w 131"/>
              <a:gd name="T37" fmla="*/ 240 h 240"/>
              <a:gd name="T38" fmla="*/ 119 w 131"/>
              <a:gd name="T39" fmla="*/ 236 h 240"/>
              <a:gd name="T40" fmla="*/ 115 w 131"/>
              <a:gd name="T41" fmla="*/ 213 h 240"/>
              <a:gd name="T42" fmla="*/ 116 w 131"/>
              <a:gd name="T43" fmla="*/ 212 h 240"/>
              <a:gd name="T44" fmla="*/ 119 w 131"/>
              <a:gd name="T45" fmla="*/ 229 h 240"/>
              <a:gd name="T46" fmla="*/ 123 w 131"/>
              <a:gd name="T47" fmla="*/ 231 h 240"/>
              <a:gd name="T48" fmla="*/ 125 w 131"/>
              <a:gd name="T49" fmla="*/ 228 h 240"/>
              <a:gd name="T50" fmla="*/ 120 w 131"/>
              <a:gd name="T51" fmla="*/ 205 h 240"/>
              <a:gd name="T52" fmla="*/ 125 w 131"/>
              <a:gd name="T53" fmla="*/ 209 h 240"/>
              <a:gd name="T54" fmla="*/ 130 w 131"/>
              <a:gd name="T55" fmla="*/ 209 h 240"/>
              <a:gd name="T56" fmla="*/ 129 w 131"/>
              <a:gd name="T57" fmla="*/ 204 h 240"/>
              <a:gd name="T58" fmla="*/ 118 w 131"/>
              <a:gd name="T59" fmla="*/ 193 h 240"/>
              <a:gd name="T60" fmla="*/ 110 w 131"/>
              <a:gd name="T61" fmla="*/ 184 h 240"/>
              <a:gd name="T62" fmla="*/ 89 w 131"/>
              <a:gd name="T63" fmla="*/ 109 h 240"/>
              <a:gd name="T64" fmla="*/ 85 w 131"/>
              <a:gd name="T65" fmla="*/ 80 h 240"/>
              <a:gd name="T66" fmla="*/ 0 w 131"/>
              <a:gd name="T67" fmla="*/ 0 h 240"/>
              <a:gd name="T68" fmla="*/ 0 w 131"/>
              <a:gd name="T69" fmla="*/ 141 h 240"/>
              <a:gd name="T70" fmla="*/ 57 w 131"/>
              <a:gd name="T71" fmla="*/ 195 h 240"/>
              <a:gd name="T72" fmla="*/ 54 w 131"/>
              <a:gd name="T73" fmla="*/ 175 h 240"/>
              <a:gd name="T74" fmla="*/ 46 w 131"/>
              <a:gd name="T75" fmla="*/ 135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31" h="240">
                <a:moveTo>
                  <a:pt x="46" y="135"/>
                </a:moveTo>
                <a:cubicBezTo>
                  <a:pt x="46" y="123"/>
                  <a:pt x="49" y="113"/>
                  <a:pt x="54" y="103"/>
                </a:cubicBezTo>
                <a:cubicBezTo>
                  <a:pt x="57" y="109"/>
                  <a:pt x="60" y="113"/>
                  <a:pt x="62" y="114"/>
                </a:cubicBezTo>
                <a:cubicBezTo>
                  <a:pt x="64" y="117"/>
                  <a:pt x="62" y="133"/>
                  <a:pt x="75" y="155"/>
                </a:cubicBezTo>
                <a:cubicBezTo>
                  <a:pt x="79" y="163"/>
                  <a:pt x="90" y="185"/>
                  <a:pt x="92" y="191"/>
                </a:cubicBezTo>
                <a:cubicBezTo>
                  <a:pt x="92" y="195"/>
                  <a:pt x="92" y="199"/>
                  <a:pt x="92" y="203"/>
                </a:cubicBezTo>
                <a:cubicBezTo>
                  <a:pt x="93" y="205"/>
                  <a:pt x="93" y="211"/>
                  <a:pt x="95" y="213"/>
                </a:cubicBezTo>
                <a:cubicBezTo>
                  <a:pt x="98" y="228"/>
                  <a:pt x="98" y="228"/>
                  <a:pt x="98" y="228"/>
                </a:cubicBezTo>
                <a:cubicBezTo>
                  <a:pt x="98" y="230"/>
                  <a:pt x="99" y="231"/>
                  <a:pt x="101" y="230"/>
                </a:cubicBezTo>
                <a:cubicBezTo>
                  <a:pt x="103" y="230"/>
                  <a:pt x="103" y="228"/>
                  <a:pt x="103" y="227"/>
                </a:cubicBezTo>
                <a:cubicBezTo>
                  <a:pt x="101" y="216"/>
                  <a:pt x="101" y="216"/>
                  <a:pt x="101" y="216"/>
                </a:cubicBezTo>
                <a:cubicBezTo>
                  <a:pt x="101" y="216"/>
                  <a:pt x="102" y="216"/>
                  <a:pt x="102" y="217"/>
                </a:cubicBezTo>
                <a:cubicBezTo>
                  <a:pt x="106" y="237"/>
                  <a:pt x="106" y="237"/>
                  <a:pt x="106" y="237"/>
                </a:cubicBezTo>
                <a:cubicBezTo>
                  <a:pt x="107" y="239"/>
                  <a:pt x="108" y="240"/>
                  <a:pt x="110" y="239"/>
                </a:cubicBezTo>
                <a:cubicBezTo>
                  <a:pt x="111" y="239"/>
                  <a:pt x="112" y="237"/>
                  <a:pt x="112" y="236"/>
                </a:cubicBezTo>
                <a:cubicBezTo>
                  <a:pt x="108" y="216"/>
                  <a:pt x="108" y="216"/>
                  <a:pt x="108" y="216"/>
                </a:cubicBezTo>
                <a:cubicBezTo>
                  <a:pt x="108" y="216"/>
                  <a:pt x="109" y="216"/>
                  <a:pt x="109" y="216"/>
                </a:cubicBezTo>
                <a:cubicBezTo>
                  <a:pt x="114" y="237"/>
                  <a:pt x="114" y="237"/>
                  <a:pt x="114" y="237"/>
                </a:cubicBezTo>
                <a:cubicBezTo>
                  <a:pt x="114" y="239"/>
                  <a:pt x="115" y="240"/>
                  <a:pt x="117" y="240"/>
                </a:cubicBezTo>
                <a:cubicBezTo>
                  <a:pt x="119" y="239"/>
                  <a:pt x="120" y="238"/>
                  <a:pt x="119" y="236"/>
                </a:cubicBezTo>
                <a:cubicBezTo>
                  <a:pt x="115" y="213"/>
                  <a:pt x="115" y="213"/>
                  <a:pt x="115" y="213"/>
                </a:cubicBezTo>
                <a:cubicBezTo>
                  <a:pt x="115" y="213"/>
                  <a:pt x="115" y="212"/>
                  <a:pt x="116" y="212"/>
                </a:cubicBezTo>
                <a:cubicBezTo>
                  <a:pt x="119" y="229"/>
                  <a:pt x="119" y="229"/>
                  <a:pt x="119" y="229"/>
                </a:cubicBezTo>
                <a:cubicBezTo>
                  <a:pt x="119" y="230"/>
                  <a:pt x="121" y="231"/>
                  <a:pt x="123" y="231"/>
                </a:cubicBezTo>
                <a:cubicBezTo>
                  <a:pt x="124" y="231"/>
                  <a:pt x="125" y="229"/>
                  <a:pt x="125" y="228"/>
                </a:cubicBezTo>
                <a:cubicBezTo>
                  <a:pt x="120" y="205"/>
                  <a:pt x="120" y="205"/>
                  <a:pt x="120" y="205"/>
                </a:cubicBezTo>
                <a:cubicBezTo>
                  <a:pt x="125" y="209"/>
                  <a:pt x="125" y="209"/>
                  <a:pt x="125" y="209"/>
                </a:cubicBezTo>
                <a:cubicBezTo>
                  <a:pt x="126" y="211"/>
                  <a:pt x="128" y="210"/>
                  <a:pt x="130" y="209"/>
                </a:cubicBezTo>
                <a:cubicBezTo>
                  <a:pt x="131" y="208"/>
                  <a:pt x="131" y="206"/>
                  <a:pt x="129" y="204"/>
                </a:cubicBezTo>
                <a:cubicBezTo>
                  <a:pt x="118" y="193"/>
                  <a:pt x="118" y="193"/>
                  <a:pt x="118" y="193"/>
                </a:cubicBezTo>
                <a:cubicBezTo>
                  <a:pt x="116" y="190"/>
                  <a:pt x="113" y="186"/>
                  <a:pt x="110" y="184"/>
                </a:cubicBezTo>
                <a:cubicBezTo>
                  <a:pt x="110" y="181"/>
                  <a:pt x="99" y="125"/>
                  <a:pt x="89" y="109"/>
                </a:cubicBezTo>
                <a:cubicBezTo>
                  <a:pt x="84" y="102"/>
                  <a:pt x="84" y="92"/>
                  <a:pt x="85" y="80"/>
                </a:cubicBezTo>
                <a:cubicBezTo>
                  <a:pt x="0" y="0"/>
                  <a:pt x="0" y="0"/>
                  <a:pt x="0" y="0"/>
                </a:cubicBezTo>
                <a:cubicBezTo>
                  <a:pt x="0" y="141"/>
                  <a:pt x="0" y="141"/>
                  <a:pt x="0" y="141"/>
                </a:cubicBezTo>
                <a:cubicBezTo>
                  <a:pt x="57" y="195"/>
                  <a:pt x="57" y="195"/>
                  <a:pt x="57" y="195"/>
                </a:cubicBezTo>
                <a:cubicBezTo>
                  <a:pt x="56" y="188"/>
                  <a:pt x="55" y="181"/>
                  <a:pt x="54" y="175"/>
                </a:cubicBezTo>
                <a:cubicBezTo>
                  <a:pt x="51" y="161"/>
                  <a:pt x="46" y="149"/>
                  <a:pt x="46" y="13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95A5A6"/>
              </a:solidFill>
            </a:endParaRPr>
          </a:p>
        </p:txBody>
      </p:sp>
      <p:sp>
        <p:nvSpPr>
          <p:cNvPr id="24" name="Freeform 20"/>
          <p:cNvSpPr>
            <a:spLocks/>
          </p:cNvSpPr>
          <p:nvPr/>
        </p:nvSpPr>
        <p:spPr bwMode="auto">
          <a:xfrm>
            <a:off x="2095303" y="3263550"/>
            <a:ext cx="353663" cy="1466329"/>
          </a:xfrm>
          <a:custGeom>
            <a:avLst/>
            <a:gdLst>
              <a:gd name="T0" fmla="*/ 0 w 62"/>
              <a:gd name="T1" fmla="*/ 83 h 192"/>
              <a:gd name="T2" fmla="*/ 3 w 62"/>
              <a:gd name="T3" fmla="*/ 83 h 192"/>
              <a:gd name="T4" fmla="*/ 8 w 62"/>
              <a:gd name="T5" fmla="*/ 148 h 192"/>
              <a:gd name="T6" fmla="*/ 53 w 62"/>
              <a:gd name="T7" fmla="*/ 192 h 192"/>
              <a:gd name="T8" fmla="*/ 59 w 62"/>
              <a:gd name="T9" fmla="*/ 139 h 192"/>
              <a:gd name="T10" fmla="*/ 59 w 62"/>
              <a:gd name="T11" fmla="*/ 82 h 192"/>
              <a:gd name="T12" fmla="*/ 57 w 62"/>
              <a:gd name="T13" fmla="*/ 54 h 192"/>
              <a:gd name="T14" fmla="*/ 0 w 62"/>
              <a:gd name="T15" fmla="*/ 0 h 192"/>
              <a:gd name="T16" fmla="*/ 0 w 62"/>
              <a:gd name="T17" fmla="*/ 83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2" h="192">
                <a:moveTo>
                  <a:pt x="0" y="83"/>
                </a:moveTo>
                <a:cubicBezTo>
                  <a:pt x="3" y="83"/>
                  <a:pt x="3" y="83"/>
                  <a:pt x="3" y="83"/>
                </a:cubicBezTo>
                <a:cubicBezTo>
                  <a:pt x="2" y="101"/>
                  <a:pt x="4" y="125"/>
                  <a:pt x="8" y="148"/>
                </a:cubicBezTo>
                <a:cubicBezTo>
                  <a:pt x="53" y="192"/>
                  <a:pt x="53" y="192"/>
                  <a:pt x="53" y="192"/>
                </a:cubicBezTo>
                <a:cubicBezTo>
                  <a:pt x="53" y="180"/>
                  <a:pt x="55" y="160"/>
                  <a:pt x="59" y="139"/>
                </a:cubicBezTo>
                <a:cubicBezTo>
                  <a:pt x="62" y="122"/>
                  <a:pt x="61" y="100"/>
                  <a:pt x="59" y="82"/>
                </a:cubicBezTo>
                <a:cubicBezTo>
                  <a:pt x="59" y="72"/>
                  <a:pt x="58" y="62"/>
                  <a:pt x="57" y="54"/>
                </a:cubicBezTo>
                <a:cubicBezTo>
                  <a:pt x="0" y="0"/>
                  <a:pt x="0" y="0"/>
                  <a:pt x="0" y="0"/>
                </a:cubicBezTo>
                <a:lnTo>
                  <a:pt x="0" y="8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95A5A6"/>
              </a:solidFill>
            </a:endParaRPr>
          </a:p>
        </p:txBody>
      </p:sp>
      <p:sp>
        <p:nvSpPr>
          <p:cNvPr id="25" name="Freeform 21"/>
          <p:cNvSpPr>
            <a:spLocks/>
          </p:cNvSpPr>
          <p:nvPr/>
        </p:nvSpPr>
        <p:spPr bwMode="auto">
          <a:xfrm>
            <a:off x="2095303" y="1600201"/>
            <a:ext cx="491737" cy="1198257"/>
          </a:xfrm>
          <a:custGeom>
            <a:avLst/>
            <a:gdLst>
              <a:gd name="T0" fmla="*/ 85 w 86"/>
              <a:gd name="T1" fmla="*/ 153 h 157"/>
              <a:gd name="T2" fmla="*/ 77 w 86"/>
              <a:gd name="T3" fmla="*/ 108 h 157"/>
              <a:gd name="T4" fmla="*/ 51 w 86"/>
              <a:gd name="T5" fmla="*/ 97 h 157"/>
              <a:gd name="T6" fmla="*/ 22 w 86"/>
              <a:gd name="T7" fmla="*/ 82 h 157"/>
              <a:gd name="T8" fmla="*/ 22 w 86"/>
              <a:gd name="T9" fmla="*/ 66 h 157"/>
              <a:gd name="T10" fmla="*/ 28 w 86"/>
              <a:gd name="T11" fmla="*/ 52 h 157"/>
              <a:gd name="T12" fmla="*/ 30 w 86"/>
              <a:gd name="T13" fmla="*/ 34 h 157"/>
              <a:gd name="T14" fmla="*/ 1 w 86"/>
              <a:gd name="T15" fmla="*/ 0 h 157"/>
              <a:gd name="T16" fmla="*/ 0 w 86"/>
              <a:gd name="T17" fmla="*/ 1 h 157"/>
              <a:gd name="T18" fmla="*/ 0 w 86"/>
              <a:gd name="T19" fmla="*/ 77 h 157"/>
              <a:gd name="T20" fmla="*/ 85 w 86"/>
              <a:gd name="T21" fmla="*/ 157 h 157"/>
              <a:gd name="T22" fmla="*/ 85 w 86"/>
              <a:gd name="T23" fmla="*/ 153 h 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6" h="157">
                <a:moveTo>
                  <a:pt x="85" y="153"/>
                </a:moveTo>
                <a:cubicBezTo>
                  <a:pt x="86" y="128"/>
                  <a:pt x="79" y="113"/>
                  <a:pt x="77" y="108"/>
                </a:cubicBezTo>
                <a:cubicBezTo>
                  <a:pt x="73" y="97"/>
                  <a:pt x="62" y="98"/>
                  <a:pt x="51" y="97"/>
                </a:cubicBezTo>
                <a:cubicBezTo>
                  <a:pt x="39" y="94"/>
                  <a:pt x="30" y="90"/>
                  <a:pt x="22" y="82"/>
                </a:cubicBezTo>
                <a:cubicBezTo>
                  <a:pt x="22" y="66"/>
                  <a:pt x="22" y="66"/>
                  <a:pt x="22" y="66"/>
                </a:cubicBezTo>
                <a:cubicBezTo>
                  <a:pt x="25" y="62"/>
                  <a:pt x="27" y="58"/>
                  <a:pt x="28" y="52"/>
                </a:cubicBezTo>
                <a:cubicBezTo>
                  <a:pt x="34" y="50"/>
                  <a:pt x="38" y="31"/>
                  <a:pt x="30" y="34"/>
                </a:cubicBezTo>
                <a:cubicBezTo>
                  <a:pt x="29" y="15"/>
                  <a:pt x="22" y="1"/>
                  <a:pt x="1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77"/>
                  <a:pt x="0" y="77"/>
                  <a:pt x="0" y="77"/>
                </a:cubicBezTo>
                <a:cubicBezTo>
                  <a:pt x="85" y="157"/>
                  <a:pt x="85" y="157"/>
                  <a:pt x="85" y="157"/>
                </a:cubicBezTo>
                <a:cubicBezTo>
                  <a:pt x="85" y="156"/>
                  <a:pt x="85" y="154"/>
                  <a:pt x="85" y="15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95A5A6"/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4171833" y="2006600"/>
            <a:ext cx="2560407" cy="1229165"/>
            <a:chOff x="2316394" y="1520387"/>
            <a:chExt cx="2560407" cy="921874"/>
          </a:xfrm>
        </p:grpSpPr>
        <p:sp>
          <p:nvSpPr>
            <p:cNvPr id="66" name="Content Placeholder 2"/>
            <p:cNvSpPr txBox="1">
              <a:spLocks/>
            </p:cNvSpPr>
            <p:nvPr/>
          </p:nvSpPr>
          <p:spPr>
            <a:xfrm>
              <a:off x="2438401" y="1824196"/>
              <a:ext cx="2438400" cy="61806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buFont typeface="Arial" pitchFamily="34" charset="0"/>
                <a:buNone/>
              </a:pPr>
              <a:r>
                <a:rPr lang="zh-CN" altLang="en-US" sz="2000" dirty="0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血液和头发硒含量</a:t>
              </a:r>
              <a:endParaRPr lang="en-US" sz="200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7" name="Content Placeholder 2"/>
            <p:cNvSpPr txBox="1">
              <a:spLocks/>
            </p:cNvSpPr>
            <p:nvPr/>
          </p:nvSpPr>
          <p:spPr>
            <a:xfrm>
              <a:off x="2438401" y="1520387"/>
              <a:ext cx="2133838" cy="31227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zh-CN" altLang="en-US" sz="2400" b="1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第一代</a:t>
              </a:r>
              <a:endParaRPr lang="en-US" sz="2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Isosceles Triangle 35"/>
            <p:cNvSpPr/>
            <p:nvPr/>
          </p:nvSpPr>
          <p:spPr>
            <a:xfrm rot="5400000">
              <a:off x="2305884" y="1610834"/>
              <a:ext cx="152399" cy="131379"/>
            </a:xfrm>
            <a:prstGeom prst="triangl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4171833" y="3357949"/>
            <a:ext cx="2560407" cy="1229164"/>
            <a:chOff x="2316394" y="1520387"/>
            <a:chExt cx="2560407" cy="921873"/>
          </a:xfrm>
        </p:grpSpPr>
        <p:sp>
          <p:nvSpPr>
            <p:cNvPr id="76" name="Content Placeholder 2"/>
            <p:cNvSpPr txBox="1">
              <a:spLocks/>
            </p:cNvSpPr>
            <p:nvPr/>
          </p:nvSpPr>
          <p:spPr>
            <a:xfrm>
              <a:off x="2438401" y="1832661"/>
              <a:ext cx="2438400" cy="60959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buFont typeface="Arial" pitchFamily="34" charset="0"/>
                <a:buNone/>
              </a:pPr>
              <a:r>
                <a:rPr lang="zh-CN" altLang="en-US" sz="2000" dirty="0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谷胱甘肽氧化酶</a:t>
              </a:r>
              <a:endParaRPr lang="en-US" sz="200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7" name="Content Placeholder 2"/>
            <p:cNvSpPr txBox="1">
              <a:spLocks/>
            </p:cNvSpPr>
            <p:nvPr/>
          </p:nvSpPr>
          <p:spPr>
            <a:xfrm>
              <a:off x="2438401" y="1520387"/>
              <a:ext cx="2133838" cy="31227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zh-CN" altLang="en-US" sz="2400" b="1" dirty="0">
                  <a:solidFill>
                    <a:srgbClr val="2A80B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第二代</a:t>
              </a:r>
              <a:endParaRPr lang="en-US" sz="2400" b="1" dirty="0">
                <a:solidFill>
                  <a:srgbClr val="2A80B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6" name="Isosceles Triangle 85"/>
            <p:cNvSpPr/>
            <p:nvPr/>
          </p:nvSpPr>
          <p:spPr>
            <a:xfrm rot="5400000">
              <a:off x="2305884" y="1610834"/>
              <a:ext cx="152399" cy="131379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4171833" y="4729879"/>
            <a:ext cx="2560407" cy="1229164"/>
            <a:chOff x="2316394" y="1520387"/>
            <a:chExt cx="2560407" cy="921873"/>
          </a:xfrm>
        </p:grpSpPr>
        <p:sp>
          <p:nvSpPr>
            <p:cNvPr id="102" name="Content Placeholder 2"/>
            <p:cNvSpPr txBox="1">
              <a:spLocks/>
            </p:cNvSpPr>
            <p:nvPr/>
          </p:nvSpPr>
          <p:spPr>
            <a:xfrm>
              <a:off x="2438401" y="1832661"/>
              <a:ext cx="2438400" cy="60959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buFont typeface="Arial" pitchFamily="34" charset="0"/>
                <a:buNone/>
              </a:pPr>
              <a:r>
                <a:rPr lang="zh-CN" altLang="en-US" sz="2000" dirty="0">
                  <a:solidFill>
                    <a:schemeClr val="tx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硒蛋白</a:t>
              </a:r>
              <a:r>
                <a:rPr lang="en-US" altLang="zh-CN" sz="2000" dirty="0">
                  <a:solidFill>
                    <a:schemeClr val="tx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</a:t>
              </a:r>
              <a:endParaRPr lang="en-US" sz="2000" dirty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3" name="Content Placeholder 2"/>
            <p:cNvSpPr txBox="1">
              <a:spLocks/>
            </p:cNvSpPr>
            <p:nvPr/>
          </p:nvSpPr>
          <p:spPr>
            <a:xfrm>
              <a:off x="2438401" y="1520387"/>
              <a:ext cx="2133838" cy="31227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zh-CN" altLang="en-US" sz="2400" b="1" dirty="0">
                  <a:solidFill>
                    <a:srgbClr val="15405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第三代</a:t>
              </a:r>
              <a:endParaRPr lang="en-US" sz="2400" b="1" dirty="0">
                <a:solidFill>
                  <a:srgbClr val="15405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4" name="Isosceles Triangle 103"/>
            <p:cNvSpPr/>
            <p:nvPr/>
          </p:nvSpPr>
          <p:spPr>
            <a:xfrm rot="5400000">
              <a:off x="2305884" y="1610834"/>
              <a:ext cx="152399" cy="131379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8159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905000"/>
            <a:ext cx="9144000" cy="3396208"/>
            <a:chOff x="0" y="1428750"/>
            <a:chExt cx="9144000" cy="1828800"/>
          </a:xfrm>
        </p:grpSpPr>
        <p:sp>
          <p:nvSpPr>
            <p:cNvPr id="12" name="Rectangle 11"/>
            <p:cNvSpPr/>
            <p:nvPr/>
          </p:nvSpPr>
          <p:spPr>
            <a:xfrm>
              <a:off x="2971800" y="1428750"/>
              <a:ext cx="6172200" cy="18288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5" name="Pentagon 14"/>
            <p:cNvSpPr/>
            <p:nvPr/>
          </p:nvSpPr>
          <p:spPr>
            <a:xfrm>
              <a:off x="0" y="1428750"/>
              <a:ext cx="3635896" cy="1828800"/>
            </a:xfrm>
            <a:prstGeom prst="homePlate">
              <a:avLst>
                <a:gd name="adj" fmla="val 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7200" y="671403"/>
            <a:ext cx="8229600" cy="523220"/>
          </a:xfrm>
        </p:spPr>
        <p:txBody>
          <a:bodyPr>
            <a:spAutoFit/>
          </a:bodyPr>
          <a:lstStyle/>
          <a:p>
            <a:r>
              <a:rPr lang="zh-CN" altLang="en-US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第一代测硒指标</a:t>
            </a:r>
            <a:endParaRPr lang="en-US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457200" y="1336672"/>
            <a:ext cx="8229600" cy="400110"/>
          </a:xfrm>
        </p:spPr>
        <p:txBody>
          <a:bodyPr>
            <a:spAutoFit/>
          </a:bodyPr>
          <a:lstStyle/>
          <a:p>
            <a:pPr marL="0" indent="0" algn="ctr">
              <a:buNone/>
            </a:pPr>
            <a:r>
              <a:rPr lang="zh-CN" altLang="en-US" sz="20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血液和头发硒含量</a:t>
            </a:r>
            <a:endParaRPr lang="en-US" sz="2000" b="1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343400" y="1240531"/>
            <a:ext cx="457200" cy="235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4009285" y="4755713"/>
            <a:ext cx="495520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sz="1200" b="1" dirty="0">
                <a:solidFill>
                  <a:srgbClr val="FBD797"/>
                </a:solidFill>
                <a:latin typeface="宋体" charset="-122"/>
              </a:rPr>
              <a:t>葛可佑主编</a:t>
            </a:r>
            <a:r>
              <a:rPr lang="en-US" altLang="zh-CN" sz="1200" b="1" dirty="0">
                <a:solidFill>
                  <a:srgbClr val="FBD797"/>
                </a:solidFill>
                <a:latin typeface="宋体" charset="-122"/>
              </a:rPr>
              <a:t>《</a:t>
            </a:r>
            <a:r>
              <a:rPr lang="zh-CN" altLang="en-US" sz="1200" b="1" dirty="0">
                <a:solidFill>
                  <a:srgbClr val="FBD797"/>
                </a:solidFill>
                <a:latin typeface="宋体" charset="-122"/>
              </a:rPr>
              <a:t>中国营养科学全书</a:t>
            </a:r>
            <a:r>
              <a:rPr lang="en-US" altLang="zh-CN" sz="1200" b="1" dirty="0">
                <a:solidFill>
                  <a:srgbClr val="FBD797"/>
                </a:solidFill>
                <a:latin typeface="宋体" charset="-122"/>
              </a:rPr>
              <a:t>》p975</a:t>
            </a:r>
            <a:r>
              <a:rPr lang="zh-CN" altLang="en-US" sz="1200" b="1" dirty="0">
                <a:solidFill>
                  <a:srgbClr val="FBD797"/>
                </a:solidFill>
                <a:latin typeface="宋体" charset="-122"/>
              </a:rPr>
              <a:t>，人民卫生出版社，北京，</a:t>
            </a:r>
            <a:r>
              <a:rPr lang="en-US" altLang="zh-CN" sz="1200" b="1" dirty="0">
                <a:solidFill>
                  <a:srgbClr val="FBD797"/>
                </a:solidFill>
                <a:latin typeface="宋体" charset="-122"/>
              </a:rPr>
              <a:t>2004</a:t>
            </a: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4427984" y="2020778"/>
            <a:ext cx="410445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宋体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20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人体血硒指标</a:t>
            </a:r>
            <a:endParaRPr lang="zh-CN" altLang="en-US" sz="1200" b="1" dirty="0">
              <a:solidFill>
                <a:srgbClr val="3333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7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6838061"/>
              </p:ext>
            </p:extLst>
          </p:nvPr>
        </p:nvGraphicFramePr>
        <p:xfrm>
          <a:off x="4067944" y="2549812"/>
          <a:ext cx="4791076" cy="2031316"/>
        </p:xfrm>
        <a:graphic>
          <a:graphicData uri="http://schemas.openxmlformats.org/drawingml/2006/table">
            <a:tbl>
              <a:tblPr/>
              <a:tblGrid>
                <a:gridCol w="1428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43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86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7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全血硒 </a:t>
                      </a:r>
                      <a:r>
                        <a:rPr kumimoji="0" lang="en-AU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mg/L)</a:t>
                      </a:r>
                      <a:endParaRPr kumimoji="0" lang="en-A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血浆硒 </a:t>
                      </a:r>
                      <a:r>
                        <a:rPr kumimoji="0" lang="en-AU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mg/L)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21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缺乏</a:t>
                      </a:r>
                      <a:endParaRPr kumimoji="0" lang="en-A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&lt; 0.05 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&lt; 0.05 </a:t>
                      </a:r>
                      <a:endParaRPr kumimoji="0" lang="en-A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21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不足</a:t>
                      </a:r>
                      <a:endParaRPr kumimoji="0" lang="en-A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0.05 - 0.07 </a:t>
                      </a:r>
                      <a:endParaRPr kumimoji="0" lang="en-A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0.05 - 0.065 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21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正常</a:t>
                      </a:r>
                      <a:endParaRPr kumimoji="0" lang="en-A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0.07 - 0.56 </a:t>
                      </a:r>
                      <a:endParaRPr kumimoji="0" lang="en-A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0.065 - 0.33</a:t>
                      </a:r>
                      <a:endParaRPr kumimoji="0" lang="en-A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21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过多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0.56 - 0.76 </a:t>
                      </a:r>
                      <a:endParaRPr kumimoji="0" lang="en-A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0.33 - 0.42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21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中毒</a:t>
                      </a:r>
                      <a:endParaRPr kumimoji="0" lang="en-A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&gt; 0.76</a:t>
                      </a:r>
                      <a:endParaRPr kumimoji="0" lang="en-A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&gt; 0.42</a:t>
                      </a:r>
                      <a:endParaRPr kumimoji="0" lang="en-A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8" name="Content Placeholder 2"/>
          <p:cNvSpPr txBox="1">
            <a:spLocks/>
          </p:cNvSpPr>
          <p:nvPr/>
        </p:nvSpPr>
        <p:spPr>
          <a:xfrm>
            <a:off x="125759" y="2420888"/>
            <a:ext cx="3384377" cy="17657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itchFamily="18" charset="2"/>
              <a:buNone/>
              <a:defRPr/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血硒和发硒能反映体内硒的营养水平，血浆或血清中硒的含量比较相近。</a:t>
            </a:r>
            <a:endParaRPr lang="en-US" altLang="zh-CN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Font typeface="Wingdings 2" pitchFamily="18" charset="2"/>
              <a:buNone/>
              <a:defRPr/>
            </a:pPr>
            <a:endParaRPr lang="en-US" altLang="zh-CN" sz="20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  <a:defRPr/>
            </a:pPr>
            <a:endParaRPr lang="zh-CN" altLang="en-US" sz="20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7565" y="5661248"/>
            <a:ext cx="78488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最大的缺点：</a:t>
            </a:r>
            <a:r>
              <a:rPr lang="zh-CN" altLang="en-US" sz="28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不能反映硒在人体内活性功能状态</a:t>
            </a:r>
            <a:endParaRPr lang="zh-CN" altLang="en-US" sz="2400" b="1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3936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1905000"/>
            <a:ext cx="9144000" cy="2853053"/>
            <a:chOff x="0" y="1428750"/>
            <a:chExt cx="9144000" cy="2139790"/>
          </a:xfrm>
        </p:grpSpPr>
        <p:sp>
          <p:nvSpPr>
            <p:cNvPr id="38" name="Rectangle 37"/>
            <p:cNvSpPr/>
            <p:nvPr/>
          </p:nvSpPr>
          <p:spPr>
            <a:xfrm>
              <a:off x="1592" y="1434940"/>
              <a:ext cx="9142408" cy="2133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0" y="1428750"/>
              <a:ext cx="9142408" cy="2133600"/>
            </a:xfrm>
            <a:prstGeom prst="rect">
              <a:avLst/>
            </a:prstGeom>
            <a:solidFill>
              <a:schemeClr val="tx2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6" name="Content Placeholder 2"/>
          <p:cNvSpPr txBox="1">
            <a:spLocks/>
          </p:cNvSpPr>
          <p:nvPr/>
        </p:nvSpPr>
        <p:spPr>
          <a:xfrm>
            <a:off x="607315" y="5156201"/>
            <a:ext cx="7929373" cy="10896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itchFamily="18" charset="2"/>
              <a:buNone/>
            </a:pPr>
            <a:r>
              <a:rPr lang="en-US" altLang="zh-CN" sz="28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8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缺点：</a:t>
            </a:r>
            <a:r>
              <a:rPr lang="zh-CN" altLang="en-US" sz="28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有一定局限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7200" y="671403"/>
            <a:ext cx="8229600" cy="523220"/>
          </a:xfrm>
        </p:spPr>
        <p:txBody>
          <a:bodyPr>
            <a:spAutoFit/>
          </a:bodyPr>
          <a:lstStyle/>
          <a:p>
            <a:r>
              <a:rPr lang="zh-CN" altLang="en-US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第二代测硒指标</a:t>
            </a:r>
            <a:endParaRPr lang="en-US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457200" y="1336672"/>
            <a:ext cx="8229600" cy="400110"/>
          </a:xfrm>
        </p:spPr>
        <p:txBody>
          <a:bodyPr>
            <a:spAutoFit/>
          </a:bodyPr>
          <a:lstStyle/>
          <a:p>
            <a:pPr marL="0" indent="0" algn="ctr">
              <a:buNone/>
            </a:pPr>
            <a:r>
              <a:rPr lang="zh-CN" altLang="en-US" sz="20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谷胱甘肽过氧化物酶</a:t>
            </a:r>
            <a:endParaRPr lang="en-US" sz="2000" b="1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343400" y="1240531"/>
            <a:ext cx="457200" cy="235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5536" y="2204864"/>
            <a:ext cx="59766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(1) </a:t>
            </a:r>
            <a:r>
              <a:rPr lang="zh-CN" altLang="en-US" sz="24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酶速率法</a:t>
            </a:r>
            <a:r>
              <a:rPr lang="en-US" altLang="zh-CN" sz="2400" b="1" dirty="0">
                <a:solidFill>
                  <a:schemeClr val="bg1">
                    <a:lumMod val="95000"/>
                  </a:schemeClr>
                </a:solidFill>
                <a:ea typeface="微软雅黑" panose="020B0503020204020204" pitchFamily="34" charset="-122"/>
              </a:rPr>
              <a:t>(37℃)</a:t>
            </a:r>
            <a:r>
              <a:rPr lang="zh-CN" altLang="en-US" sz="2400" b="1" dirty="0">
                <a:solidFill>
                  <a:schemeClr val="bg1">
                    <a:lumMod val="95000"/>
                  </a:schemeClr>
                </a:solidFill>
                <a:ea typeface="微软雅黑" panose="020B0503020204020204" pitchFamily="34" charset="-122"/>
              </a:rPr>
              <a:t>：</a:t>
            </a:r>
            <a:r>
              <a:rPr lang="en-US" altLang="zh-CN" sz="2400" b="1" dirty="0">
                <a:solidFill>
                  <a:schemeClr val="bg1">
                    <a:lumMod val="95000"/>
                  </a:schemeClr>
                </a:solidFill>
                <a:ea typeface="微软雅黑" panose="020B0503020204020204" pitchFamily="34" charset="-122"/>
              </a:rPr>
              <a:t>2.96</a:t>
            </a:r>
            <a:r>
              <a:rPr lang="zh-CN" altLang="en-US" sz="2400" b="1" dirty="0">
                <a:solidFill>
                  <a:schemeClr val="bg1">
                    <a:lumMod val="95000"/>
                  </a:schemeClr>
                </a:solidFill>
                <a:ea typeface="微软雅黑" panose="020B0503020204020204" pitchFamily="34" charset="-122"/>
              </a:rPr>
              <a:t>～</a:t>
            </a:r>
            <a:r>
              <a:rPr lang="en-US" altLang="zh-CN" sz="2400" b="1" dirty="0">
                <a:solidFill>
                  <a:schemeClr val="bg1">
                    <a:lumMod val="95000"/>
                  </a:schemeClr>
                </a:solidFill>
                <a:ea typeface="微软雅黑" panose="020B0503020204020204" pitchFamily="34" charset="-122"/>
              </a:rPr>
              <a:t>83 U/</a:t>
            </a:r>
            <a:r>
              <a:rPr lang="en-US" altLang="zh-CN" sz="2400" b="1" dirty="0" err="1">
                <a:solidFill>
                  <a:schemeClr val="bg1">
                    <a:lumMod val="95000"/>
                  </a:schemeClr>
                </a:solidFill>
                <a:ea typeface="微软雅黑" panose="020B0503020204020204" pitchFamily="34" charset="-122"/>
              </a:rPr>
              <a:t>g·Hb</a:t>
            </a:r>
            <a:endParaRPr lang="en-US" altLang="zh-CN" sz="2400" b="1" dirty="0">
              <a:solidFill>
                <a:schemeClr val="bg1">
                  <a:lumMod val="95000"/>
                </a:schemeClr>
              </a:solidFill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(2) </a:t>
            </a:r>
            <a:r>
              <a:rPr lang="zh-CN" altLang="en-US" sz="24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比色法：</a:t>
            </a:r>
            <a:r>
              <a:rPr lang="en-US" altLang="zh-CN" sz="2400" b="1" dirty="0">
                <a:solidFill>
                  <a:schemeClr val="bg1">
                    <a:lumMod val="95000"/>
                  </a:schemeClr>
                </a:solidFill>
                <a:ea typeface="微软雅黑" panose="020B0503020204020204" pitchFamily="34" charset="-122"/>
              </a:rPr>
              <a:t>127.64±12.68 U/L</a:t>
            </a:r>
          </a:p>
          <a:p>
            <a:endParaRPr lang="zh-CN" alt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640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1905000"/>
            <a:ext cx="9144000" cy="2853053"/>
            <a:chOff x="0" y="1428750"/>
            <a:chExt cx="9144000" cy="2139790"/>
          </a:xfrm>
        </p:grpSpPr>
        <p:sp>
          <p:nvSpPr>
            <p:cNvPr id="38" name="Rectangle 37"/>
            <p:cNvSpPr/>
            <p:nvPr/>
          </p:nvSpPr>
          <p:spPr>
            <a:xfrm>
              <a:off x="1592" y="1434940"/>
              <a:ext cx="9142408" cy="2133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0" y="1428750"/>
              <a:ext cx="9142408" cy="2133600"/>
            </a:xfrm>
            <a:prstGeom prst="rect">
              <a:avLst/>
            </a:prstGeom>
            <a:solidFill>
              <a:schemeClr val="tx2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7200" y="671403"/>
            <a:ext cx="8229600" cy="523220"/>
          </a:xfrm>
        </p:spPr>
        <p:txBody>
          <a:bodyPr>
            <a:spAutoFit/>
          </a:bodyPr>
          <a:lstStyle/>
          <a:p>
            <a:r>
              <a:rPr lang="zh-CN" altLang="en-US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第三代测硒指标</a:t>
            </a:r>
            <a:endParaRPr lang="en-US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457200" y="1336672"/>
            <a:ext cx="8229600" cy="400110"/>
          </a:xfrm>
        </p:spPr>
        <p:txBody>
          <a:bodyPr>
            <a:spAutoFit/>
          </a:bodyPr>
          <a:lstStyle/>
          <a:p>
            <a:pPr marL="0" indent="0" algn="ctr">
              <a:buNone/>
            </a:pPr>
            <a:r>
              <a:rPr lang="zh-CN" altLang="en-US" sz="20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硒蛋白</a:t>
            </a:r>
            <a:r>
              <a:rPr lang="en-US" altLang="zh-CN" sz="20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</a:t>
            </a:r>
            <a:endParaRPr lang="en-US" sz="2000" b="1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343400" y="1240531"/>
            <a:ext cx="457200" cy="235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标题 1"/>
          <p:cNvSpPr txBox="1">
            <a:spLocks/>
          </p:cNvSpPr>
          <p:nvPr/>
        </p:nvSpPr>
        <p:spPr>
          <a:xfrm>
            <a:off x="628869" y="2060848"/>
            <a:ext cx="8003232" cy="2319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硒蛋白</a:t>
            </a:r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</a:t>
            </a:r>
            <a:b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</a:br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是</a:t>
            </a:r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最好的人体活性硒指标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20005" y="5301208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为什么？</a:t>
            </a:r>
          </a:p>
        </p:txBody>
      </p:sp>
    </p:spTree>
    <p:extLst>
      <p:ext uri="{BB962C8B-B14F-4D97-AF65-F5344CB8AC3E}">
        <p14:creationId xmlns:p14="http://schemas.microsoft.com/office/powerpoint/2010/main" val="3069187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Blue">
      <a:dk1>
        <a:srgbClr val="95A5A6"/>
      </a:dk1>
      <a:lt1>
        <a:sysClr val="window" lastClr="FFFFFF"/>
      </a:lt1>
      <a:dk2>
        <a:srgbClr val="14405C"/>
      </a:dk2>
      <a:lt2>
        <a:srgbClr val="F2F2F2"/>
      </a:lt2>
      <a:accent1>
        <a:srgbClr val="2980B9"/>
      </a:accent1>
      <a:accent2>
        <a:srgbClr val="15405B"/>
      </a:accent2>
      <a:accent3>
        <a:srgbClr val="2A80B7"/>
      </a:accent3>
      <a:accent4>
        <a:srgbClr val="74B5DE"/>
      </a:accent4>
      <a:accent5>
        <a:srgbClr val="ABD2EB"/>
      </a:accent5>
      <a:accent6>
        <a:srgbClr val="0070C0"/>
      </a:accent6>
      <a:hlink>
        <a:srgbClr val="0000FF"/>
      </a:hlink>
      <a:folHlink>
        <a:srgbClr val="800080"/>
      </a:folHlink>
    </a:clrScheme>
    <a:fontScheme name="Mercurio">
      <a:majorFont>
        <a:latin typeface="Source Sans Pro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Office Theme">
  <a:themeElements>
    <a:clrScheme name="Blue">
      <a:dk1>
        <a:srgbClr val="95A5A6"/>
      </a:dk1>
      <a:lt1>
        <a:sysClr val="window" lastClr="FFFFFF"/>
      </a:lt1>
      <a:dk2>
        <a:srgbClr val="14405C"/>
      </a:dk2>
      <a:lt2>
        <a:srgbClr val="F2F2F2"/>
      </a:lt2>
      <a:accent1>
        <a:srgbClr val="2980B9"/>
      </a:accent1>
      <a:accent2>
        <a:srgbClr val="15405B"/>
      </a:accent2>
      <a:accent3>
        <a:srgbClr val="2A80B7"/>
      </a:accent3>
      <a:accent4>
        <a:srgbClr val="74B5DE"/>
      </a:accent4>
      <a:accent5>
        <a:srgbClr val="ABD2EB"/>
      </a:accent5>
      <a:accent6>
        <a:srgbClr val="0070C0"/>
      </a:accent6>
      <a:hlink>
        <a:srgbClr val="0000FF"/>
      </a:hlink>
      <a:folHlink>
        <a:srgbClr val="800080"/>
      </a:folHlink>
    </a:clrScheme>
    <a:fontScheme name="Mercurio">
      <a:majorFont>
        <a:latin typeface="Source Sans Pro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Office Theme">
  <a:themeElements>
    <a:clrScheme name="Blue">
      <a:dk1>
        <a:srgbClr val="95A5A6"/>
      </a:dk1>
      <a:lt1>
        <a:sysClr val="window" lastClr="FFFFFF"/>
      </a:lt1>
      <a:dk2>
        <a:srgbClr val="14405C"/>
      </a:dk2>
      <a:lt2>
        <a:srgbClr val="F2F2F2"/>
      </a:lt2>
      <a:accent1>
        <a:srgbClr val="2980B9"/>
      </a:accent1>
      <a:accent2>
        <a:srgbClr val="15405B"/>
      </a:accent2>
      <a:accent3>
        <a:srgbClr val="2A80B7"/>
      </a:accent3>
      <a:accent4>
        <a:srgbClr val="74B5DE"/>
      </a:accent4>
      <a:accent5>
        <a:srgbClr val="ABD2EB"/>
      </a:accent5>
      <a:accent6>
        <a:srgbClr val="0070C0"/>
      </a:accent6>
      <a:hlink>
        <a:srgbClr val="0000FF"/>
      </a:hlink>
      <a:folHlink>
        <a:srgbClr val="800080"/>
      </a:folHlink>
    </a:clrScheme>
    <a:fontScheme name="Mercurio">
      <a:majorFont>
        <a:latin typeface="Source Sans Pro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Office Theme">
  <a:themeElements>
    <a:clrScheme name="Blue">
      <a:dk1>
        <a:srgbClr val="95A5A6"/>
      </a:dk1>
      <a:lt1>
        <a:sysClr val="window" lastClr="FFFFFF"/>
      </a:lt1>
      <a:dk2>
        <a:srgbClr val="14405C"/>
      </a:dk2>
      <a:lt2>
        <a:srgbClr val="F2F2F2"/>
      </a:lt2>
      <a:accent1>
        <a:srgbClr val="2980B9"/>
      </a:accent1>
      <a:accent2>
        <a:srgbClr val="15405B"/>
      </a:accent2>
      <a:accent3>
        <a:srgbClr val="2A80B7"/>
      </a:accent3>
      <a:accent4>
        <a:srgbClr val="74B5DE"/>
      </a:accent4>
      <a:accent5>
        <a:srgbClr val="ABD2EB"/>
      </a:accent5>
      <a:accent6>
        <a:srgbClr val="0070C0"/>
      </a:accent6>
      <a:hlink>
        <a:srgbClr val="0000FF"/>
      </a:hlink>
      <a:folHlink>
        <a:srgbClr val="800080"/>
      </a:folHlink>
    </a:clrScheme>
    <a:fontScheme name="Mercurio">
      <a:majorFont>
        <a:latin typeface="Source Sans Pro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2_Office Theme">
  <a:themeElements>
    <a:clrScheme name="Blue">
      <a:dk1>
        <a:srgbClr val="95A5A6"/>
      </a:dk1>
      <a:lt1>
        <a:sysClr val="window" lastClr="FFFFFF"/>
      </a:lt1>
      <a:dk2>
        <a:srgbClr val="14405C"/>
      </a:dk2>
      <a:lt2>
        <a:srgbClr val="F2F2F2"/>
      </a:lt2>
      <a:accent1>
        <a:srgbClr val="2980B9"/>
      </a:accent1>
      <a:accent2>
        <a:srgbClr val="15405B"/>
      </a:accent2>
      <a:accent3>
        <a:srgbClr val="2A80B7"/>
      </a:accent3>
      <a:accent4>
        <a:srgbClr val="74B5DE"/>
      </a:accent4>
      <a:accent5>
        <a:srgbClr val="ABD2EB"/>
      </a:accent5>
      <a:accent6>
        <a:srgbClr val="0070C0"/>
      </a:accent6>
      <a:hlink>
        <a:srgbClr val="0000FF"/>
      </a:hlink>
      <a:folHlink>
        <a:srgbClr val="800080"/>
      </a:folHlink>
    </a:clrScheme>
    <a:fontScheme name="Mercurio">
      <a:majorFont>
        <a:latin typeface="Source Sans Pro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3_Office Theme">
  <a:themeElements>
    <a:clrScheme name="Blue">
      <a:dk1>
        <a:srgbClr val="95A5A6"/>
      </a:dk1>
      <a:lt1>
        <a:sysClr val="window" lastClr="FFFFFF"/>
      </a:lt1>
      <a:dk2>
        <a:srgbClr val="14405C"/>
      </a:dk2>
      <a:lt2>
        <a:srgbClr val="F2F2F2"/>
      </a:lt2>
      <a:accent1>
        <a:srgbClr val="2980B9"/>
      </a:accent1>
      <a:accent2>
        <a:srgbClr val="15405B"/>
      </a:accent2>
      <a:accent3>
        <a:srgbClr val="2A80B7"/>
      </a:accent3>
      <a:accent4>
        <a:srgbClr val="74B5DE"/>
      </a:accent4>
      <a:accent5>
        <a:srgbClr val="ABD2EB"/>
      </a:accent5>
      <a:accent6>
        <a:srgbClr val="0070C0"/>
      </a:accent6>
      <a:hlink>
        <a:srgbClr val="0000FF"/>
      </a:hlink>
      <a:folHlink>
        <a:srgbClr val="800080"/>
      </a:folHlink>
    </a:clrScheme>
    <a:fontScheme name="Mercurio">
      <a:majorFont>
        <a:latin typeface="Source Sans Pro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4_Office Theme">
  <a:themeElements>
    <a:clrScheme name="Blue">
      <a:dk1>
        <a:srgbClr val="95A5A6"/>
      </a:dk1>
      <a:lt1>
        <a:sysClr val="window" lastClr="FFFFFF"/>
      </a:lt1>
      <a:dk2>
        <a:srgbClr val="14405C"/>
      </a:dk2>
      <a:lt2>
        <a:srgbClr val="F2F2F2"/>
      </a:lt2>
      <a:accent1>
        <a:srgbClr val="2980B9"/>
      </a:accent1>
      <a:accent2>
        <a:srgbClr val="15405B"/>
      </a:accent2>
      <a:accent3>
        <a:srgbClr val="2A80B7"/>
      </a:accent3>
      <a:accent4>
        <a:srgbClr val="74B5DE"/>
      </a:accent4>
      <a:accent5>
        <a:srgbClr val="ABD2EB"/>
      </a:accent5>
      <a:accent6>
        <a:srgbClr val="0070C0"/>
      </a:accent6>
      <a:hlink>
        <a:srgbClr val="0000FF"/>
      </a:hlink>
      <a:folHlink>
        <a:srgbClr val="800080"/>
      </a:folHlink>
    </a:clrScheme>
    <a:fontScheme name="Mercurio">
      <a:majorFont>
        <a:latin typeface="Source Sans Pro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5_Office Theme">
  <a:themeElements>
    <a:clrScheme name="Blue">
      <a:dk1>
        <a:srgbClr val="95A5A6"/>
      </a:dk1>
      <a:lt1>
        <a:sysClr val="window" lastClr="FFFFFF"/>
      </a:lt1>
      <a:dk2>
        <a:srgbClr val="14405C"/>
      </a:dk2>
      <a:lt2>
        <a:srgbClr val="F2F2F2"/>
      </a:lt2>
      <a:accent1>
        <a:srgbClr val="2980B9"/>
      </a:accent1>
      <a:accent2>
        <a:srgbClr val="15405B"/>
      </a:accent2>
      <a:accent3>
        <a:srgbClr val="2A80B7"/>
      </a:accent3>
      <a:accent4>
        <a:srgbClr val="74B5DE"/>
      </a:accent4>
      <a:accent5>
        <a:srgbClr val="ABD2EB"/>
      </a:accent5>
      <a:accent6>
        <a:srgbClr val="0070C0"/>
      </a:accent6>
      <a:hlink>
        <a:srgbClr val="0000FF"/>
      </a:hlink>
      <a:folHlink>
        <a:srgbClr val="800080"/>
      </a:folHlink>
    </a:clrScheme>
    <a:fontScheme name="Mercurio">
      <a:majorFont>
        <a:latin typeface="Source Sans Pro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7_Office Theme">
  <a:themeElements>
    <a:clrScheme name="Blue">
      <a:dk1>
        <a:srgbClr val="95A5A6"/>
      </a:dk1>
      <a:lt1>
        <a:sysClr val="window" lastClr="FFFFFF"/>
      </a:lt1>
      <a:dk2>
        <a:srgbClr val="14405C"/>
      </a:dk2>
      <a:lt2>
        <a:srgbClr val="F2F2F2"/>
      </a:lt2>
      <a:accent1>
        <a:srgbClr val="2980B9"/>
      </a:accent1>
      <a:accent2>
        <a:srgbClr val="15405B"/>
      </a:accent2>
      <a:accent3>
        <a:srgbClr val="2A80B7"/>
      </a:accent3>
      <a:accent4>
        <a:srgbClr val="74B5DE"/>
      </a:accent4>
      <a:accent5>
        <a:srgbClr val="ABD2EB"/>
      </a:accent5>
      <a:accent6>
        <a:srgbClr val="0070C0"/>
      </a:accent6>
      <a:hlink>
        <a:srgbClr val="0000FF"/>
      </a:hlink>
      <a:folHlink>
        <a:srgbClr val="800080"/>
      </a:folHlink>
    </a:clrScheme>
    <a:fontScheme name="Mercurio">
      <a:majorFont>
        <a:latin typeface="Source Sans Pro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Blue">
      <a:dk1>
        <a:srgbClr val="95A5A6"/>
      </a:dk1>
      <a:lt1>
        <a:sysClr val="window" lastClr="FFFFFF"/>
      </a:lt1>
      <a:dk2>
        <a:srgbClr val="14405C"/>
      </a:dk2>
      <a:lt2>
        <a:srgbClr val="F2F2F2"/>
      </a:lt2>
      <a:accent1>
        <a:srgbClr val="2980B9"/>
      </a:accent1>
      <a:accent2>
        <a:srgbClr val="15405B"/>
      </a:accent2>
      <a:accent3>
        <a:srgbClr val="2A80B7"/>
      </a:accent3>
      <a:accent4>
        <a:srgbClr val="74B5DE"/>
      </a:accent4>
      <a:accent5>
        <a:srgbClr val="ABD2EB"/>
      </a:accent5>
      <a:accent6>
        <a:srgbClr val="0070C0"/>
      </a:accent6>
      <a:hlink>
        <a:srgbClr val="0000FF"/>
      </a:hlink>
      <a:folHlink>
        <a:srgbClr val="800080"/>
      </a:folHlink>
    </a:clrScheme>
    <a:fontScheme name="Mercurio">
      <a:majorFont>
        <a:latin typeface="Source Sans Pro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Blue">
      <a:dk1>
        <a:srgbClr val="95A5A6"/>
      </a:dk1>
      <a:lt1>
        <a:sysClr val="window" lastClr="FFFFFF"/>
      </a:lt1>
      <a:dk2>
        <a:srgbClr val="14405C"/>
      </a:dk2>
      <a:lt2>
        <a:srgbClr val="F2F2F2"/>
      </a:lt2>
      <a:accent1>
        <a:srgbClr val="2980B9"/>
      </a:accent1>
      <a:accent2>
        <a:srgbClr val="15405B"/>
      </a:accent2>
      <a:accent3>
        <a:srgbClr val="2A80B7"/>
      </a:accent3>
      <a:accent4>
        <a:srgbClr val="74B5DE"/>
      </a:accent4>
      <a:accent5>
        <a:srgbClr val="ABD2EB"/>
      </a:accent5>
      <a:accent6>
        <a:srgbClr val="0070C0"/>
      </a:accent6>
      <a:hlink>
        <a:srgbClr val="0000FF"/>
      </a:hlink>
      <a:folHlink>
        <a:srgbClr val="800080"/>
      </a:folHlink>
    </a:clrScheme>
    <a:fontScheme name="Mercurio">
      <a:majorFont>
        <a:latin typeface="Source Sans Pro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Blue">
      <a:dk1>
        <a:srgbClr val="95A5A6"/>
      </a:dk1>
      <a:lt1>
        <a:sysClr val="window" lastClr="FFFFFF"/>
      </a:lt1>
      <a:dk2>
        <a:srgbClr val="14405C"/>
      </a:dk2>
      <a:lt2>
        <a:srgbClr val="F2F2F2"/>
      </a:lt2>
      <a:accent1>
        <a:srgbClr val="2980B9"/>
      </a:accent1>
      <a:accent2>
        <a:srgbClr val="15405B"/>
      </a:accent2>
      <a:accent3>
        <a:srgbClr val="2A80B7"/>
      </a:accent3>
      <a:accent4>
        <a:srgbClr val="74B5DE"/>
      </a:accent4>
      <a:accent5>
        <a:srgbClr val="ABD2EB"/>
      </a:accent5>
      <a:accent6>
        <a:srgbClr val="0070C0"/>
      </a:accent6>
      <a:hlink>
        <a:srgbClr val="0000FF"/>
      </a:hlink>
      <a:folHlink>
        <a:srgbClr val="800080"/>
      </a:folHlink>
    </a:clrScheme>
    <a:fontScheme name="Mercurio">
      <a:majorFont>
        <a:latin typeface="Source Sans Pro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Office Theme">
  <a:themeElements>
    <a:clrScheme name="Blue">
      <a:dk1>
        <a:srgbClr val="95A5A6"/>
      </a:dk1>
      <a:lt1>
        <a:sysClr val="window" lastClr="FFFFFF"/>
      </a:lt1>
      <a:dk2>
        <a:srgbClr val="14405C"/>
      </a:dk2>
      <a:lt2>
        <a:srgbClr val="F2F2F2"/>
      </a:lt2>
      <a:accent1>
        <a:srgbClr val="2980B9"/>
      </a:accent1>
      <a:accent2>
        <a:srgbClr val="15405B"/>
      </a:accent2>
      <a:accent3>
        <a:srgbClr val="2A80B7"/>
      </a:accent3>
      <a:accent4>
        <a:srgbClr val="74B5DE"/>
      </a:accent4>
      <a:accent5>
        <a:srgbClr val="ABD2EB"/>
      </a:accent5>
      <a:accent6>
        <a:srgbClr val="0070C0"/>
      </a:accent6>
      <a:hlink>
        <a:srgbClr val="0000FF"/>
      </a:hlink>
      <a:folHlink>
        <a:srgbClr val="800080"/>
      </a:folHlink>
    </a:clrScheme>
    <a:fontScheme name="Mercurio">
      <a:majorFont>
        <a:latin typeface="Source Sans Pro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Office Theme">
  <a:themeElements>
    <a:clrScheme name="Blue">
      <a:dk1>
        <a:srgbClr val="95A5A6"/>
      </a:dk1>
      <a:lt1>
        <a:sysClr val="window" lastClr="FFFFFF"/>
      </a:lt1>
      <a:dk2>
        <a:srgbClr val="14405C"/>
      </a:dk2>
      <a:lt2>
        <a:srgbClr val="F2F2F2"/>
      </a:lt2>
      <a:accent1>
        <a:srgbClr val="2980B9"/>
      </a:accent1>
      <a:accent2>
        <a:srgbClr val="15405B"/>
      </a:accent2>
      <a:accent3>
        <a:srgbClr val="2A80B7"/>
      </a:accent3>
      <a:accent4>
        <a:srgbClr val="74B5DE"/>
      </a:accent4>
      <a:accent5>
        <a:srgbClr val="ABD2EB"/>
      </a:accent5>
      <a:accent6>
        <a:srgbClr val="0070C0"/>
      </a:accent6>
      <a:hlink>
        <a:srgbClr val="0000FF"/>
      </a:hlink>
      <a:folHlink>
        <a:srgbClr val="800080"/>
      </a:folHlink>
    </a:clrScheme>
    <a:fontScheme name="Mercurio">
      <a:majorFont>
        <a:latin typeface="Source Sans Pro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Office Theme">
  <a:themeElements>
    <a:clrScheme name="Blue">
      <a:dk1>
        <a:srgbClr val="95A5A6"/>
      </a:dk1>
      <a:lt1>
        <a:sysClr val="window" lastClr="FFFFFF"/>
      </a:lt1>
      <a:dk2>
        <a:srgbClr val="14405C"/>
      </a:dk2>
      <a:lt2>
        <a:srgbClr val="F2F2F2"/>
      </a:lt2>
      <a:accent1>
        <a:srgbClr val="2980B9"/>
      </a:accent1>
      <a:accent2>
        <a:srgbClr val="15405B"/>
      </a:accent2>
      <a:accent3>
        <a:srgbClr val="2A80B7"/>
      </a:accent3>
      <a:accent4>
        <a:srgbClr val="74B5DE"/>
      </a:accent4>
      <a:accent5>
        <a:srgbClr val="ABD2EB"/>
      </a:accent5>
      <a:accent6>
        <a:srgbClr val="0070C0"/>
      </a:accent6>
      <a:hlink>
        <a:srgbClr val="0000FF"/>
      </a:hlink>
      <a:folHlink>
        <a:srgbClr val="800080"/>
      </a:folHlink>
    </a:clrScheme>
    <a:fontScheme name="Mercurio">
      <a:majorFont>
        <a:latin typeface="Source Sans Pro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Office Theme">
  <a:themeElements>
    <a:clrScheme name="Blue">
      <a:dk1>
        <a:srgbClr val="95A5A6"/>
      </a:dk1>
      <a:lt1>
        <a:sysClr val="window" lastClr="FFFFFF"/>
      </a:lt1>
      <a:dk2>
        <a:srgbClr val="14405C"/>
      </a:dk2>
      <a:lt2>
        <a:srgbClr val="F2F2F2"/>
      </a:lt2>
      <a:accent1>
        <a:srgbClr val="2980B9"/>
      </a:accent1>
      <a:accent2>
        <a:srgbClr val="15405B"/>
      </a:accent2>
      <a:accent3>
        <a:srgbClr val="2A80B7"/>
      </a:accent3>
      <a:accent4>
        <a:srgbClr val="74B5DE"/>
      </a:accent4>
      <a:accent5>
        <a:srgbClr val="ABD2EB"/>
      </a:accent5>
      <a:accent6>
        <a:srgbClr val="0070C0"/>
      </a:accent6>
      <a:hlink>
        <a:srgbClr val="0000FF"/>
      </a:hlink>
      <a:folHlink>
        <a:srgbClr val="800080"/>
      </a:folHlink>
    </a:clrScheme>
    <a:fontScheme name="Mercurio">
      <a:majorFont>
        <a:latin typeface="Source Sans Pro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Blue">
      <a:dk1>
        <a:srgbClr val="95A5A6"/>
      </a:dk1>
      <a:lt1>
        <a:sysClr val="window" lastClr="FFFFFF"/>
      </a:lt1>
      <a:dk2>
        <a:srgbClr val="14405C"/>
      </a:dk2>
      <a:lt2>
        <a:srgbClr val="F2F2F2"/>
      </a:lt2>
      <a:accent1>
        <a:srgbClr val="2980B9"/>
      </a:accent1>
      <a:accent2>
        <a:srgbClr val="15405B"/>
      </a:accent2>
      <a:accent3>
        <a:srgbClr val="2A80B7"/>
      </a:accent3>
      <a:accent4>
        <a:srgbClr val="74B5DE"/>
      </a:accent4>
      <a:accent5>
        <a:srgbClr val="ABD2EB"/>
      </a:accent5>
      <a:accent6>
        <a:srgbClr val="0070C0"/>
      </a:accent6>
      <a:hlink>
        <a:srgbClr val="0000FF"/>
      </a:hlink>
      <a:folHlink>
        <a:srgbClr val="800080"/>
      </a:folHlink>
    </a:clrScheme>
    <a:fontScheme name="Mercurio">
      <a:majorFont>
        <a:latin typeface="Source Sans Pro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1585</TotalTime>
  <Words>905</Words>
  <Application>Microsoft Office PowerPoint</Application>
  <PresentationFormat>On-screen Show (4:3)</PresentationFormat>
  <Paragraphs>176</Paragraphs>
  <Slides>37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17</vt:i4>
      </vt:variant>
      <vt:variant>
        <vt:lpstr>Slide Titles</vt:lpstr>
      </vt:variant>
      <vt:variant>
        <vt:i4>37</vt:i4>
      </vt:variant>
    </vt:vector>
  </HeadingPairs>
  <TitlesOfParts>
    <vt:vector size="54" baseType="lpstr">
      <vt:lpstr>Office Theme</vt:lpstr>
      <vt:lpstr>2_Office Theme</vt:lpstr>
      <vt:lpstr>3_Office Theme</vt:lpstr>
      <vt:lpstr>4_Office Theme</vt:lpstr>
      <vt:lpstr>5_Office Theme</vt:lpstr>
      <vt:lpstr>1_Office Theme</vt:lpstr>
      <vt:lpstr>7_Office Theme</vt:lpstr>
      <vt:lpstr>6_Office Theme</vt:lpstr>
      <vt:lpstr>8_Office Theme</vt:lpstr>
      <vt:lpstr>9_Office Theme</vt:lpstr>
      <vt:lpstr>10_Office Theme</vt:lpstr>
      <vt:lpstr>11_Office Theme</vt:lpstr>
      <vt:lpstr>12_Office Theme</vt:lpstr>
      <vt:lpstr>13_Office Theme</vt:lpstr>
      <vt:lpstr>14_Office Theme</vt:lpstr>
      <vt:lpstr>15_Office Theme</vt:lpstr>
      <vt:lpstr>17_Office Theme</vt:lpstr>
      <vt:lpstr>PowerPoint Presentation</vt:lpstr>
      <vt:lpstr>产品研发背景</vt:lpstr>
      <vt:lpstr>目前市场情况</vt:lpstr>
      <vt:lpstr>富硒产品推广中的瓶颈</vt:lpstr>
      <vt:lpstr>我为什么要用富硒产品？</vt:lpstr>
      <vt:lpstr>目前常用的生物标记指标</vt:lpstr>
      <vt:lpstr>第一代测硒指标</vt:lpstr>
      <vt:lpstr>第二代测硒指标</vt:lpstr>
      <vt:lpstr>第三代测硒指标</vt:lpstr>
      <vt:lpstr>PowerPoint Presentation</vt:lpstr>
      <vt:lpstr>PowerPoint Presentation</vt:lpstr>
      <vt:lpstr>PowerPoint Presentation</vt:lpstr>
      <vt:lpstr>PowerPoint Presentation</vt:lpstr>
      <vt:lpstr>Response of Plasma GPX in 2007</vt:lpstr>
      <vt:lpstr>PowerPoint Presentation</vt:lpstr>
      <vt:lpstr>PowerPoint Presentation</vt:lpstr>
      <vt:lpstr>PowerPoint Presentation</vt:lpstr>
      <vt:lpstr>PowerPoint Presentation</vt:lpstr>
      <vt:lpstr>结论和意见</vt:lpstr>
      <vt:lpstr>硒蛋白P的检查三阶段</vt:lpstr>
      <vt:lpstr>人体硒蛋白P快速检测卡</vt:lpstr>
      <vt:lpstr>人体硒蛋白P快速检测卡</vt:lpstr>
      <vt:lpstr>人体硒蛋白P快速检测卡</vt:lpstr>
      <vt:lpstr>人体硒蛋白P快速检测卡</vt:lpstr>
      <vt:lpstr>人体硒蛋白P快速检测卡</vt:lpstr>
      <vt:lpstr>人体硒蛋白P快速检测卡</vt:lpstr>
      <vt:lpstr>PowerPoint Presentation</vt:lpstr>
      <vt:lpstr>硒蛋白P发现和开创者</vt:lpstr>
      <vt:lpstr>PowerPoint Presentation</vt:lpstr>
      <vt:lpstr>PowerPoint Presentation</vt:lpstr>
      <vt:lpstr>PowerPoint Presentation</vt:lpstr>
      <vt:lpstr>PowerPoint Presentation</vt:lpstr>
      <vt:lpstr>   部分国内硒团队专家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dell</dc:creator>
  <cp:lastModifiedBy>weifeng</cp:lastModifiedBy>
  <cp:revision>74</cp:revision>
  <dcterms:created xsi:type="dcterms:W3CDTF">2017-09-04T01:47:57Z</dcterms:created>
  <dcterms:modified xsi:type="dcterms:W3CDTF">2019-11-21T11:57:20Z</dcterms:modified>
</cp:coreProperties>
</file>